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1" r:id="rId4"/>
    <p:sldId id="290" r:id="rId5"/>
    <p:sldId id="281" r:id="rId6"/>
    <p:sldId id="282" r:id="rId7"/>
    <p:sldId id="284" r:id="rId8"/>
    <p:sldId id="287" r:id="rId9"/>
    <p:sldId id="288" r:id="rId10"/>
    <p:sldId id="285" r:id="rId11"/>
    <p:sldId id="286" r:id="rId12"/>
    <p:sldId id="292" r:id="rId13"/>
    <p:sldId id="279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F15"/>
    <a:srgbClr val="F4777C"/>
    <a:srgbClr val="000000"/>
    <a:srgbClr val="B41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C54C4A-D4B6-466C-B76E-F506947580F1}" type="datetime1">
              <a:rPr lang="en-US"/>
              <a:pPr/>
              <a:t>10/4/13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25DF5B-44E2-47C2-BBC4-95C33DB7D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4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3ABEB-79DE-4777-AB8A-08F638661017}" type="datetime1">
              <a:rPr lang="en-US"/>
              <a:pPr/>
              <a:t>10/4/13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E3C007-9786-49AA-80A8-2CE233F1F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1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7D446AC-B74F-4AB7-8407-B66A3415E2C9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70F9-42E5-44B8-9CB6-1CEE4E8FE6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4527-3E1C-4EDF-8861-D9EF03625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0474-8636-4B38-A34E-877D22902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06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1 profeso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3719513"/>
            <a:ext cx="37703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</a:t>
            </a:r>
            <a: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aziv IME PRIIMEK</a:t>
            </a:r>
            <a:b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</a:b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-</a:t>
            </a:r>
          </a:p>
          <a:p>
            <a:pPr>
              <a:defRPr/>
            </a:pPr>
            <a:r>
              <a:rPr lang="hr-HR" sz="2100" b="1" cap="all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NASLOv PREZENTACIJE</a:t>
            </a:r>
            <a:endParaRPr lang="en-US" sz="2100" b="1" cap="all" dirty="0">
              <a:solidFill>
                <a:prstClr val="white"/>
              </a:solidFill>
              <a:latin typeface="Verdana" charset="0"/>
              <a:ea typeface="Verdana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4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Več profesorje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9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sebina - S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F3CE4B5D-96AC-4059-A171-38EDBA48F86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Motiviranje nadarjenih učencev za matematiko, tehniko in računalništvo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98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Slo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4A21267-1464-45E5-8FB7-E820374AD75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Motiviranje nadarjenih učencev za matematiko, tehniko in računalništvo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49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- poglav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Motiviranje nadarjenih učencev za matematiko, tehniko in računalništvo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B034-F699-443F-B0B6-DA64FD51F96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54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Motiviranje nadarjenih učencev za matematiko, tehniko in računalništvo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97F85-0346-4A61-8173-AE165D7DF59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1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na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147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ENG - 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0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566D-3585-4836-AA15-666B2DCF2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49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021E2A8-F742-4511-BF2F-EB9A258711C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Motiviranje nadarjenih učencev za matematiko, tehniko in računalništvo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86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AD6A33A9-FB9A-4CDA-B4CD-01CF8B5769C9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Motiviranje nadarjenih učencev za matematiko, tehniko in računalništvo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5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3400E-2BD4-407F-94E2-E50FB2C17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239E-A467-4BF7-82BD-7DFC6DFB7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28AD-CE80-47F5-9F0D-877146B5D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54EE-2DC9-4971-B4BD-38BEDC424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773CB-7CD5-431D-8E57-E898DC4EA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3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79A8-199D-4E90-A482-396184FEA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B65F6-2D57-4FB0-AA9B-6EE85638ED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8225" y="274638"/>
            <a:ext cx="7648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Motiviranje nadarjenih učencev za matematiko, tehniko in računalništvo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63" y="6308725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05F6E2E6-9904-4537-80C6-B534D8595B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Verdana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8225" y="274638"/>
            <a:ext cx="7648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Motiviranje nadarjenih učencev za matematiko, tehniko in računalništvo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63" y="6308725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A60815F2-CB73-40D1-A5E5-C47CB64133C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erc.tcs.uj.edu.pl/" TargetMode="External"/><Relationship Id="rId4" Type="http://schemas.openxmlformats.org/officeDocument/2006/relationships/hyperlink" Target="http://icpc.baylor.edu" TargetMode="External"/><Relationship Id="rId5" Type="http://schemas.openxmlformats.org/officeDocument/2006/relationships/hyperlink" Target="http://tekmovanja.acm.si/" TargetMode="External"/><Relationship Id="rId1" Type="http://schemas.openxmlformats.org/officeDocument/2006/relationships/slideLayout" Target="../slideLayouts/slideLayout16.xml"/><Relationship Id="rId2" Type="http://schemas.openxmlformats.org/officeDocument/2006/relationships/hyperlink" Target="http://www.bebras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atasa.kristan@fri.uni-lj.si" TargetMode="External"/><Relationship Id="rId4" Type="http://schemas.openxmlformats.org/officeDocument/2006/relationships/hyperlink" Target="https://lusy.fri.uni-lj.si/redmine/projects/cs-edu/documents" TargetMode="External"/><Relationship Id="rId5" Type="http://schemas.openxmlformats.org/officeDocument/2006/relationships/hyperlink" Target="http://acm.si/node/63" TargetMode="External"/><Relationship Id="rId6" Type="http://schemas.openxmlformats.org/officeDocument/2006/relationships/hyperlink" Target="mailto:romana.vogrincic@gmail.com" TargetMode="External"/><Relationship Id="rId1" Type="http://schemas.openxmlformats.org/officeDocument/2006/relationships/slideLayout" Target="../slideLayouts/slideLayout14.xml"/><Relationship Id="rId2" Type="http://schemas.openxmlformats.org/officeDocument/2006/relationships/hyperlink" Target="mailto:andrej.brodnik@fri.uni-lj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hyperlink" Target="http://ioinformatics.org/" TargetMode="External"/><Relationship Id="rId3" Type="http://schemas.openxmlformats.org/officeDocument/2006/relationships/hyperlink" Target="http://en.wikipedia.org/wiki/Central_European_Olympiad_in_Informatic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hyperlink" Target="http://acm.math.spbu.ru/~snark/ioi/index.cgi?data=stat/pplwinners&amp;class=ioi2011&amp;year=201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hyperlink" Target="http://www.zotks.si/www/portal/sl/stran.asp?id_tema=840&amp;id_strani_var=84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 txBox="1">
            <a:spLocks/>
          </p:cNvSpPr>
          <p:nvPr/>
        </p:nvSpPr>
        <p:spPr bwMode="auto">
          <a:xfrm>
            <a:off x="4271868" y="2316821"/>
            <a:ext cx="4722006" cy="408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pitchFamily="34" charset="0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pitchFamily="34" charset="0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pitchFamily="34" charset="0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pitchFamily="34" charset="0"/>
                <a:cs typeface="Verdana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sl-SI" sz="4000" dirty="0">
                <a:solidFill>
                  <a:schemeClr val="bg2"/>
                </a:solidFill>
                <a:latin typeface="Klavika Bd" pitchFamily="50" charset="0"/>
                <a:ea typeface="Verdana" panose="020B0604030504040204" pitchFamily="34" charset="0"/>
                <a:cs typeface="Verdana" panose="020B0604030504040204" pitchFamily="34" charset="0"/>
              </a:rPr>
              <a:t>Tekmovanja iz računalništva in informatike</a:t>
            </a:r>
          </a:p>
          <a:p>
            <a:pPr>
              <a:defRPr/>
            </a:pPr>
            <a:r>
              <a:rPr lang="sl-SI" dirty="0" smtClean="0">
                <a:solidFill>
                  <a:schemeClr val="bg2"/>
                </a:solidFill>
                <a:latin typeface="Klavika Bd" pitchFamily="50" charset="0"/>
                <a:ea typeface="Verdana" panose="020B0604030504040204" pitchFamily="34" charset="0"/>
                <a:cs typeface="Verdana" panose="020B0604030504040204" pitchFamily="34" charset="0"/>
              </a:rPr>
              <a:t>Priložnost, ki je ne smemo zamuditi</a:t>
            </a:r>
            <a:r>
              <a:rPr lang="sl-SI" sz="4400" dirty="0" smtClean="0">
                <a:solidFill>
                  <a:schemeClr val="bg2"/>
                </a:solidFill>
                <a:latin typeface="Klavika Bd" pitchFamily="50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l-SI" sz="4400" dirty="0" smtClean="0">
                <a:solidFill>
                  <a:schemeClr val="bg2"/>
                </a:solidFill>
                <a:latin typeface="Klavika Bd" pitchFamily="50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l-SI" sz="1800" dirty="0" smtClean="0">
                <a:solidFill>
                  <a:schemeClr val="bg2"/>
                </a:solidFill>
                <a:latin typeface="Klavika Bd" pitchFamily="50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4400" dirty="0" smtClean="0">
                <a:solidFill>
                  <a:schemeClr val="bg2"/>
                </a:solidFill>
                <a:latin typeface="Klavika Bd" pitchFamily="50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sl-SI" sz="4400" dirty="0" smtClean="0">
                <a:solidFill>
                  <a:schemeClr val="bg2"/>
                </a:solidFill>
                <a:latin typeface="Klavika Bd" pitchFamily="50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sl-SI" sz="2800" i="1" dirty="0" smtClean="0">
                <a:solidFill>
                  <a:schemeClr val="bg2"/>
                </a:solidFill>
                <a:latin typeface="Klavika Rg" pitchFamily="50" charset="0"/>
                <a:ea typeface="Verdana" panose="020B0604030504040204" pitchFamily="34" charset="0"/>
                <a:cs typeface="Verdana" panose="020B0604030504040204" pitchFamily="34" charset="0"/>
              </a:rPr>
              <a:t>Andrej Brodnik</a:t>
            </a:r>
          </a:p>
          <a:p>
            <a:pPr>
              <a:defRPr/>
            </a:pPr>
            <a:r>
              <a:rPr lang="sl-SI" sz="2800" i="1" dirty="0">
                <a:solidFill>
                  <a:schemeClr val="bg2"/>
                </a:solidFill>
                <a:latin typeface="Klavika Rg" pitchFamily="50" charset="0"/>
                <a:ea typeface="Verdana" panose="020B0604030504040204" pitchFamily="34" charset="0"/>
                <a:cs typeface="Verdana" panose="020B0604030504040204" pitchFamily="34" charset="0"/>
              </a:rPr>
              <a:t>Nataša Kristan</a:t>
            </a:r>
            <a:br>
              <a:rPr lang="sl-SI" sz="2800" i="1" dirty="0">
                <a:solidFill>
                  <a:schemeClr val="bg2"/>
                </a:solidFill>
                <a:latin typeface="Klavika Rg" pitchFamily="50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l-SI" sz="2800" i="1" dirty="0">
              <a:solidFill>
                <a:schemeClr val="bg2"/>
              </a:solidFill>
              <a:latin typeface="Klavika Rg" pitchFamily="50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l-SI" sz="1600" dirty="0">
                <a:solidFill>
                  <a:schemeClr val="bg1"/>
                </a:solidFill>
                <a:latin typeface="Klavika Md" pitchFamily="50" charset="0"/>
                <a:cs typeface="Verdana"/>
              </a:rPr>
              <a:t>4</a:t>
            </a:r>
            <a:r>
              <a:rPr lang="sl-SI" sz="1600" dirty="0" smtClean="0">
                <a:solidFill>
                  <a:schemeClr val="bg1"/>
                </a:solidFill>
                <a:latin typeface="Klavika Md" pitchFamily="50" charset="0"/>
                <a:cs typeface="Verdana"/>
              </a:rPr>
              <a:t>. vinotok</a:t>
            </a:r>
            <a:r>
              <a:rPr lang="en-US" sz="1600" dirty="0" smtClean="0">
                <a:solidFill>
                  <a:schemeClr val="bg1"/>
                </a:solidFill>
                <a:latin typeface="Klavika Md" pitchFamily="50" charset="0"/>
                <a:cs typeface="Verdana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Klavika Md" pitchFamily="50" charset="0"/>
                <a:cs typeface="Verdana"/>
              </a:rPr>
            </a:br>
            <a:r>
              <a:rPr lang="en-US" sz="1600" dirty="0" smtClean="0">
                <a:solidFill>
                  <a:schemeClr val="bg1"/>
                </a:solidFill>
                <a:latin typeface="Klavika Md" pitchFamily="50" charset="0"/>
                <a:cs typeface="Verdana"/>
              </a:rPr>
              <a:t>201</a:t>
            </a:r>
            <a:r>
              <a:rPr lang="sl-SI" sz="1600" dirty="0" smtClean="0">
                <a:solidFill>
                  <a:schemeClr val="bg1"/>
                </a:solidFill>
                <a:latin typeface="Klavika Md" pitchFamily="50" charset="0"/>
                <a:cs typeface="Verdana"/>
              </a:rPr>
              <a:t>3</a:t>
            </a:r>
            <a:endParaRPr lang="en-US" sz="1600" b="1" dirty="0" smtClean="0">
              <a:solidFill>
                <a:schemeClr val="bg1"/>
              </a:solidFill>
              <a:latin typeface="Klavika Md" pitchFamily="50" charset="0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225" y="274638"/>
            <a:ext cx="7795277" cy="800100"/>
          </a:xfrm>
        </p:spPr>
        <p:txBody>
          <a:bodyPr/>
          <a:lstStyle/>
          <a:p>
            <a:r>
              <a:rPr lang="sl-SI" sz="2800" b="1" dirty="0" smtClean="0"/>
              <a:t>Tekmovanja ACM Slovenija</a:t>
            </a:r>
            <a:endParaRPr lang="sl-S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Tekmovanje Bober</a:t>
            </a:r>
          </a:p>
          <a:p>
            <a:pPr lvl="1"/>
            <a:r>
              <a:rPr lang="sl-SI" dirty="0" smtClean="0"/>
              <a:t>šolsko: 12. – 15. 11. 2013</a:t>
            </a:r>
          </a:p>
          <a:p>
            <a:pPr lvl="1"/>
            <a:r>
              <a:rPr lang="sl-SI" dirty="0" smtClean="0"/>
              <a:t>državno: 18. 1. 2014, UM FERI</a:t>
            </a:r>
          </a:p>
          <a:p>
            <a:pPr lvl="1"/>
            <a:r>
              <a:rPr lang="sl-SI" dirty="0"/>
              <a:t>Bebras, </a:t>
            </a:r>
            <a:r>
              <a:rPr lang="sl-SI" dirty="0">
                <a:hlinkClick r:id="rId2"/>
              </a:rPr>
              <a:t>http://www.bebras.org</a:t>
            </a:r>
            <a:r>
              <a:rPr lang="sl-SI" dirty="0" smtClean="0">
                <a:hlinkClick r:id="rId2"/>
              </a:rPr>
              <a:t>/</a:t>
            </a:r>
            <a:endParaRPr lang="sl-SI" dirty="0" smtClean="0"/>
          </a:p>
          <a:p>
            <a:r>
              <a:rPr lang="sl-SI" dirty="0" smtClean="0"/>
              <a:t>Tekmovanje RTK</a:t>
            </a:r>
          </a:p>
          <a:p>
            <a:pPr lvl="1"/>
            <a:r>
              <a:rPr lang="sl-SI" dirty="0" smtClean="0"/>
              <a:t>šolsko: 24. 1. 2014</a:t>
            </a:r>
          </a:p>
          <a:p>
            <a:pPr lvl="1"/>
            <a:r>
              <a:rPr lang="sl-SI" dirty="0" smtClean="0"/>
              <a:t>državno: 29. 3. 2014, UL FRI in FMF, IJS</a:t>
            </a:r>
          </a:p>
          <a:p>
            <a:r>
              <a:rPr lang="sl-SI" dirty="0" smtClean="0"/>
              <a:t>Tekmovanje UPM</a:t>
            </a:r>
          </a:p>
          <a:p>
            <a:pPr lvl="1"/>
            <a:r>
              <a:rPr lang="sl-SI" dirty="0" smtClean="0"/>
              <a:t>finale: 19. 10. 2013, UL FRI</a:t>
            </a:r>
          </a:p>
          <a:p>
            <a:pPr lvl="1"/>
            <a:r>
              <a:rPr lang="sl-SI" dirty="0"/>
              <a:t>CERC, </a:t>
            </a:r>
            <a:r>
              <a:rPr lang="sl-SI" dirty="0">
                <a:hlinkClick r:id="rId3"/>
              </a:rPr>
              <a:t>http://cerc.tcs.uj.edu.pl</a:t>
            </a:r>
            <a:r>
              <a:rPr lang="sl-SI" dirty="0" smtClean="0">
                <a:hlinkClick r:id="rId3"/>
              </a:rPr>
              <a:t>/</a:t>
            </a:r>
            <a:r>
              <a:rPr lang="sl-SI" dirty="0"/>
              <a:t> in ICPC, </a:t>
            </a:r>
            <a:r>
              <a:rPr lang="sl-SI" dirty="0">
                <a:hlinkClick r:id="rId4"/>
              </a:rPr>
              <a:t>http://</a:t>
            </a:r>
            <a:r>
              <a:rPr lang="sl-SI" dirty="0" smtClean="0">
                <a:hlinkClick r:id="rId4"/>
              </a:rPr>
              <a:t>icpc.baylor.edu</a:t>
            </a:r>
            <a:endParaRPr lang="sl-SI" dirty="0" smtClean="0"/>
          </a:p>
          <a:p>
            <a:pPr marL="0" indent="0" algn="r">
              <a:buNone/>
            </a:pPr>
            <a:r>
              <a:rPr lang="sl-SI" dirty="0">
                <a:hlinkClick r:id="rId5"/>
              </a:rPr>
              <a:t>http://tekmovanja.acm.si</a:t>
            </a:r>
            <a:r>
              <a:rPr lang="sl-SI" dirty="0" smtClean="0">
                <a:hlinkClick r:id="rId5"/>
              </a:rPr>
              <a:t>/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034-F699-443F-B0B6-DA64FD51F96E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20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Nazaj h košarki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Ekipni duh, šolska moštva, ...</a:t>
            </a:r>
          </a:p>
          <a:p>
            <a:endParaRPr lang="sl-SI" dirty="0" smtClean="0"/>
          </a:p>
          <a:p>
            <a:r>
              <a:rPr lang="sl-SI" dirty="0"/>
              <a:t>Uspeh sošolca je moj uspeh</a:t>
            </a:r>
            <a:r>
              <a:rPr lang="sl-SI" dirty="0" smtClean="0"/>
              <a:t>!</a:t>
            </a:r>
          </a:p>
          <a:p>
            <a:endParaRPr lang="sl-SI" dirty="0" smtClean="0"/>
          </a:p>
          <a:p>
            <a:r>
              <a:rPr lang="sl-SI" dirty="0" smtClean="0"/>
              <a:t>Moj uspeh je uspeh sošolca!</a:t>
            </a:r>
          </a:p>
          <a:p>
            <a:pPr algn="r"/>
            <a:endParaRPr lang="sl-SI" dirty="0" smtClean="0"/>
          </a:p>
          <a:p>
            <a:pPr marL="0" indent="0" algn="r">
              <a:buNone/>
            </a:pPr>
            <a:r>
              <a:rPr lang="sl-SI" sz="2000" dirty="0" smtClean="0"/>
              <a:t>Alexandre </a:t>
            </a:r>
            <a:r>
              <a:rPr lang="sl-SI" sz="2000" dirty="0"/>
              <a:t>Dumas, </a:t>
            </a:r>
            <a:r>
              <a:rPr lang="sl-SI" sz="2000" i="1" dirty="0"/>
              <a:t>Les Trois Mousquetaires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2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/>
          </p:cNvSpPr>
          <p:nvPr/>
        </p:nvSpPr>
        <p:spPr>
          <a:xfrm>
            <a:off x="8564563" y="6319937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fld id="{CB7749B5-CD97-47FD-BEF1-8D651BA42324}" type="slidenum">
              <a:rPr lang="en-US" sz="1000" smtClean="0">
                <a:solidFill>
                  <a:schemeClr val="bg1"/>
                </a:solidFill>
                <a:latin typeface="Verdana" pitchFamily="34" charset="0"/>
              </a:rPr>
              <a:pPr eaLnBrk="1" hangingPunct="1"/>
              <a:t>12</a:t>
            </a:fld>
            <a:endParaRPr lang="en-US" sz="1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x-none" sz="1200" smtClean="0">
                <a:solidFill>
                  <a:srgbClr val="898989"/>
                </a:solidFill>
                <a:latin typeface="Verdana" pitchFamily="34" charset="0"/>
              </a:rPr>
              <a:t>4. 10. 2013</a:t>
            </a:r>
            <a:endParaRPr lang="en-US" sz="1200" dirty="0" smtClean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8013" y="1087572"/>
            <a:ext cx="7955838" cy="2541183"/>
          </a:xfrm>
        </p:spPr>
        <p:txBody>
          <a:bodyPr/>
          <a:lstStyle/>
          <a:p>
            <a:pPr marL="0" indent="0" algn="ctr">
              <a:buNone/>
            </a:pPr>
            <a:r>
              <a:rPr lang="sl-SI" sz="4400" dirty="0" smtClean="0">
                <a:solidFill>
                  <a:srgbClr val="B80F15"/>
                </a:solidFill>
                <a:latin typeface="Klavika Bd" pitchFamily="50" charset="0"/>
              </a:rPr>
              <a:t>Hvala za pozornost!</a:t>
            </a:r>
            <a:endParaRPr lang="sl-SI" dirty="0">
              <a:latin typeface="Klavika Rg" pitchFamily="50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sl-SI" dirty="0">
                <a:latin typeface="Klavika Rg" pitchFamily="50" charset="0"/>
                <a:hlinkClick r:id="rId2"/>
              </a:rPr>
              <a:t>andrej.brodnik@fri.uni-lj.si</a:t>
            </a:r>
            <a:endParaRPr lang="sl-SI" dirty="0">
              <a:latin typeface="Klavika Rg" pitchFamily="50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sl-SI" dirty="0">
                <a:latin typeface="Klavika Rg" pitchFamily="50" charset="0"/>
                <a:hlinkClick r:id="rId3"/>
              </a:rPr>
              <a:t>natasa.kristan@fri.uni-lj.si</a:t>
            </a:r>
            <a:endParaRPr lang="sl-SI" dirty="0">
              <a:latin typeface="Klavika Rg" pitchFamily="50" charset="0"/>
            </a:endParaRPr>
          </a:p>
          <a:p>
            <a:pPr marL="0" indent="0" algn="r">
              <a:spcAft>
                <a:spcPts val="600"/>
              </a:spcAft>
              <a:buNone/>
            </a:pPr>
            <a:endParaRPr lang="sl-SI" sz="2000" dirty="0">
              <a:latin typeface="Klavika Rg" pitchFamily="50" charset="0"/>
              <a:hlinkClick r:id="rId4"/>
            </a:endParaRPr>
          </a:p>
          <a:p>
            <a:pPr marL="0" indent="0" algn="r">
              <a:spcAft>
                <a:spcPts val="600"/>
              </a:spcAft>
              <a:buNone/>
            </a:pPr>
            <a:r>
              <a:rPr lang="sl-SI" sz="2000" dirty="0">
                <a:latin typeface="Klavika Rg" pitchFamily="50" charset="0"/>
                <a:hlinkClick r:id="rId4"/>
              </a:rPr>
              <a:t>https://lusy.fri.uni-lj.si/redmine/projects/cs-edu/documents</a:t>
            </a:r>
            <a:endParaRPr lang="sl-SI" sz="2000" dirty="0">
              <a:latin typeface="Klavika Rg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grada vsebine 2"/>
          <p:cNvSpPr txBox="1">
            <a:spLocks/>
          </p:cNvSpPr>
          <p:nvPr/>
        </p:nvSpPr>
        <p:spPr bwMode="auto">
          <a:xfrm>
            <a:off x="760413" y="3877804"/>
            <a:ext cx="7955838" cy="227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/>
                <a:ea typeface="MS PGothic" pitchFamily="34" charset="-128"/>
                <a:cs typeface="Verdan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l-SI" b="1" i="1" dirty="0">
                <a:latin typeface="Klavika Rg" pitchFamily="50" charset="0"/>
              </a:rPr>
              <a:t>Svetovni teden poučevanja </a:t>
            </a:r>
            <a:r>
              <a:rPr lang="sl-SI" b="1" i="1" dirty="0" smtClean="0">
                <a:latin typeface="Klavika Rg" pitchFamily="50" charset="0"/>
              </a:rPr>
              <a:t>RIN</a:t>
            </a:r>
          </a:p>
          <a:p>
            <a:r>
              <a:rPr lang="sl-SI" dirty="0" smtClean="0">
                <a:latin typeface="Klavika Rg" pitchFamily="50" charset="0"/>
              </a:rPr>
              <a:t>8. – 14. 12. </a:t>
            </a:r>
            <a:r>
              <a:rPr lang="sl-SI" dirty="0">
                <a:latin typeface="Klavika Rg" pitchFamily="50" charset="0"/>
              </a:rPr>
              <a:t>2014, </a:t>
            </a:r>
            <a:r>
              <a:rPr lang="sl-SI" dirty="0">
                <a:latin typeface="Klavika Rg" pitchFamily="50" charset="0"/>
                <a:hlinkClick r:id="rId5"/>
              </a:rPr>
              <a:t>http://acm.si/node/</a:t>
            </a:r>
            <a:r>
              <a:rPr lang="sl-SI" dirty="0" smtClean="0">
                <a:latin typeface="Klavika Rg" pitchFamily="50" charset="0"/>
                <a:hlinkClick r:id="rId5"/>
              </a:rPr>
              <a:t>63</a:t>
            </a:r>
            <a:endParaRPr lang="sl-SI" dirty="0">
              <a:latin typeface="Klavika Rg" pitchFamily="50" charset="0"/>
            </a:endParaRPr>
          </a:p>
          <a:p>
            <a:r>
              <a:rPr lang="sl-SI" dirty="0" smtClean="0">
                <a:latin typeface="Klavika Rg" pitchFamily="50" charset="0"/>
              </a:rPr>
              <a:t>Sekcija učiteljev RIN pri ACM Slovenija</a:t>
            </a:r>
          </a:p>
          <a:p>
            <a:pPr marL="0" indent="0" algn="r">
              <a:buNone/>
            </a:pPr>
            <a:r>
              <a:rPr lang="sl-SI" dirty="0">
                <a:latin typeface="Klavika Rg" pitchFamily="50" charset="0"/>
              </a:rPr>
              <a:t>Romana Vogrinčič, </a:t>
            </a:r>
            <a:r>
              <a:rPr lang="sl-SI" dirty="0">
                <a:latin typeface="Klavika Rg" pitchFamily="50" charset="0"/>
                <a:hlinkClick r:id="rId6"/>
              </a:rPr>
              <a:t>romana.vogrincic@</a:t>
            </a:r>
            <a:r>
              <a:rPr lang="sl-SI" dirty="0" smtClean="0">
                <a:latin typeface="Klavika Rg" pitchFamily="50" charset="0"/>
                <a:hlinkClick r:id="rId6"/>
              </a:rPr>
              <a:t>gmail.com</a:t>
            </a:r>
            <a:endParaRPr lang="sl-SI" dirty="0">
              <a:latin typeface="Klavika Rg" pitchFamily="50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3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08013" y="935103"/>
            <a:ext cx="7956550" cy="5254560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Zaradi razvoja družbe in tehnologije je bistveno razviti kurikulum za poučevanje računalništva in informatike (vključno z digitalno pismenostjo in še posebej z vpogledom v znanost računalništva in informatike), ki bo omogočil otrokom v OŠ in SŠ dostop do znanja, ki jih bo naredilo </a:t>
            </a:r>
            <a:r>
              <a:rPr lang="sl-SI" b="1" dirty="0" smtClean="0"/>
              <a:t>tvorce tehnologije – in ne zgolj njene uporabnike.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000" dirty="0" smtClean="0"/>
              <a:t>Due </a:t>
            </a:r>
            <a:r>
              <a:rPr lang="sl-SI" sz="2000" dirty="0"/>
              <a:t>to development of society and technology it is essential to develop a curriculum for teaching Computing (including Digital Literacy and in particular Computer Science) that will allow children in K12 education to have an access to knowledge that will make them </a:t>
            </a:r>
            <a:r>
              <a:rPr lang="sl-SI" sz="2000" b="1" dirty="0"/>
              <a:t>creators of technology – not just its consumers</a:t>
            </a:r>
            <a:r>
              <a:rPr lang="sl-SI" sz="2000" dirty="0" smtClean="0"/>
              <a:t>.</a:t>
            </a:r>
            <a:endParaRPr lang="sl-SI" dirty="0" smtClean="0"/>
          </a:p>
          <a:p>
            <a:pPr marL="0" indent="0" algn="r">
              <a:buNone/>
            </a:pPr>
            <a:r>
              <a:rPr lang="sl-SI" dirty="0" smtClean="0"/>
              <a:t>IFIP </a:t>
            </a:r>
            <a:r>
              <a:rPr lang="sl-SI" dirty="0"/>
              <a:t>TC3, Torun, 2013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564563" y="6319937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fld id="{CB7749B5-CD97-47FD-BEF1-8D651BA42324}" type="slidenum">
              <a:rPr lang="en-US" sz="1000" smtClean="0">
                <a:solidFill>
                  <a:schemeClr val="bg1"/>
                </a:solidFill>
                <a:latin typeface="Verdana" pitchFamily="34" charset="0"/>
              </a:rPr>
              <a:pPr eaLnBrk="1" hangingPunct="1"/>
              <a:t>2</a:t>
            </a:fld>
            <a:endParaRPr lang="en-US" sz="1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0515" y="935103"/>
            <a:ext cx="8104048" cy="2582000"/>
          </a:xfrm>
          <a:prstGeom prst="roundRect">
            <a:avLst/>
          </a:prstGeom>
          <a:solidFill>
            <a:srgbClr val="CCFFCC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1"/>
          </p:nvPr>
        </p:nvSpPr>
        <p:spPr>
          <a:xfrm>
            <a:off x="608013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7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976973"/>
            <a:ext cx="7955838" cy="5212690"/>
          </a:xfrm>
        </p:spPr>
        <p:txBody>
          <a:bodyPr/>
          <a:lstStyle/>
          <a:p>
            <a:pPr marL="457200" lvl="1" indent="0">
              <a:buNone/>
            </a:pPr>
            <a:r>
              <a:rPr lang="sl-SI" dirty="0" smtClean="0"/>
              <a:t>Prepričan </a:t>
            </a:r>
            <a:r>
              <a:rPr lang="sl-SI" dirty="0"/>
              <a:t>sem namreč, da se bo </a:t>
            </a:r>
            <a:r>
              <a:rPr lang="sl-SI" i="1" u="sng" dirty="0">
                <a:solidFill>
                  <a:srgbClr val="FF0000"/>
                </a:solidFill>
              </a:rPr>
              <a:t>vpis otrok v košarkarske šole in klube letos enormno povečal </a:t>
            </a:r>
            <a:r>
              <a:rPr lang="sl-SI" dirty="0"/>
              <a:t>ter da se bo kakšnemu desetletniku, ki danes pred televizorjem stiska pesti za našo reprezentanco in v Dragiču, Nacbarju, Begiču, Lorbku ter preostalih slovenskih reprezentantih vidi svojega idola, uspelo prebiti med najboljše evropske ali celo svetovne košarkarje</a:t>
            </a:r>
            <a:r>
              <a:rPr lang="sl-SI" dirty="0" smtClean="0"/>
              <a:t>.</a:t>
            </a:r>
          </a:p>
          <a:p>
            <a:pPr marL="57150" indent="0" algn="r">
              <a:buNone/>
            </a:pPr>
            <a:r>
              <a:rPr lang="sl-SI" sz="1800" dirty="0"/>
              <a:t>Uroš Kokošar: </a:t>
            </a:r>
            <a:r>
              <a:rPr lang="sl-SI" sz="1800" i="1" dirty="0"/>
              <a:t>Naj živi EuroBaske</a:t>
            </a:r>
            <a:r>
              <a:rPr lang="sl-SI" sz="1800" dirty="0"/>
              <a:t>t, Planet Siol.net, 9.9.2013</a:t>
            </a:r>
          </a:p>
          <a:p>
            <a:pPr marL="57150" indent="0">
              <a:buNone/>
            </a:pPr>
            <a:endParaRPr lang="sl-SI" dirty="0" smtClean="0"/>
          </a:p>
          <a:p>
            <a:pPr marL="457200" lvl="1" indent="0">
              <a:buNone/>
            </a:pPr>
            <a:r>
              <a:rPr lang="sl-SI" dirty="0" smtClean="0"/>
              <a:t>Ena </a:t>
            </a:r>
            <a:r>
              <a:rPr lang="sl-SI" dirty="0"/>
              <a:t>od zapuščin Eurobasketa je tudi </a:t>
            </a:r>
            <a:r>
              <a:rPr lang="sl-SI" i="1" u="sng" dirty="0">
                <a:solidFill>
                  <a:srgbClr val="FF0000"/>
                </a:solidFill>
              </a:rPr>
              <a:t>nova Obalna košarkarska akademija</a:t>
            </a:r>
            <a:r>
              <a:rPr lang="sl-SI" dirty="0"/>
              <a:t> (OKA)</a:t>
            </a:r>
            <a:r>
              <a:rPr lang="sl-SI" dirty="0" smtClean="0"/>
              <a:t>.</a:t>
            </a:r>
            <a:endParaRPr lang="sl-SI" dirty="0"/>
          </a:p>
          <a:p>
            <a:pPr marL="57150" indent="0" algn="r">
              <a:buNone/>
            </a:pPr>
            <a:r>
              <a:rPr lang="sl-SI" sz="1800" dirty="0"/>
              <a:t>Boris Šuligoj, Blaž Račič, Brane Piano, </a:t>
            </a:r>
            <a:r>
              <a:rPr lang="sl-SI" sz="1800" i="1" dirty="0"/>
              <a:t>Občine in klubi po košarki čakajo pokrovitelje</a:t>
            </a:r>
            <a:r>
              <a:rPr lang="sl-SI" sz="1800" dirty="0"/>
              <a:t>, Delo, 18.9.2013</a:t>
            </a:r>
          </a:p>
          <a:p>
            <a:pPr marL="57150" indent="0">
              <a:buNone/>
            </a:pP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0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976973"/>
            <a:ext cx="7955838" cy="5212690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400050" lvl="1" indent="0">
              <a:buNone/>
            </a:pPr>
            <a:r>
              <a:rPr lang="sl-SI" dirty="0" smtClean="0"/>
              <a:t>Koprski </a:t>
            </a:r>
            <a:r>
              <a:rPr lang="sl-SI" dirty="0"/>
              <a:t>funkcionarji so z zapuščino evropskega košarkarskega prvenstva zadovoljni, športniki še ne. Na Jesenicah </a:t>
            </a:r>
            <a:r>
              <a:rPr lang="sl-SI" i="1" u="sng" dirty="0">
                <a:solidFill>
                  <a:srgbClr val="FF0000"/>
                </a:solidFill>
              </a:rPr>
              <a:t>pričakujejo večji vpis v klube</a:t>
            </a:r>
            <a:r>
              <a:rPr lang="sl-SI" dirty="0"/>
              <a:t>, v Celju pa </a:t>
            </a:r>
            <a:r>
              <a:rPr lang="sl-SI" i="1" u="sng" dirty="0">
                <a:solidFill>
                  <a:srgbClr val="3366FF"/>
                </a:solidFill>
              </a:rPr>
              <a:t>se zavedajo, da se vrhunska moška košarka v Celje ne bo vrnila čez </a:t>
            </a:r>
            <a:r>
              <a:rPr lang="sl-SI" i="1" u="sng" dirty="0" smtClean="0">
                <a:solidFill>
                  <a:srgbClr val="3366FF"/>
                </a:solidFill>
              </a:rPr>
              <a:t>noč</a:t>
            </a:r>
            <a:r>
              <a:rPr lang="sl-SI" dirty="0" smtClean="0"/>
              <a:t> ...</a:t>
            </a:r>
          </a:p>
          <a:p>
            <a:pPr marL="400050" lvl="1" indent="0">
              <a:buNone/>
            </a:pPr>
            <a:endParaRPr lang="sl-SI" dirty="0" smtClean="0"/>
          </a:p>
          <a:p>
            <a:pPr marL="457200" lvl="1" indent="0">
              <a:buNone/>
            </a:pPr>
            <a:endParaRPr lang="sl-SI" dirty="0"/>
          </a:p>
          <a:p>
            <a:pPr marL="57150" indent="0" algn="r">
              <a:buNone/>
            </a:pPr>
            <a:r>
              <a:rPr lang="sl-SI" sz="1800" dirty="0"/>
              <a:t>Boris Šuligoj, Blaž Račič, Brane Piano, </a:t>
            </a:r>
            <a:r>
              <a:rPr lang="sl-SI" sz="1800" i="1" dirty="0"/>
              <a:t>Občine in klubi po košarki čakajo pokrovitelje</a:t>
            </a:r>
            <a:r>
              <a:rPr lang="sl-SI" sz="1800" dirty="0"/>
              <a:t>, Delo, 18.9.2013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0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976973"/>
            <a:ext cx="7955838" cy="5212690"/>
          </a:xfrm>
        </p:spPr>
        <p:txBody>
          <a:bodyPr/>
          <a:lstStyle/>
          <a:p>
            <a:pPr marL="400050" lvl="1" indent="0">
              <a:buNone/>
            </a:pPr>
            <a:r>
              <a:rPr lang="sl-SI" dirty="0" smtClean="0"/>
              <a:t>... two </a:t>
            </a:r>
            <a:r>
              <a:rPr lang="sl-SI" dirty="0"/>
              <a:t>treatment groups: (a) students receiving written comments and ratings or (b) students receiving written comments only</a:t>
            </a:r>
            <a:r>
              <a:rPr lang="sl-SI" dirty="0" smtClean="0"/>
              <a:t>. </a:t>
            </a:r>
            <a:r>
              <a:rPr lang="sl-SI" dirty="0"/>
              <a:t>... The results showed significant gains (p &lt; .05) in musical self-concept for both groups, but </a:t>
            </a:r>
            <a:r>
              <a:rPr lang="sl-SI" i="1" u="sng" dirty="0">
                <a:solidFill>
                  <a:srgbClr val="FF0000"/>
                </a:solidFill>
              </a:rPr>
              <a:t>only the rated group made a significant gain in music achievement</a:t>
            </a:r>
            <a:r>
              <a:rPr lang="sl-SI" dirty="0"/>
              <a:t>. In addition, </a:t>
            </a:r>
            <a:r>
              <a:rPr lang="sl-SI" i="1" u="sng" dirty="0">
                <a:solidFill>
                  <a:srgbClr val="3366FF"/>
                </a:solidFill>
              </a:rPr>
              <a:t>there was no significant difference in achievement motivation scores</a:t>
            </a:r>
            <a:r>
              <a:rPr lang="sl-SI" dirty="0"/>
              <a:t> for rated versus nonrated students</a:t>
            </a:r>
            <a:r>
              <a:rPr lang="sl-SI" dirty="0" smtClean="0"/>
              <a:t>.</a:t>
            </a:r>
            <a:endParaRPr lang="sl-SI" dirty="0"/>
          </a:p>
          <a:p>
            <a:pPr marL="57150" indent="0" algn="r">
              <a:buNone/>
            </a:pPr>
            <a:r>
              <a:rPr lang="sl-SI" sz="1800" dirty="0" smtClean="0"/>
              <a:t>James R. </a:t>
            </a:r>
            <a:r>
              <a:rPr lang="sl-SI" sz="1800" dirty="0"/>
              <a:t>Austin, </a:t>
            </a:r>
            <a:r>
              <a:rPr lang="sl-SI" sz="1800" i="1" dirty="0"/>
              <a:t>The Effect of Music Contest Format on Self-Concept, Motivation, Achievement, and Attitude of Elementary Band </a:t>
            </a:r>
            <a:r>
              <a:rPr lang="sl-SI" sz="1800" i="1" dirty="0" smtClean="0"/>
              <a:t>Students</a:t>
            </a:r>
            <a:r>
              <a:rPr lang="sl-SI" sz="1800" dirty="0"/>
              <a:t>, Journal of Research in Music Education Summer 1988 vol. 36 no. 2 95-</a:t>
            </a:r>
            <a:r>
              <a:rPr lang="sl-SI" sz="1800" dirty="0" smtClean="0"/>
              <a:t>107</a:t>
            </a:r>
          </a:p>
          <a:p>
            <a:pPr marL="57150" indent="0" algn="r">
              <a:buNone/>
            </a:pPr>
            <a:r>
              <a:rPr lang="sl-SI" sz="1800" dirty="0"/>
              <a:t>Donna L. Sundre, </a:t>
            </a:r>
            <a:r>
              <a:rPr lang="sl-SI" sz="1800" i="1" dirty="0"/>
              <a:t>Motivation Scale Background and Scoring </a:t>
            </a:r>
            <a:r>
              <a:rPr lang="sl-SI" sz="1800" i="1" dirty="0" smtClean="0"/>
              <a:t>Guide</a:t>
            </a:r>
            <a:r>
              <a:rPr lang="sl-SI" sz="1800" dirty="0"/>
              <a:t>, Center for Assessment and Research Studies James Madison </a:t>
            </a:r>
            <a:r>
              <a:rPr lang="sl-SI" sz="1800" dirty="0" smtClean="0"/>
              <a:t>University, 2000 </a:t>
            </a:r>
            <a:endParaRPr lang="sl-SI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3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Arial" charset="0"/>
                <a:ea typeface="ＭＳ Ｐゴシック" charset="0"/>
                <a:cs typeface="ＭＳ Ｐゴシック" charset="0"/>
              </a:rPr>
              <a:t>Računalništvo in informatika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latin typeface="Arial" charset="0"/>
                <a:ea typeface="ＭＳ Ｐゴシック" charset="0"/>
                <a:cs typeface="ＭＳ Ｐゴシック" charset="0"/>
              </a:rPr>
              <a:t>za področje obdelave podatkov (informacij) sta se oblikovala izraza:</a:t>
            </a:r>
          </a:p>
          <a:p>
            <a:pPr lvl="1"/>
            <a:r>
              <a:rPr lang="sl-SI" i="1" dirty="0" smtClean="0">
                <a:latin typeface="Arial" charset="0"/>
                <a:ea typeface="ＭＳ Ｐゴシック" charset="0"/>
              </a:rPr>
              <a:t>Computer Science </a:t>
            </a:r>
            <a:r>
              <a:rPr lang="sl-SI" dirty="0" smtClean="0">
                <a:latin typeface="Arial" charset="0"/>
                <a:ea typeface="ＭＳ Ｐゴシック" charset="0"/>
              </a:rPr>
              <a:t>(angl.), </a:t>
            </a:r>
            <a:r>
              <a:rPr lang="sl-SI" i="1" dirty="0" smtClean="0">
                <a:latin typeface="Arial" charset="0"/>
                <a:ea typeface="ＭＳ Ｐゴシック" charset="0"/>
              </a:rPr>
              <a:t>datavetenskap </a:t>
            </a:r>
            <a:r>
              <a:rPr lang="sl-SI" dirty="0" smtClean="0">
                <a:latin typeface="Arial" charset="0"/>
                <a:ea typeface="ＭＳ Ｐゴシック" charset="0"/>
              </a:rPr>
              <a:t>/ </a:t>
            </a:r>
            <a:r>
              <a:rPr lang="sl-SI" i="1" dirty="0" smtClean="0">
                <a:latin typeface="Arial" charset="0"/>
                <a:ea typeface="ＭＳ Ｐゴシック" charset="0"/>
              </a:rPr>
              <a:t>datalogi </a:t>
            </a:r>
            <a:r>
              <a:rPr lang="sl-SI" dirty="0" smtClean="0">
                <a:latin typeface="Arial" charset="0"/>
                <a:ea typeface="ＭＳ Ｐゴシック" charset="0"/>
              </a:rPr>
              <a:t>(šved.)</a:t>
            </a:r>
          </a:p>
          <a:p>
            <a:pPr lvl="1"/>
            <a:r>
              <a:rPr lang="sl-SI" i="1" dirty="0" smtClean="0">
                <a:latin typeface="Arial" charset="0"/>
                <a:ea typeface="ＭＳ Ｐゴシック" charset="0"/>
              </a:rPr>
              <a:t>informatique </a:t>
            </a:r>
            <a:r>
              <a:rPr lang="sl-SI" dirty="0" smtClean="0">
                <a:latin typeface="Arial" charset="0"/>
                <a:ea typeface="ＭＳ Ｐゴシック" charset="0"/>
              </a:rPr>
              <a:t>(franc.), </a:t>
            </a:r>
            <a:r>
              <a:rPr lang="sl-SI" i="1" dirty="0" smtClean="0">
                <a:latin typeface="Arial" charset="0"/>
                <a:ea typeface="ＭＳ Ｐゴシック" charset="0"/>
              </a:rPr>
              <a:t>Informatik </a:t>
            </a:r>
            <a:r>
              <a:rPr lang="sl-SI" dirty="0" smtClean="0">
                <a:latin typeface="Arial" charset="0"/>
                <a:ea typeface="ＭＳ Ｐゴシック" charset="0"/>
              </a:rPr>
              <a:t>(nem.), </a:t>
            </a:r>
            <a:r>
              <a:rPr lang="sl-SI" i="1" dirty="0" smtClean="0">
                <a:latin typeface="Arial" charset="0"/>
                <a:ea typeface="ＭＳ Ｐゴシック" charset="0"/>
              </a:rPr>
              <a:t>informatica</a:t>
            </a:r>
            <a:r>
              <a:rPr lang="sl-SI" dirty="0" smtClean="0">
                <a:latin typeface="Arial" charset="0"/>
                <a:ea typeface="ＭＳ Ｐゴシック" charset="0"/>
              </a:rPr>
              <a:t> (ital.), </a:t>
            </a:r>
            <a:r>
              <a:rPr lang="sl-SI" i="1" dirty="0" smtClean="0">
                <a:latin typeface="Arial" charset="0"/>
                <a:ea typeface="ＭＳ Ｐゴシック" charset="0"/>
              </a:rPr>
              <a:t>информатика </a:t>
            </a:r>
            <a:r>
              <a:rPr lang="sl-SI" dirty="0" smtClean="0">
                <a:latin typeface="Arial" charset="0"/>
                <a:ea typeface="ＭＳ Ｐゴシック" charset="0"/>
              </a:rPr>
              <a:t>(rušč.)</a:t>
            </a:r>
          </a:p>
          <a:p>
            <a:r>
              <a:rPr lang="sl-SI" dirty="0" smtClean="0">
                <a:latin typeface="Arial" charset="0"/>
                <a:ea typeface="ＭＳ Ｐゴシック" charset="0"/>
                <a:cs typeface="ＭＳ Ｐゴシック" charset="0"/>
              </a:rPr>
              <a:t>v slovenščini zaradi zgodovinskih okoliščin</a:t>
            </a:r>
          </a:p>
          <a:p>
            <a:pPr lvl="1"/>
            <a:r>
              <a:rPr lang="sl-SI" dirty="0" smtClean="0">
                <a:latin typeface="Arial" charset="0"/>
                <a:ea typeface="ＭＳ Ｐゴシック" charset="0"/>
              </a:rPr>
              <a:t>za disciplino nimamo enoznačnega enobesednega izraza: </a:t>
            </a:r>
            <a:r>
              <a:rPr lang="sl-SI" i="1" dirty="0" smtClean="0">
                <a:latin typeface="Arial" charset="0"/>
                <a:ea typeface="ＭＳ Ｐゴシック" charset="0"/>
              </a:rPr>
              <a:t>računalništvo in informatiko </a:t>
            </a:r>
            <a:r>
              <a:rPr lang="sl-SI" dirty="0" smtClean="0">
                <a:latin typeface="Arial" charset="0"/>
                <a:ea typeface="ＭＳ Ｐゴシック" charset="0"/>
              </a:rPr>
              <a:t>(</a:t>
            </a:r>
            <a:r>
              <a:rPr lang="sl-SI" i="1" dirty="0" smtClean="0">
                <a:latin typeface="Arial" charset="0"/>
                <a:ea typeface="ＭＳ Ｐゴシック" charset="0"/>
              </a:rPr>
              <a:t>RIN</a:t>
            </a:r>
            <a:r>
              <a:rPr lang="sl-SI" dirty="0" smtClean="0">
                <a:latin typeface="Arial" charset="0"/>
                <a:ea typeface="ＭＳ Ｐゴシック" charset="0"/>
              </a:rPr>
              <a:t>) – včasih okrajšujemo samo na </a:t>
            </a:r>
            <a:r>
              <a:rPr lang="sl-SI" i="1" dirty="0" smtClean="0">
                <a:latin typeface="Arial" charset="0"/>
                <a:ea typeface="ＭＳ Ｐゴシック" charset="0"/>
              </a:rPr>
              <a:t>računalništvo </a:t>
            </a:r>
            <a:r>
              <a:rPr lang="sl-SI" dirty="0" smtClean="0">
                <a:latin typeface="Arial" charset="0"/>
                <a:ea typeface="ＭＳ Ｐゴシック" charset="0"/>
              </a:rPr>
              <a:t>(</a:t>
            </a:r>
            <a:r>
              <a:rPr lang="sl-SI" i="1" dirty="0" smtClean="0">
                <a:latin typeface="Arial" charset="0"/>
                <a:ea typeface="ＭＳ Ｐゴシック" charset="0"/>
              </a:rPr>
              <a:t>računalnikologija</a:t>
            </a:r>
            <a:r>
              <a:rPr lang="sl-SI" dirty="0" smtClean="0">
                <a:latin typeface="Arial" charset="0"/>
                <a:ea typeface="ＭＳ Ｐゴシック" charset="0"/>
              </a:rPr>
              <a:t> – ?)</a:t>
            </a:r>
          </a:p>
          <a:p>
            <a:pPr lvl="1"/>
            <a:r>
              <a:rPr lang="sl-SI" dirty="0" smtClean="0">
                <a:latin typeface="Arial" charset="0"/>
                <a:ea typeface="ＭＳ Ｐゴシック" charset="0"/>
              </a:rPr>
              <a:t>delimo na tri podpodročja: </a:t>
            </a:r>
            <a:r>
              <a:rPr lang="sl-SI" i="1" dirty="0" smtClean="0">
                <a:latin typeface="Arial" charset="0"/>
                <a:ea typeface="ＭＳ Ｐゴシック" charset="0"/>
              </a:rPr>
              <a:t>strojna oprema</a:t>
            </a:r>
            <a:r>
              <a:rPr lang="sl-SI" dirty="0" smtClean="0">
                <a:latin typeface="Arial" charset="0"/>
                <a:ea typeface="ＭＳ Ｐゴシック" charset="0"/>
              </a:rPr>
              <a:t>, </a:t>
            </a:r>
            <a:r>
              <a:rPr lang="sl-SI" i="1" dirty="0" smtClean="0">
                <a:latin typeface="Arial" charset="0"/>
                <a:ea typeface="ＭＳ Ｐゴシック" charset="0"/>
              </a:rPr>
              <a:t>programska oprema</a:t>
            </a:r>
            <a:r>
              <a:rPr lang="sl-SI" dirty="0" smtClean="0">
                <a:latin typeface="Arial" charset="0"/>
                <a:ea typeface="ＭＳ Ｐゴシック" charset="0"/>
              </a:rPr>
              <a:t> in </a:t>
            </a:r>
            <a:r>
              <a:rPr lang="sl-SI" i="1" dirty="0" smtClean="0">
                <a:latin typeface="Arial" charset="0"/>
                <a:ea typeface="ＭＳ Ｐゴシック" charset="0"/>
              </a:rPr>
              <a:t>informatika</a:t>
            </a:r>
            <a:r>
              <a:rPr lang="sl-SI" dirty="0" smtClean="0"/>
              <a:t> – </a:t>
            </a:r>
            <a:r>
              <a:rPr lang="sl-SI" i="1" dirty="0" smtClean="0"/>
              <a:t>ki jih več ni</a:t>
            </a:r>
          </a:p>
          <a:p>
            <a:r>
              <a:rPr lang="sl-SI" dirty="0" smtClean="0">
                <a:latin typeface="Arial" charset="0"/>
                <a:ea typeface="ＭＳ Ｐゴシック" charset="0"/>
              </a:rPr>
              <a:t>danes govorimo o ,,</a:t>
            </a:r>
            <a:r>
              <a:rPr lang="sl-SI" i="1" dirty="0" smtClean="0">
                <a:latin typeface="Arial" charset="0"/>
                <a:ea typeface="ＭＳ Ｐゴシック" charset="0"/>
              </a:rPr>
              <a:t>Computing’’</a:t>
            </a:r>
            <a:endParaRPr lang="sl-SI" dirty="0">
              <a:latin typeface="Arial" charset="0"/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034-F699-443F-B0B6-DA64FD51F96E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1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Arial" charset="0"/>
                <a:ea typeface="ＭＳ Ｐゴシック" charset="0"/>
                <a:cs typeface="ＭＳ Ｐゴシック" charset="0"/>
              </a:rPr>
              <a:t>Mednarodna olimpijada iz informatike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Arial" charset="0"/>
                <a:ea typeface="ＭＳ Ｐゴシック" charset="0"/>
                <a:cs typeface="ＭＳ Ｐゴシック" charset="0"/>
              </a:rPr>
              <a:t>Mednarodna olimpijada iz RIN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International Olympiad in Informatics</a:t>
            </a:r>
            <a:r>
              <a:rPr lang="sl-SI" dirty="0">
                <a:latin typeface="Arial" charset="0"/>
                <a:ea typeface="ＭＳ Ｐゴシック" charset="0"/>
                <a:cs typeface="ＭＳ Ｐゴシック" charset="0"/>
              </a:rPr>
              <a:t>) je ena od petih UNESCO akademskih olimpijad za srednješolce</a:t>
            </a:r>
          </a:p>
          <a:p>
            <a:pPr algn="r">
              <a:buFont typeface="Wingdings" charset="0"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http://ioinformatics.org/</a:t>
            </a:r>
            <a:endParaRPr lang="sl-SI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sl-SI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sl-SI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sl-SI" sz="2000" dirty="0">
                <a:latin typeface="Arial" charset="0"/>
                <a:ea typeface="ＭＳ Ｐゴシック" charset="0"/>
                <a:cs typeface="ＭＳ Ｐゴシック" charset="0"/>
              </a:rPr>
              <a:t>po</a:t>
            </a:r>
            <a:r>
              <a:rPr lang="sl-SI" dirty="0">
                <a:latin typeface="Arial" charset="0"/>
                <a:ea typeface="ＭＳ Ｐゴシック" charset="0"/>
                <a:cs typeface="ＭＳ Ｐゴシック" charset="0"/>
              </a:rPr>
              <a:t>leg IOI obstajajo regionalne in nacionalne olimpijade:</a:t>
            </a:r>
          </a:p>
          <a:p>
            <a:pPr lvl="1"/>
            <a:r>
              <a:rPr lang="sl-SI" dirty="0">
                <a:latin typeface="Arial" charset="0"/>
                <a:ea typeface="ＭＳ Ｐゴシック" charset="0"/>
              </a:rPr>
              <a:t>Srednjeevropska olimpijada (</a:t>
            </a:r>
            <a:r>
              <a:rPr lang="sl-SI" i="1" dirty="0">
                <a:latin typeface="Arial" charset="0"/>
                <a:ea typeface="ＭＳ Ｐゴシック" charset="0"/>
              </a:rPr>
              <a:t>CEOI</a:t>
            </a:r>
            <a:r>
              <a:rPr lang="sl-SI" dirty="0">
                <a:latin typeface="Arial" charset="0"/>
                <a:ea typeface="ＭＳ Ｐゴシック" charset="0"/>
              </a:rPr>
              <a:t>), Slovenija (ponovno) sodeluje od 2011</a:t>
            </a:r>
          </a:p>
          <a:p>
            <a:pPr lvl="1" algn="r">
              <a:buFont typeface="Wingdings" charset="0"/>
              <a:buNone/>
            </a:pPr>
            <a:r>
              <a:rPr lang="sl-SI" sz="2000" dirty="0">
                <a:latin typeface="Arial" charset="0"/>
                <a:ea typeface="ＭＳ Ｐゴシック" charset="0"/>
                <a:hlinkClick r:id="rId3"/>
              </a:rPr>
              <a:t>http://en.wikipedia.org/wiki/</a:t>
            </a:r>
            <a:r>
              <a:rPr lang="sl-SI" sz="2000" dirty="0" smtClean="0">
                <a:latin typeface="Arial" charset="0"/>
                <a:ea typeface="ＭＳ Ｐゴシック" charset="0"/>
                <a:hlinkClick r:id="rId3"/>
              </a:rPr>
              <a:t>Central_European_Olympiad_in_Informatics</a:t>
            </a:r>
            <a:endParaRPr lang="sl-SI" dirty="0">
              <a:latin typeface="Arial" charset="0"/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034-F699-443F-B0B6-DA64FD51F96E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Arial" charset="0"/>
                <a:ea typeface="ＭＳ Ｐゴシック" charset="0"/>
                <a:cs typeface="ＭＳ Ｐゴシック" charset="0"/>
              </a:rPr>
              <a:t>Mednarodna olimpijada iz informatike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Arial" charset="0"/>
                <a:ea typeface="ＭＳ Ｐゴシック" charset="0"/>
                <a:cs typeface="ＭＳ Ｐゴシック" charset="0"/>
              </a:rPr>
              <a:t>nekateri zmagovalci:</a:t>
            </a:r>
          </a:p>
          <a:p>
            <a:pPr algn="r">
              <a:buFont typeface="Wingdings" charset="0"/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http://acm.math.spbu.ru/~snark/ioi/index.cgi?data=stat/pplwinners&amp;class=ioi2011&amp;year=2011</a:t>
            </a:r>
            <a:r>
              <a:rPr lang="sl-SI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Nathan Bronson(1992) – Stanford University</a:t>
            </a:r>
          </a:p>
          <a:p>
            <a:pPr lvl="1"/>
            <a:r>
              <a:rPr lang="en-US" sz="2000" dirty="0" err="1">
                <a:latin typeface="Arial" charset="0"/>
                <a:ea typeface="ＭＳ Ｐゴシック" charset="0"/>
              </a:rPr>
              <a:t>Radu</a:t>
            </a:r>
            <a:r>
              <a:rPr lang="en-US" sz="2000" dirty="0">
                <a:latin typeface="Arial" charset="0"/>
                <a:ea typeface="ＭＳ Ｐゴシック" charset="0"/>
              </a:rPr>
              <a:t>-Lucian </a:t>
            </a:r>
            <a:r>
              <a:rPr lang="en-US" sz="2000" dirty="0" err="1">
                <a:latin typeface="Arial" charset="0"/>
                <a:ea typeface="ＭＳ Ｐゴシック" charset="0"/>
              </a:rPr>
              <a:t>Lupsa</a:t>
            </a:r>
            <a:r>
              <a:rPr lang="en-US" sz="2000" dirty="0">
                <a:latin typeface="Arial" charset="0"/>
                <a:ea typeface="ＭＳ Ｐゴシック" charset="0"/>
              </a:rPr>
              <a:t> (1993) – Babes-</a:t>
            </a:r>
            <a:r>
              <a:rPr lang="en-US" sz="2000" dirty="0" err="1">
                <a:latin typeface="Arial" charset="0"/>
                <a:ea typeface="ＭＳ Ｐゴシック" charset="0"/>
              </a:rPr>
              <a:t>Bolyai</a:t>
            </a:r>
            <a:r>
              <a:rPr lang="en-US" sz="2000" dirty="0">
                <a:latin typeface="Arial" charset="0"/>
                <a:ea typeface="ＭＳ Ｐゴシック" charset="0"/>
              </a:rPr>
              <a:t> University, </a:t>
            </a:r>
            <a:r>
              <a:rPr lang="en-US" sz="2000" dirty="0" err="1">
                <a:latin typeface="Arial" charset="0"/>
                <a:ea typeface="ＭＳ Ｐゴシック" charset="0"/>
              </a:rPr>
              <a:t>Cluj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 err="1">
                <a:latin typeface="Arial" charset="0"/>
                <a:ea typeface="ＭＳ Ｐゴシック" charset="0"/>
              </a:rPr>
              <a:t>Gábor</a:t>
            </a:r>
            <a:r>
              <a:rPr lang="en-US" sz="2000" dirty="0">
                <a:latin typeface="Arial" charset="0"/>
                <a:ea typeface="ＭＳ Ｐゴシック" charset="0"/>
              </a:rPr>
              <a:t> </a:t>
            </a:r>
            <a:r>
              <a:rPr lang="en-US" sz="2000" dirty="0" err="1">
                <a:latin typeface="Arial" charset="0"/>
                <a:ea typeface="ＭＳ Ｐゴシック" charset="0"/>
              </a:rPr>
              <a:t>Kovács</a:t>
            </a:r>
            <a:r>
              <a:rPr lang="en-US" sz="2000" dirty="0">
                <a:latin typeface="Arial" charset="0"/>
                <a:ea typeface="ＭＳ Ｐゴシック" charset="0"/>
              </a:rPr>
              <a:t> (1994) - Budapest University of Technology and Economics</a:t>
            </a:r>
          </a:p>
          <a:p>
            <a:pPr lvl="1"/>
            <a:r>
              <a:rPr lang="sl-SI" sz="2000" dirty="0">
                <a:latin typeface="Arial" charset="0"/>
                <a:ea typeface="ＭＳ Ｐゴシック" charset="0"/>
              </a:rPr>
              <a:t>Daniel Kral (1996) – Karlova univerza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Janis </a:t>
            </a:r>
            <a:r>
              <a:rPr lang="en-US" sz="2000" dirty="0" err="1">
                <a:latin typeface="Arial" charset="0"/>
                <a:ea typeface="ＭＳ Ｐゴシック" charset="0"/>
              </a:rPr>
              <a:t>Sermulins</a:t>
            </a:r>
            <a:r>
              <a:rPr lang="en-US" sz="2000" dirty="0">
                <a:latin typeface="Arial" charset="0"/>
                <a:ea typeface="ＭＳ Ｐゴシック" charset="0"/>
              </a:rPr>
              <a:t> (1997) – MIT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Daniel Wight (1998) – Villanova University</a:t>
            </a:r>
            <a:endParaRPr lang="sl-SI" sz="2000" dirty="0">
              <a:latin typeface="Arial" charset="0"/>
              <a:ea typeface="ＭＳ Ｐゴシック" charset="0"/>
            </a:endParaRPr>
          </a:p>
          <a:p>
            <a:pPr lvl="1"/>
            <a:r>
              <a:rPr lang="sl-SI" sz="2000" dirty="0">
                <a:latin typeface="Arial" charset="0"/>
                <a:ea typeface="ＭＳ Ｐゴシック" charset="0"/>
              </a:rPr>
              <a:t>Hong Chen (1999) – Amazon (?)</a:t>
            </a:r>
          </a:p>
          <a:p>
            <a:pPr lvl="1"/>
            <a:r>
              <a:rPr lang="sl-SI" sz="2000" dirty="0">
                <a:latin typeface="Arial" charset="0"/>
                <a:ea typeface="ＭＳ Ｐゴシック" charset="0"/>
              </a:rPr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034-F699-443F-B0B6-DA64FD51F96E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6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225" y="274638"/>
            <a:ext cx="7795277" cy="800100"/>
          </a:xfrm>
        </p:spPr>
        <p:txBody>
          <a:bodyPr/>
          <a:lstStyle/>
          <a:p>
            <a:r>
              <a:rPr lang="sl-SI" sz="2800" b="1" dirty="0"/>
              <a:t>20. Festival inovativnih  </a:t>
            </a:r>
            <a:r>
              <a:rPr lang="sl-SI" sz="2800" b="1" dirty="0" smtClean="0"/>
              <a:t>tehnologij</a:t>
            </a:r>
            <a:endParaRPr lang="sl-S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5</a:t>
            </a:r>
            <a:r>
              <a:rPr lang="sl-SI" dirty="0"/>
              <a:t>. aprila </a:t>
            </a:r>
            <a:r>
              <a:rPr lang="sl-SI" dirty="0" smtClean="0"/>
              <a:t>2014, UM FERI</a:t>
            </a:r>
          </a:p>
          <a:p>
            <a:r>
              <a:rPr lang="sl-SI" dirty="0"/>
              <a:t>Računalniški pokal LOGO za otroke v vrtcih in v prvem triletju osnovne </a:t>
            </a:r>
            <a:r>
              <a:rPr lang="sl-SI" dirty="0" smtClean="0"/>
              <a:t>šole</a:t>
            </a:r>
          </a:p>
          <a:p>
            <a:r>
              <a:rPr lang="sl-SI" dirty="0" smtClean="0"/>
              <a:t>programiranje, telekomunikacije – omrežne tehnologije, robotika, oblikovanje večpredstavnih vsebin, ...</a:t>
            </a:r>
          </a:p>
          <a:p>
            <a:endParaRPr lang="sl-SI" dirty="0" smtClean="0"/>
          </a:p>
          <a:p>
            <a:pPr marL="0" indent="0" algn="r">
              <a:buNone/>
            </a:pPr>
            <a:r>
              <a:rPr lang="sl-SI" dirty="0">
                <a:hlinkClick r:id="rId2"/>
              </a:rPr>
              <a:t>http://www.zotks.si/www/portal/sl/stran.asp?id_tema=840&amp;id_strani_var=</a:t>
            </a:r>
            <a:r>
              <a:rPr lang="sl-SI" dirty="0" smtClean="0">
                <a:hlinkClick r:id="rId2"/>
              </a:rPr>
              <a:t>845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4. 10. 2013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034-F699-443F-B0B6-DA64FD51F96E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Motiviranje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nadarjenih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u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encev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za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matematiko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tehniko</a:t>
            </a:r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 in 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ra</a:t>
            </a:r>
            <a:r>
              <a:rPr lang="sl-SI" dirty="0" smtClean="0">
                <a:solidFill>
                  <a:srgbClr val="000000">
                    <a:tint val="75000"/>
                  </a:srgbClr>
                </a:solidFill>
              </a:rPr>
              <a:t>č</a:t>
            </a:r>
            <a:r>
              <a:rPr lang="en-US" dirty="0" err="1" smtClean="0">
                <a:solidFill>
                  <a:srgbClr val="000000">
                    <a:tint val="75000"/>
                  </a:srgbClr>
                </a:solidFill>
              </a:rPr>
              <a:t>unalništvo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29370"/>
      </p:ext>
    </p:extLst>
  </p:cSld>
  <p:clrMapOvr>
    <a:masterClrMapping/>
  </p:clrMapOvr>
</p:sld>
</file>

<file path=ppt/theme/theme1.xml><?xml version="1.0" encoding="utf-8"?>
<a:theme xmlns:a="http://schemas.openxmlformats.org/drawingml/2006/main" name="FRI-1profesor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RI_prezentacija_v03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FRI-1profesor</Template>
  <TotalTime>1367</TotalTime>
  <Words>1128</Words>
  <Application>Microsoft Macintosh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FRI-1profesor</vt:lpstr>
      <vt:lpstr>FRI_prezentacija_v03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Računalništvo in informatika</vt:lpstr>
      <vt:lpstr>Mednarodna olimpijada iz informatike</vt:lpstr>
      <vt:lpstr>Mednarodna olimpijada iz informatike</vt:lpstr>
      <vt:lpstr>20. Festival inovativnih  tehnologij</vt:lpstr>
      <vt:lpstr>Tekmovanja ACM Slovenija</vt:lpstr>
      <vt:lpstr>Nazaj h košarki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Kristan, Nataša</dc:creator>
  <cp:lastModifiedBy>Andrej (Andy) Brodnik</cp:lastModifiedBy>
  <cp:revision>91</cp:revision>
  <dcterms:created xsi:type="dcterms:W3CDTF">2012-09-27T11:49:06Z</dcterms:created>
  <dcterms:modified xsi:type="dcterms:W3CDTF">2013-10-04T08:39:14Z</dcterms:modified>
</cp:coreProperties>
</file>