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s/slide22.xml" ContentType="application/vnd.openxmlformats-officedocument.presentationml.slide+xml"/>
  <Override PartName="/ppt/slides/slide28.xml" ContentType="application/vnd.openxmlformats-officedocument.presentationml.slide+xml"/>
  <Override PartName="/ppt/theme/theme2.xml" ContentType="application/vnd.openxmlformats-officedocument.theme+xml"/>
  <Override PartName="/ppt/slides/slide2.xml" ContentType="application/vnd.openxmlformats-officedocument.presentationml.slide+xml"/>
  <Override PartName="/docProps/app.xml" ContentType="application/vnd.openxmlformats-officedocument.extended-properties+xml"/>
  <Override PartName="/ppt/slides/slide30.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theme/theme3.xml" ContentType="application/vnd.openxmlformats-officedocument.theme+xml"/>
  <Override PartName="/ppt/slideLayouts/slideLayout3.xml" ContentType="application/vnd.openxmlformats-officedocument.presentationml.slideLayout+xml"/>
  <Override PartName="/ppt/slides/slide21.xml" ContentType="application/vnd.openxmlformats-officedocument.presentationml.slide+xml"/>
  <Override PartName="/ppt/slideLayouts/slideLayout5.xml" ContentType="application/vnd.openxmlformats-officedocument.presentationml.slideLayout+xml"/>
  <Override PartName="/ppt/slides/slide23.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26.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Override PartName="/ppt/slides/slide25.xml" ContentType="application/vnd.openxmlformats-officedocument.presentationml.slide+xml"/>
  <Override PartName="/ppt/handoutMasters/handoutMaster1.xml" ContentType="application/vnd.openxmlformats-officedocument.presentationml.handoutMaster+xml"/>
  <Override PartName="/ppt/slides/slide13.xml" ContentType="application/vnd.openxmlformats-officedocument.presentationml.slide+xml"/>
  <Override PartName="/ppt/slides/slide14.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Default Extension="png" ContentType="image/png"/>
  <Override PartName="/ppt/slides/slide3.xml" ContentType="application/vnd.openxmlformats-officedocument.presentationml.slide+xml"/>
  <Override PartName="/ppt/slides/slide4.xml" ContentType="application/vnd.openxmlformats-officedocument.presentationml.slide+xml"/>
  <Override PartName="/ppt/slides/slide27.xml" ContentType="application/vnd.openxmlformats-officedocument.presentationml.slide+xml"/>
  <Override PartName="/ppt/slideLayouts/slideLayout11.xml" ContentType="application/vnd.openxmlformats-officedocument.presentationml.slideLayout+xml"/>
  <Override PartName="/docProps/core.xml" ContentType="application/vnd.openxmlformats-package.core-properties+xml"/>
  <Override PartName="/ppt/slideLayouts/slideLayout13.xml" ContentType="application/vnd.openxmlformats-officedocument.presentationml.slideLayout+xml"/>
  <Override PartName="/ppt/slides/slide8.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slides/slide24.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Layouts/slideLayout12.xml" ContentType="application/vnd.openxmlformats-officedocument.presentationml.slideLayout+xml"/>
  <Override PartName="/ppt/slides/slide19.xml" ContentType="application/vnd.openxmlformats-officedocument.presentationml.slide+xml"/>
  <Override PartName="/ppt/slides/slide12.xml" ContentType="application/vnd.openxmlformats-officedocument.presentationml.slide+xml"/>
  <Override PartName="/ppt/slides/slide29.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rstSlideNum="0" showSpecialPlsOnTitleSld="0" saveSubsetFonts="1" autoCompressPictures="0">
  <p:sldMasterIdLst>
    <p:sldMasterId id="2147483648" r:id="rId1"/>
  </p:sldMasterIdLst>
  <p:notesMasterIdLst>
    <p:notesMasterId r:id="rId32"/>
  </p:notesMasterIdLst>
  <p:handoutMasterIdLst>
    <p:handoutMasterId r:id="rId33"/>
  </p:handoutMasterIdLst>
  <p:sldIdLst>
    <p:sldId id="256" r:id="rId2"/>
    <p:sldId id="284" r:id="rId3"/>
    <p:sldId id="308" r:id="rId4"/>
    <p:sldId id="257" r:id="rId5"/>
    <p:sldId id="281" r:id="rId6"/>
    <p:sldId id="296" r:id="rId7"/>
    <p:sldId id="285" r:id="rId8"/>
    <p:sldId id="287" r:id="rId9"/>
    <p:sldId id="286" r:id="rId10"/>
    <p:sldId id="288" r:id="rId11"/>
    <p:sldId id="289" r:id="rId12"/>
    <p:sldId id="290" r:id="rId13"/>
    <p:sldId id="291" r:id="rId14"/>
    <p:sldId id="293" r:id="rId15"/>
    <p:sldId id="294" r:id="rId16"/>
    <p:sldId id="295" r:id="rId17"/>
    <p:sldId id="292" r:id="rId18"/>
    <p:sldId id="298" r:id="rId19"/>
    <p:sldId id="299" r:id="rId20"/>
    <p:sldId id="300" r:id="rId21"/>
    <p:sldId id="302" r:id="rId22"/>
    <p:sldId id="303" r:id="rId23"/>
    <p:sldId id="304" r:id="rId24"/>
    <p:sldId id="305" r:id="rId25"/>
    <p:sldId id="301" r:id="rId26"/>
    <p:sldId id="306" r:id="rId27"/>
    <p:sldId id="307" r:id="rId28"/>
    <p:sldId id="297" r:id="rId29"/>
    <p:sldId id="283" r:id="rId30"/>
    <p:sldId id="282" r:id="rId3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SorterView">
  <p:normalViewPr>
    <p:restoredLeft sz="15620"/>
    <p:restoredTop sz="94660"/>
  </p:normalViewPr>
  <p:slideViewPr>
    <p:cSldViewPr snapToGrid="0" snapToObjects="1">
      <p:cViewPr varScale="1">
        <p:scale>
          <a:sx n="148" d="100"/>
          <a:sy n="148" d="100"/>
        </p:scale>
        <p:origin x="-1192"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35" Type="http://schemas.openxmlformats.org/officeDocument/2006/relationships/presProps" Target="presProps.xml"/><Relationship Id="rId31" Type="http://schemas.openxmlformats.org/officeDocument/2006/relationships/slide" Target="slides/slide30.xml"/><Relationship Id="rId34" Type="http://schemas.openxmlformats.org/officeDocument/2006/relationships/printerSettings" Target="printerSettings/printerSettings1.bin"/><Relationship Id="rId7" Type="http://schemas.openxmlformats.org/officeDocument/2006/relationships/slide" Target="slides/slide6.xml"/><Relationship Id="rId36" Type="http://schemas.openxmlformats.org/officeDocument/2006/relationships/viewProps" Target="viewProps.xml"/><Relationship Id="rId1" Type="http://schemas.openxmlformats.org/officeDocument/2006/relationships/slideMaster" Target="slideMasters/slideMaster1.xml"/><Relationship Id="rId24" Type="http://schemas.openxmlformats.org/officeDocument/2006/relationships/slide" Target="slides/slide23.xml"/><Relationship Id="rId25" Type="http://schemas.openxmlformats.org/officeDocument/2006/relationships/slide" Target="slides/slide24.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32" Type="http://schemas.openxmlformats.org/officeDocument/2006/relationships/notesMaster" Target="notesMasters/notesMaster1.xml"/><Relationship Id="rId37" Type="http://schemas.openxmlformats.org/officeDocument/2006/relationships/theme" Target="theme/theme1.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slide" Target="slides/slide26.xml"/><Relationship Id="rId14" Type="http://schemas.openxmlformats.org/officeDocument/2006/relationships/slide" Target="slides/slide13.xml"/><Relationship Id="rId23" Type="http://schemas.openxmlformats.org/officeDocument/2006/relationships/slide" Target="slides/slide22.xml"/><Relationship Id="rId4" Type="http://schemas.openxmlformats.org/officeDocument/2006/relationships/slide" Target="slides/slide3.xml"/><Relationship Id="rId28" Type="http://schemas.openxmlformats.org/officeDocument/2006/relationships/slide" Target="slides/slide27.xml"/><Relationship Id="rId26" Type="http://schemas.openxmlformats.org/officeDocument/2006/relationships/slide" Target="slides/slide25.xml"/><Relationship Id="rId30" Type="http://schemas.openxmlformats.org/officeDocument/2006/relationships/slide" Target="slides/slide29.xml"/><Relationship Id="rId11" Type="http://schemas.openxmlformats.org/officeDocument/2006/relationships/slide" Target="slides/slide10.xml"/><Relationship Id="rId29" Type="http://schemas.openxmlformats.org/officeDocument/2006/relationships/slide" Target="slides/slide28.xml"/><Relationship Id="rId6" Type="http://schemas.openxmlformats.org/officeDocument/2006/relationships/slide" Target="slides/slide5.xml"/><Relationship Id="rId16" Type="http://schemas.openxmlformats.org/officeDocument/2006/relationships/slide" Target="slides/slide15.xml"/><Relationship Id="rId3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38" Type="http://schemas.openxmlformats.org/officeDocument/2006/relationships/tableStyles" Target="tableStyles.xml"/><Relationship Id="rId20" Type="http://schemas.openxmlformats.org/officeDocument/2006/relationships/slide" Target="slides/slide19.xml"/><Relationship Id="rId22" Type="http://schemas.openxmlformats.org/officeDocument/2006/relationships/slide" Target="slides/slide21.xml"/><Relationship Id="rId21" Type="http://schemas.openxmlformats.org/officeDocument/2006/relationships/slide" Target="slides/slide20.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l-SI"/>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6C0A398-D886-FE4F-BFE9-270A4B50849F}" type="datetimeFigureOut">
              <a:rPr lang="en-US" smtClean="0"/>
              <a:pPr/>
              <a:t>8/22/12</a:t>
            </a:fld>
            <a:endParaRPr lang="sl-SI"/>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sl-SI"/>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89906F5-38FF-7B4E-957E-63CDEFEC09CF}" type="slidenum">
              <a:rPr lang="sl-SI" smtClean="0"/>
              <a:pPr/>
              <a:t>‹#›</a:t>
            </a:fld>
            <a:endParaRPr lang="sl-SI"/>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l-SI"/>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76AE53-CB95-C940-A900-D7D8B2FDFB02}" type="datetimeFigureOut">
              <a:rPr lang="en-US" smtClean="0"/>
              <a:pPr/>
              <a:t>8/22/12</a:t>
            </a:fld>
            <a:endParaRPr lang="sl-SI"/>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l-SI"/>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sl-SI"/>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l-SI"/>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1D4AE9D-47C6-6E46-9CF1-043062686F15}" type="slidenum">
              <a:rPr lang="sl-SI" smtClean="0"/>
              <a:pPr/>
              <a:t>‹#›</a:t>
            </a:fld>
            <a:endParaRPr lang="sl-SI"/>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It can be instructive</a:t>
            </a:r>
          </a:p>
          <a:p>
            <a:endParaRPr lang="sk-SK" dirty="0"/>
          </a:p>
        </p:txBody>
      </p:sp>
      <p:sp>
        <p:nvSpPr>
          <p:cNvPr id="4" name="Slide Number Placeholder 3"/>
          <p:cNvSpPr>
            <a:spLocks noGrp="1"/>
          </p:cNvSpPr>
          <p:nvPr>
            <p:ph type="sldNum" sz="quarter" idx="10"/>
          </p:nvPr>
        </p:nvSpPr>
        <p:spPr/>
        <p:txBody>
          <a:bodyPr/>
          <a:lstStyle/>
          <a:p>
            <a:fld id="{67097EEA-2AD4-4497-B664-F9C8BFAD1D2B}" type="slidenum">
              <a:rPr lang="sk-SK" smtClean="0"/>
              <a:pPr/>
              <a:t>15</a:t>
            </a:fld>
            <a:endParaRPr lang="sk-SK"/>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332448686"/>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C4F1308C-6407-4E66-908D-1BE871A916DA}" type="slidenum">
              <a:rPr lang="en-US" smtClean="0">
                <a:latin typeface="Arial" pitchFamily="34" charset="0"/>
                <a:cs typeface="Arial" pitchFamily="34" charset="0"/>
              </a:rPr>
              <a:pPr/>
              <a:t>18</a:t>
            </a:fld>
            <a:endParaRPr lang="en-US" smtClean="0">
              <a:latin typeface="Arial" pitchFamily="34" charset="0"/>
              <a:cs typeface="Arial" pitchFamily="34" charset="0"/>
            </a:endParaRPr>
          </a:p>
        </p:txBody>
      </p:sp>
      <p:sp>
        <p:nvSpPr>
          <p:cNvPr id="62467" name="Rectangle 2"/>
          <p:cNvSpPr>
            <a:spLocks noGrp="1" noRot="1" noChangeAspect="1" noChangeArrowheads="1" noTextEdit="1"/>
          </p:cNvSpPr>
          <p:nvPr>
            <p:ph type="sldImg"/>
          </p:nvPr>
        </p:nvSpPr>
        <p:spPr>
          <a:xfrm>
            <a:off x="1143000" y="685800"/>
            <a:ext cx="4572000" cy="3429000"/>
          </a:xfrm>
          <a:ln/>
        </p:spPr>
      </p:sp>
      <p:sp>
        <p:nvSpPr>
          <p:cNvPr id="62468" name="Rectangle 3"/>
          <p:cNvSpPr>
            <a:spLocks noGrp="1" noChangeArrowheads="1"/>
          </p:cNvSpPr>
          <p:nvPr>
            <p:ph type="body" idx="1"/>
          </p:nvPr>
        </p:nvSpPr>
        <p:spPr>
          <a:xfrm>
            <a:off x="913991" y="4342939"/>
            <a:ext cx="5030018" cy="4114587"/>
          </a:xfrm>
          <a:noFill/>
          <a:ln/>
        </p:spPr>
        <p:txBody>
          <a:bodyPr/>
          <a:lstStyle/>
          <a:p>
            <a:pPr eaLnBrk="1" hangingPunct="1"/>
            <a:r>
              <a:rPr lang="en-US" smtClean="0">
                <a:latin typeface="Arial" pitchFamily="34" charset="0"/>
              </a:rPr>
              <a:t>This definition implies that ICT will be used, applied, and integrated in activities of working and learning on the basis of conceptual understanding and methods of informatics.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7DB55B76-C0C9-4E66-BDB6-98263562D173}" type="slidenum">
              <a:rPr lang="en-US" smtClean="0">
                <a:latin typeface="Arial" pitchFamily="34" charset="0"/>
                <a:cs typeface="Arial" pitchFamily="34" charset="0"/>
              </a:rPr>
              <a:pPr/>
              <a:t>22</a:t>
            </a:fld>
            <a:endParaRPr lang="en-US" smtClean="0">
              <a:latin typeface="Arial" pitchFamily="34" charset="0"/>
              <a:cs typeface="Arial" pitchFamily="34" charset="0"/>
            </a:endParaRPr>
          </a:p>
        </p:txBody>
      </p:sp>
      <p:sp>
        <p:nvSpPr>
          <p:cNvPr id="65539" name="Rectangle 2"/>
          <p:cNvSpPr>
            <a:spLocks noGrp="1" noRot="1" noChangeAspect="1" noChangeArrowheads="1" noTextEdit="1"/>
          </p:cNvSpPr>
          <p:nvPr>
            <p:ph type="sldImg"/>
          </p:nvPr>
        </p:nvSpPr>
        <p:spPr>
          <a:xfrm>
            <a:off x="1143000" y="685800"/>
            <a:ext cx="4572000" cy="3429000"/>
          </a:xfrm>
          <a:ln/>
        </p:spPr>
      </p:sp>
      <p:sp>
        <p:nvSpPr>
          <p:cNvPr id="65540" name="Rectangle 3"/>
          <p:cNvSpPr>
            <a:spLocks noGrp="1" noChangeArrowheads="1"/>
          </p:cNvSpPr>
          <p:nvPr>
            <p:ph type="body" idx="1"/>
          </p:nvPr>
        </p:nvSpPr>
        <p:spPr>
          <a:xfrm>
            <a:off x="913991" y="4342939"/>
            <a:ext cx="5030018" cy="4114587"/>
          </a:xfrm>
          <a:noFill/>
          <a:ln/>
        </p:spPr>
        <p:txBody>
          <a:bodyPr/>
          <a:lstStyle/>
          <a:p>
            <a:pPr eaLnBrk="1" hangingPunct="1"/>
            <a:r>
              <a:rPr lang="en-US" smtClean="0">
                <a:latin typeface="Arial" pitchFamily="34" charset="0"/>
              </a:rPr>
              <a:t>IT standards and contents of its courses are divided into the main ICT topics as it is shown in Table 1. The intended aims for the 9th-10th and the 11th-12th grades are essentially different. The IT standards for the 9th and 10th grades very precisely define the ICT knowledge and skills the students should obtain. The IT standards for the 11th and 12th grades are combined from two components. The first one describes general ability, while the second one is provided to define the particular achievements related to particular topics and chapters. General ability is rather broad and matches the common goals of the course. The content of curriculum is close to that of European Computer Driving License (ECDL), thus the main stress is placed on the substantial intelligence of ICT and on the formation of practical skills.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x-none" smtClean="0"/>
              <a:t>Click to edit Master title style</a:t>
            </a:r>
            <a:endParaRPr lang="sl-SI"/>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lang="sl-SI"/>
          </a:p>
        </p:txBody>
      </p:sp>
      <p:sp>
        <p:nvSpPr>
          <p:cNvPr id="4" name="Date Placeholder 3"/>
          <p:cNvSpPr>
            <a:spLocks noGrp="1"/>
          </p:cNvSpPr>
          <p:nvPr>
            <p:ph type="dt" sz="half" idx="10"/>
          </p:nvPr>
        </p:nvSpPr>
        <p:spPr/>
        <p:txBody>
          <a:bodyPr/>
          <a:lstStyle/>
          <a:p>
            <a:r>
              <a:rPr lang="x-none" smtClean="0"/>
              <a:t>Andrej Brodnik, 120823</a:t>
            </a:r>
            <a:endParaRPr lang="sl-SI"/>
          </a:p>
        </p:txBody>
      </p:sp>
      <p:sp>
        <p:nvSpPr>
          <p:cNvPr id="5" name="Footer Placeholder 4"/>
          <p:cNvSpPr>
            <a:spLocks noGrp="1"/>
          </p:cNvSpPr>
          <p:nvPr>
            <p:ph type="ftr" sz="quarter" idx="11"/>
          </p:nvPr>
        </p:nvSpPr>
        <p:spPr/>
        <p:txBody>
          <a:bodyPr/>
          <a:lstStyle/>
          <a:p>
            <a:r>
              <a:rPr lang="en-US" smtClean="0"/>
              <a:t>Trendi poučevanja RIN</a:t>
            </a:r>
            <a:endParaRPr lang="sl-SI"/>
          </a:p>
        </p:txBody>
      </p:sp>
      <p:sp>
        <p:nvSpPr>
          <p:cNvPr id="6" name="Slide Number Placeholder 5"/>
          <p:cNvSpPr>
            <a:spLocks noGrp="1"/>
          </p:cNvSpPr>
          <p:nvPr>
            <p:ph type="sldNum" sz="quarter" idx="12"/>
          </p:nvPr>
        </p:nvSpPr>
        <p:spPr/>
        <p:txBody>
          <a:bodyPr/>
          <a:lstStyle/>
          <a:p>
            <a:fld id="{CA5FA38D-AC05-2A46-8C08-4237E52F91A6}" type="slidenum">
              <a:rPr lang="sl-SI" smtClean="0"/>
              <a:pPr/>
              <a:t>‹#›</a:t>
            </a:fld>
            <a:endParaRPr lang="sl-S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sl-SI"/>
          </a:p>
        </p:txBody>
      </p:sp>
      <p:sp>
        <p:nvSpPr>
          <p:cNvPr id="3" name="Vertical Text Placeholder 2"/>
          <p:cNvSpPr>
            <a:spLocks noGrp="1"/>
          </p:cNvSpPr>
          <p:nvPr>
            <p:ph type="body" orient="vert" idx="1"/>
          </p:nvPr>
        </p:nvSpPr>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sl-SI"/>
          </a:p>
        </p:txBody>
      </p:sp>
      <p:sp>
        <p:nvSpPr>
          <p:cNvPr id="4" name="Date Placeholder 3"/>
          <p:cNvSpPr>
            <a:spLocks noGrp="1"/>
          </p:cNvSpPr>
          <p:nvPr>
            <p:ph type="dt" sz="half" idx="10"/>
          </p:nvPr>
        </p:nvSpPr>
        <p:spPr/>
        <p:txBody>
          <a:bodyPr/>
          <a:lstStyle/>
          <a:p>
            <a:r>
              <a:rPr lang="x-none" smtClean="0"/>
              <a:t>Andrej Brodnik, 120823</a:t>
            </a:r>
            <a:endParaRPr lang="sl-SI"/>
          </a:p>
        </p:txBody>
      </p:sp>
      <p:sp>
        <p:nvSpPr>
          <p:cNvPr id="5" name="Footer Placeholder 4"/>
          <p:cNvSpPr>
            <a:spLocks noGrp="1"/>
          </p:cNvSpPr>
          <p:nvPr>
            <p:ph type="ftr" sz="quarter" idx="11"/>
          </p:nvPr>
        </p:nvSpPr>
        <p:spPr/>
        <p:txBody>
          <a:bodyPr/>
          <a:lstStyle/>
          <a:p>
            <a:r>
              <a:rPr lang="en-US" smtClean="0"/>
              <a:t>Trendi poučevanja RIN</a:t>
            </a:r>
            <a:endParaRPr lang="sl-SI"/>
          </a:p>
        </p:txBody>
      </p:sp>
      <p:sp>
        <p:nvSpPr>
          <p:cNvPr id="6" name="Slide Number Placeholder 5"/>
          <p:cNvSpPr>
            <a:spLocks noGrp="1"/>
          </p:cNvSpPr>
          <p:nvPr>
            <p:ph type="sldNum" sz="quarter" idx="12"/>
          </p:nvPr>
        </p:nvSpPr>
        <p:spPr/>
        <p:txBody>
          <a:bodyPr/>
          <a:lstStyle/>
          <a:p>
            <a:fld id="{CA5FA38D-AC05-2A46-8C08-4237E52F91A6}" type="slidenum">
              <a:rPr lang="sl-SI" smtClean="0"/>
              <a:pPr/>
              <a:t>‹#›</a:t>
            </a:fld>
            <a:endParaRPr lang="sl-S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x-none" smtClean="0"/>
              <a:t>Click to edit Master title style</a:t>
            </a:r>
            <a:endParaRPr lang="sl-SI"/>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sl-SI"/>
          </a:p>
        </p:txBody>
      </p:sp>
      <p:sp>
        <p:nvSpPr>
          <p:cNvPr id="4" name="Date Placeholder 3"/>
          <p:cNvSpPr>
            <a:spLocks noGrp="1"/>
          </p:cNvSpPr>
          <p:nvPr>
            <p:ph type="dt" sz="half" idx="10"/>
          </p:nvPr>
        </p:nvSpPr>
        <p:spPr/>
        <p:txBody>
          <a:bodyPr/>
          <a:lstStyle/>
          <a:p>
            <a:r>
              <a:rPr lang="x-none" smtClean="0"/>
              <a:t>Andrej Brodnik, 120823</a:t>
            </a:r>
            <a:endParaRPr lang="sl-SI"/>
          </a:p>
        </p:txBody>
      </p:sp>
      <p:sp>
        <p:nvSpPr>
          <p:cNvPr id="5" name="Footer Placeholder 4"/>
          <p:cNvSpPr>
            <a:spLocks noGrp="1"/>
          </p:cNvSpPr>
          <p:nvPr>
            <p:ph type="ftr" sz="quarter" idx="11"/>
          </p:nvPr>
        </p:nvSpPr>
        <p:spPr/>
        <p:txBody>
          <a:bodyPr/>
          <a:lstStyle/>
          <a:p>
            <a:r>
              <a:rPr lang="en-US" smtClean="0"/>
              <a:t>Trendi poučevanja RIN</a:t>
            </a:r>
            <a:endParaRPr lang="sl-SI"/>
          </a:p>
        </p:txBody>
      </p:sp>
      <p:sp>
        <p:nvSpPr>
          <p:cNvPr id="6" name="Slide Number Placeholder 5"/>
          <p:cNvSpPr>
            <a:spLocks noGrp="1"/>
          </p:cNvSpPr>
          <p:nvPr>
            <p:ph type="sldNum" sz="quarter" idx="12"/>
          </p:nvPr>
        </p:nvSpPr>
        <p:spPr/>
        <p:txBody>
          <a:bodyPr/>
          <a:lstStyle/>
          <a:p>
            <a:fld id="{CA5FA38D-AC05-2A46-8C08-4237E52F91A6}" type="slidenum">
              <a:rPr lang="sl-SI" smtClean="0"/>
              <a:pPr/>
              <a:t>‹#›</a:t>
            </a:fld>
            <a:endParaRPr lang="sl-SI"/>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277813"/>
            <a:ext cx="7772400" cy="1143000"/>
          </a:xfrm>
        </p:spPr>
        <p:txBody>
          <a:bodyPr/>
          <a:lstStyle/>
          <a:p>
            <a:r>
              <a:rPr lang="en-US" smtClean="0"/>
              <a:t>Click to edit Master title style</a:t>
            </a:r>
            <a:endParaRPr lang="lt-LT"/>
          </a:p>
        </p:txBody>
      </p:sp>
      <p:sp>
        <p:nvSpPr>
          <p:cNvPr id="3" name="Table Placeholder 2"/>
          <p:cNvSpPr>
            <a:spLocks noGrp="1"/>
          </p:cNvSpPr>
          <p:nvPr>
            <p:ph type="tbl" idx="1"/>
          </p:nvPr>
        </p:nvSpPr>
        <p:spPr>
          <a:xfrm>
            <a:off x="914400" y="1600200"/>
            <a:ext cx="7772400" cy="4530725"/>
          </a:xfrm>
        </p:spPr>
        <p:txBody>
          <a:bodyPr/>
          <a:lstStyle/>
          <a:p>
            <a:pPr lvl="0"/>
            <a:endParaRPr lang="lt-LT" noProof="0" smtClean="0"/>
          </a:p>
        </p:txBody>
      </p:sp>
      <p:sp>
        <p:nvSpPr>
          <p:cNvPr id="4" name="Rectangle 9"/>
          <p:cNvSpPr>
            <a:spLocks noGrp="1" noChangeArrowheads="1"/>
          </p:cNvSpPr>
          <p:nvPr>
            <p:ph type="dt" sz="half" idx="10"/>
          </p:nvPr>
        </p:nvSpPr>
        <p:spPr>
          <a:ln/>
        </p:spPr>
        <p:txBody>
          <a:bodyPr/>
          <a:lstStyle>
            <a:lvl1pPr>
              <a:defRPr/>
            </a:lvl1pPr>
          </a:lstStyle>
          <a:p>
            <a:pPr>
              <a:defRPr/>
            </a:pPr>
            <a:r>
              <a:rPr lang="x-none" smtClean="0"/>
              <a:t>Andrej Brodnik, 120823</a:t>
            </a:r>
            <a:endParaRPr lang="lt-LT" dirty="0"/>
          </a:p>
        </p:txBody>
      </p:sp>
      <p:sp>
        <p:nvSpPr>
          <p:cNvPr id="5" name="Rectangle 10"/>
          <p:cNvSpPr>
            <a:spLocks noGrp="1" noChangeArrowheads="1"/>
          </p:cNvSpPr>
          <p:nvPr>
            <p:ph type="ftr" sz="quarter" idx="11"/>
          </p:nvPr>
        </p:nvSpPr>
        <p:spPr>
          <a:ln/>
        </p:spPr>
        <p:txBody>
          <a:bodyPr/>
          <a:lstStyle>
            <a:lvl1pPr>
              <a:defRPr/>
            </a:lvl1pPr>
          </a:lstStyle>
          <a:p>
            <a:pPr>
              <a:defRPr/>
            </a:pPr>
            <a:r>
              <a:rPr lang="en-US" smtClean="0"/>
              <a:t>Trendi poučevanja RIN</a:t>
            </a:r>
            <a:endParaRPr lang="lt-LT"/>
          </a:p>
        </p:txBody>
      </p:sp>
      <p:sp>
        <p:nvSpPr>
          <p:cNvPr id="6" name="Rectangle 11"/>
          <p:cNvSpPr>
            <a:spLocks noGrp="1" noChangeArrowheads="1"/>
          </p:cNvSpPr>
          <p:nvPr>
            <p:ph type="sldNum" sz="quarter" idx="12"/>
          </p:nvPr>
        </p:nvSpPr>
        <p:spPr>
          <a:ln/>
        </p:spPr>
        <p:txBody>
          <a:bodyPr/>
          <a:lstStyle>
            <a:lvl1pPr>
              <a:defRPr/>
            </a:lvl1pPr>
          </a:lstStyle>
          <a:p>
            <a:pPr>
              <a:defRPr/>
            </a:pPr>
            <a:fld id="{BF9267AB-7092-4F62-B7FB-93D6BAB5250B}" type="slidenum">
              <a:rPr lang="lt-LT"/>
              <a:pPr>
                <a:defRPr/>
              </a:pPr>
              <a:t>‹#›</a:t>
            </a:fld>
            <a:endParaRPr lang="lt-LT"/>
          </a:p>
        </p:txBody>
      </p:sp>
    </p:spTree>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sl-SI"/>
          </a:p>
        </p:txBody>
      </p:sp>
      <p:sp>
        <p:nvSpPr>
          <p:cNvPr id="3" name="Content Placeholder 2"/>
          <p:cNvSpPr>
            <a:spLocks noGrp="1"/>
          </p:cNvSpPr>
          <p:nvPr>
            <p:ph idx="1"/>
          </p:nvPr>
        </p:nvSpPr>
        <p:spPr/>
        <p:txBody>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sl-SI"/>
          </a:p>
        </p:txBody>
      </p:sp>
      <p:sp>
        <p:nvSpPr>
          <p:cNvPr id="4" name="Date Placeholder 3"/>
          <p:cNvSpPr>
            <a:spLocks noGrp="1"/>
          </p:cNvSpPr>
          <p:nvPr>
            <p:ph type="dt" sz="half" idx="10"/>
          </p:nvPr>
        </p:nvSpPr>
        <p:spPr/>
        <p:txBody>
          <a:bodyPr/>
          <a:lstStyle/>
          <a:p>
            <a:r>
              <a:rPr lang="x-none" smtClean="0"/>
              <a:t>Andrej Brodnik, 120823</a:t>
            </a:r>
            <a:endParaRPr lang="sl-SI"/>
          </a:p>
        </p:txBody>
      </p:sp>
      <p:sp>
        <p:nvSpPr>
          <p:cNvPr id="5" name="Footer Placeholder 4"/>
          <p:cNvSpPr>
            <a:spLocks noGrp="1"/>
          </p:cNvSpPr>
          <p:nvPr>
            <p:ph type="ftr" sz="quarter" idx="11"/>
          </p:nvPr>
        </p:nvSpPr>
        <p:spPr/>
        <p:txBody>
          <a:bodyPr/>
          <a:lstStyle/>
          <a:p>
            <a:r>
              <a:rPr lang="en-US" smtClean="0"/>
              <a:t>Trendi poučevanja RIN</a:t>
            </a:r>
            <a:endParaRPr lang="sl-SI"/>
          </a:p>
        </p:txBody>
      </p:sp>
      <p:sp>
        <p:nvSpPr>
          <p:cNvPr id="6" name="Slide Number Placeholder 5"/>
          <p:cNvSpPr>
            <a:spLocks noGrp="1"/>
          </p:cNvSpPr>
          <p:nvPr>
            <p:ph type="sldNum" sz="quarter" idx="12"/>
          </p:nvPr>
        </p:nvSpPr>
        <p:spPr/>
        <p:txBody>
          <a:bodyPr/>
          <a:lstStyle/>
          <a:p>
            <a:fld id="{CA5FA38D-AC05-2A46-8C08-4237E52F91A6}" type="slidenum">
              <a:rPr lang="sl-SI" smtClean="0"/>
              <a:pPr/>
              <a:t>‹#›</a:t>
            </a:fld>
            <a:endParaRPr lang="sl-S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x-none" smtClean="0"/>
              <a:t>Click to edit Master title style</a:t>
            </a:r>
            <a:endParaRPr lang="sl-SI"/>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Click to edit Master text styles</a:t>
            </a:r>
          </a:p>
        </p:txBody>
      </p:sp>
      <p:sp>
        <p:nvSpPr>
          <p:cNvPr id="4" name="Date Placeholder 3"/>
          <p:cNvSpPr>
            <a:spLocks noGrp="1"/>
          </p:cNvSpPr>
          <p:nvPr>
            <p:ph type="dt" sz="half" idx="10"/>
          </p:nvPr>
        </p:nvSpPr>
        <p:spPr/>
        <p:txBody>
          <a:bodyPr/>
          <a:lstStyle/>
          <a:p>
            <a:r>
              <a:rPr lang="x-none" smtClean="0"/>
              <a:t>Andrej Brodnik, 120823</a:t>
            </a:r>
            <a:endParaRPr lang="sl-SI"/>
          </a:p>
        </p:txBody>
      </p:sp>
      <p:sp>
        <p:nvSpPr>
          <p:cNvPr id="5" name="Footer Placeholder 4"/>
          <p:cNvSpPr>
            <a:spLocks noGrp="1"/>
          </p:cNvSpPr>
          <p:nvPr>
            <p:ph type="ftr" sz="quarter" idx="11"/>
          </p:nvPr>
        </p:nvSpPr>
        <p:spPr/>
        <p:txBody>
          <a:bodyPr/>
          <a:lstStyle/>
          <a:p>
            <a:r>
              <a:rPr lang="en-US" smtClean="0"/>
              <a:t>Trendi poučevanja RIN</a:t>
            </a:r>
            <a:endParaRPr lang="sl-SI"/>
          </a:p>
        </p:txBody>
      </p:sp>
      <p:sp>
        <p:nvSpPr>
          <p:cNvPr id="6" name="Slide Number Placeholder 5"/>
          <p:cNvSpPr>
            <a:spLocks noGrp="1"/>
          </p:cNvSpPr>
          <p:nvPr>
            <p:ph type="sldNum" sz="quarter" idx="12"/>
          </p:nvPr>
        </p:nvSpPr>
        <p:spPr/>
        <p:txBody>
          <a:bodyPr/>
          <a:lstStyle/>
          <a:p>
            <a:fld id="{CA5FA38D-AC05-2A46-8C08-4237E52F91A6}" type="slidenum">
              <a:rPr lang="sl-SI" smtClean="0"/>
              <a:pPr/>
              <a:t>‹#›</a:t>
            </a:fld>
            <a:endParaRPr lang="sl-SI"/>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sl-SI"/>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sl-SI"/>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sl-SI"/>
          </a:p>
        </p:txBody>
      </p:sp>
      <p:sp>
        <p:nvSpPr>
          <p:cNvPr id="5" name="Date Placeholder 4"/>
          <p:cNvSpPr>
            <a:spLocks noGrp="1"/>
          </p:cNvSpPr>
          <p:nvPr>
            <p:ph type="dt" sz="half" idx="10"/>
          </p:nvPr>
        </p:nvSpPr>
        <p:spPr/>
        <p:txBody>
          <a:bodyPr/>
          <a:lstStyle/>
          <a:p>
            <a:r>
              <a:rPr lang="x-none" smtClean="0"/>
              <a:t>Andrej Brodnik, 120823</a:t>
            </a:r>
            <a:endParaRPr lang="sl-SI"/>
          </a:p>
        </p:txBody>
      </p:sp>
      <p:sp>
        <p:nvSpPr>
          <p:cNvPr id="6" name="Footer Placeholder 5"/>
          <p:cNvSpPr>
            <a:spLocks noGrp="1"/>
          </p:cNvSpPr>
          <p:nvPr>
            <p:ph type="ftr" sz="quarter" idx="11"/>
          </p:nvPr>
        </p:nvSpPr>
        <p:spPr/>
        <p:txBody>
          <a:bodyPr/>
          <a:lstStyle/>
          <a:p>
            <a:r>
              <a:rPr lang="en-US" smtClean="0"/>
              <a:t>Trendi poučevanja RIN</a:t>
            </a:r>
            <a:endParaRPr lang="sl-SI"/>
          </a:p>
        </p:txBody>
      </p:sp>
      <p:sp>
        <p:nvSpPr>
          <p:cNvPr id="7" name="Slide Number Placeholder 6"/>
          <p:cNvSpPr>
            <a:spLocks noGrp="1"/>
          </p:cNvSpPr>
          <p:nvPr>
            <p:ph type="sldNum" sz="quarter" idx="12"/>
          </p:nvPr>
        </p:nvSpPr>
        <p:spPr/>
        <p:txBody>
          <a:bodyPr/>
          <a:lstStyle/>
          <a:p>
            <a:fld id="{CA5FA38D-AC05-2A46-8C08-4237E52F91A6}" type="slidenum">
              <a:rPr lang="sl-SI" smtClean="0"/>
              <a:pPr/>
              <a:t>‹#›</a:t>
            </a:fld>
            <a:endParaRPr lang="sl-SI"/>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x-none" smtClean="0"/>
              <a:t>Click to edit Master title style</a:t>
            </a:r>
            <a:endParaRPr lang="sl-SI"/>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sl-SI"/>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sl-SI"/>
          </a:p>
        </p:txBody>
      </p:sp>
      <p:sp>
        <p:nvSpPr>
          <p:cNvPr id="7" name="Date Placeholder 6"/>
          <p:cNvSpPr>
            <a:spLocks noGrp="1"/>
          </p:cNvSpPr>
          <p:nvPr>
            <p:ph type="dt" sz="half" idx="10"/>
          </p:nvPr>
        </p:nvSpPr>
        <p:spPr/>
        <p:txBody>
          <a:bodyPr/>
          <a:lstStyle/>
          <a:p>
            <a:r>
              <a:rPr lang="x-none" smtClean="0"/>
              <a:t>Andrej Brodnik, 120823</a:t>
            </a:r>
            <a:endParaRPr lang="sl-SI"/>
          </a:p>
        </p:txBody>
      </p:sp>
      <p:sp>
        <p:nvSpPr>
          <p:cNvPr id="8" name="Footer Placeholder 7"/>
          <p:cNvSpPr>
            <a:spLocks noGrp="1"/>
          </p:cNvSpPr>
          <p:nvPr>
            <p:ph type="ftr" sz="quarter" idx="11"/>
          </p:nvPr>
        </p:nvSpPr>
        <p:spPr/>
        <p:txBody>
          <a:bodyPr/>
          <a:lstStyle/>
          <a:p>
            <a:r>
              <a:rPr lang="en-US" smtClean="0"/>
              <a:t>Trendi poučevanja RIN</a:t>
            </a:r>
            <a:endParaRPr lang="sl-SI"/>
          </a:p>
        </p:txBody>
      </p:sp>
      <p:sp>
        <p:nvSpPr>
          <p:cNvPr id="9" name="Slide Number Placeholder 8"/>
          <p:cNvSpPr>
            <a:spLocks noGrp="1"/>
          </p:cNvSpPr>
          <p:nvPr>
            <p:ph type="sldNum" sz="quarter" idx="12"/>
          </p:nvPr>
        </p:nvSpPr>
        <p:spPr/>
        <p:txBody>
          <a:bodyPr/>
          <a:lstStyle/>
          <a:p>
            <a:fld id="{CA5FA38D-AC05-2A46-8C08-4237E52F91A6}" type="slidenum">
              <a:rPr lang="sl-SI" smtClean="0"/>
              <a:pPr/>
              <a:t>‹#›</a:t>
            </a:fld>
            <a:endParaRPr lang="sl-S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sl-SI"/>
          </a:p>
        </p:txBody>
      </p:sp>
      <p:sp>
        <p:nvSpPr>
          <p:cNvPr id="3" name="Date Placeholder 2"/>
          <p:cNvSpPr>
            <a:spLocks noGrp="1"/>
          </p:cNvSpPr>
          <p:nvPr>
            <p:ph type="dt" sz="half" idx="10"/>
          </p:nvPr>
        </p:nvSpPr>
        <p:spPr/>
        <p:txBody>
          <a:bodyPr/>
          <a:lstStyle/>
          <a:p>
            <a:r>
              <a:rPr lang="x-none" smtClean="0"/>
              <a:t>Andrej Brodnik, 120823</a:t>
            </a:r>
            <a:endParaRPr lang="sl-SI"/>
          </a:p>
        </p:txBody>
      </p:sp>
      <p:sp>
        <p:nvSpPr>
          <p:cNvPr id="4" name="Footer Placeholder 3"/>
          <p:cNvSpPr>
            <a:spLocks noGrp="1"/>
          </p:cNvSpPr>
          <p:nvPr>
            <p:ph type="ftr" sz="quarter" idx="11"/>
          </p:nvPr>
        </p:nvSpPr>
        <p:spPr/>
        <p:txBody>
          <a:bodyPr/>
          <a:lstStyle/>
          <a:p>
            <a:r>
              <a:rPr lang="en-US" smtClean="0"/>
              <a:t>Trendi poučevanja RIN</a:t>
            </a:r>
            <a:endParaRPr lang="sl-SI"/>
          </a:p>
        </p:txBody>
      </p:sp>
      <p:sp>
        <p:nvSpPr>
          <p:cNvPr id="5" name="Slide Number Placeholder 4"/>
          <p:cNvSpPr>
            <a:spLocks noGrp="1"/>
          </p:cNvSpPr>
          <p:nvPr>
            <p:ph type="sldNum" sz="quarter" idx="12"/>
          </p:nvPr>
        </p:nvSpPr>
        <p:spPr/>
        <p:txBody>
          <a:bodyPr/>
          <a:lstStyle/>
          <a:p>
            <a:fld id="{CA5FA38D-AC05-2A46-8C08-4237E52F91A6}" type="slidenum">
              <a:rPr lang="sl-SI" smtClean="0"/>
              <a:pPr/>
              <a:t>‹#›</a:t>
            </a:fld>
            <a:endParaRPr lang="sl-S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x-none" smtClean="0"/>
              <a:t>Andrej Brodnik, 120823</a:t>
            </a:r>
            <a:endParaRPr lang="sl-SI"/>
          </a:p>
        </p:txBody>
      </p:sp>
      <p:sp>
        <p:nvSpPr>
          <p:cNvPr id="3" name="Footer Placeholder 2"/>
          <p:cNvSpPr>
            <a:spLocks noGrp="1"/>
          </p:cNvSpPr>
          <p:nvPr>
            <p:ph type="ftr" sz="quarter" idx="11"/>
          </p:nvPr>
        </p:nvSpPr>
        <p:spPr/>
        <p:txBody>
          <a:bodyPr/>
          <a:lstStyle/>
          <a:p>
            <a:r>
              <a:rPr lang="en-US" smtClean="0"/>
              <a:t>Trendi poučevanja RIN</a:t>
            </a:r>
            <a:endParaRPr lang="sl-SI"/>
          </a:p>
        </p:txBody>
      </p:sp>
      <p:sp>
        <p:nvSpPr>
          <p:cNvPr id="4" name="Slide Number Placeholder 3"/>
          <p:cNvSpPr>
            <a:spLocks noGrp="1"/>
          </p:cNvSpPr>
          <p:nvPr>
            <p:ph type="sldNum" sz="quarter" idx="12"/>
          </p:nvPr>
        </p:nvSpPr>
        <p:spPr/>
        <p:txBody>
          <a:bodyPr/>
          <a:lstStyle/>
          <a:p>
            <a:fld id="{CA5FA38D-AC05-2A46-8C08-4237E52F91A6}" type="slidenum">
              <a:rPr lang="sl-SI" smtClean="0"/>
              <a:pPr/>
              <a:t>‹#›</a:t>
            </a:fld>
            <a:endParaRPr lang="sl-S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x-none" smtClean="0"/>
              <a:t>Click to edit Master title style</a:t>
            </a:r>
            <a:endParaRPr lang="sl-SI"/>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sl-SI"/>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r>
              <a:rPr lang="x-none" smtClean="0"/>
              <a:t>Andrej Brodnik, 120823</a:t>
            </a:r>
            <a:endParaRPr lang="sl-SI"/>
          </a:p>
        </p:txBody>
      </p:sp>
      <p:sp>
        <p:nvSpPr>
          <p:cNvPr id="6" name="Footer Placeholder 5"/>
          <p:cNvSpPr>
            <a:spLocks noGrp="1"/>
          </p:cNvSpPr>
          <p:nvPr>
            <p:ph type="ftr" sz="quarter" idx="11"/>
          </p:nvPr>
        </p:nvSpPr>
        <p:spPr/>
        <p:txBody>
          <a:bodyPr/>
          <a:lstStyle/>
          <a:p>
            <a:r>
              <a:rPr lang="en-US" smtClean="0"/>
              <a:t>Trendi poučevanja RIN</a:t>
            </a:r>
            <a:endParaRPr lang="sl-SI"/>
          </a:p>
        </p:txBody>
      </p:sp>
      <p:sp>
        <p:nvSpPr>
          <p:cNvPr id="7" name="Slide Number Placeholder 6"/>
          <p:cNvSpPr>
            <a:spLocks noGrp="1"/>
          </p:cNvSpPr>
          <p:nvPr>
            <p:ph type="sldNum" sz="quarter" idx="12"/>
          </p:nvPr>
        </p:nvSpPr>
        <p:spPr/>
        <p:txBody>
          <a:bodyPr/>
          <a:lstStyle/>
          <a:p>
            <a:fld id="{CA5FA38D-AC05-2A46-8C08-4237E52F91A6}" type="slidenum">
              <a:rPr lang="sl-SI" smtClean="0"/>
              <a:pPr/>
              <a:t>‹#›</a:t>
            </a:fld>
            <a:endParaRPr lang="sl-SI"/>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x-none" smtClean="0"/>
              <a:t>Click to edit Master title style</a:t>
            </a:r>
            <a:endParaRPr lang="sl-SI"/>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r>
              <a:rPr lang="x-none" smtClean="0"/>
              <a:t>Andrej Brodnik, 120823</a:t>
            </a:r>
            <a:endParaRPr lang="sl-SI"/>
          </a:p>
        </p:txBody>
      </p:sp>
      <p:sp>
        <p:nvSpPr>
          <p:cNvPr id="6" name="Footer Placeholder 5"/>
          <p:cNvSpPr>
            <a:spLocks noGrp="1"/>
          </p:cNvSpPr>
          <p:nvPr>
            <p:ph type="ftr" sz="quarter" idx="11"/>
          </p:nvPr>
        </p:nvSpPr>
        <p:spPr/>
        <p:txBody>
          <a:bodyPr/>
          <a:lstStyle/>
          <a:p>
            <a:r>
              <a:rPr lang="en-US" smtClean="0"/>
              <a:t>Trendi poučevanja RIN</a:t>
            </a:r>
            <a:endParaRPr lang="sl-SI"/>
          </a:p>
        </p:txBody>
      </p:sp>
      <p:sp>
        <p:nvSpPr>
          <p:cNvPr id="7" name="Slide Number Placeholder 6"/>
          <p:cNvSpPr>
            <a:spLocks noGrp="1"/>
          </p:cNvSpPr>
          <p:nvPr>
            <p:ph type="sldNum" sz="quarter" idx="12"/>
          </p:nvPr>
        </p:nvSpPr>
        <p:spPr/>
        <p:txBody>
          <a:bodyPr/>
          <a:lstStyle/>
          <a:p>
            <a:fld id="{CA5FA38D-AC05-2A46-8C08-4237E52F91A6}" type="slidenum">
              <a:rPr lang="sl-SI" smtClean="0"/>
              <a:pPr/>
              <a:t>‹#›</a:t>
            </a:fld>
            <a:endParaRPr lang="sl-SI"/>
          </a:p>
        </p:txBody>
      </p:sp>
    </p:spTree>
  </p:cSld>
  <p:clrMapOvr>
    <a:masterClrMapping/>
  </p:clrMapOvr>
</p:sldLayout>
</file>

<file path=ppt/slideMasters/_rels/slideMaster1.xml.rels><?xml version="1.0" encoding="UTF-8" standalone="yes"?>
<Relationships xmlns="http://schemas.openxmlformats.org/package/2006/relationships"><Relationship Id="rId14" Type="http://schemas.openxmlformats.org/officeDocument/2006/relationships/theme" Target="../theme/theme1.xml"/><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8" Type="http://schemas.openxmlformats.org/officeDocument/2006/relationships/slideLayout" Target="../slideLayouts/slideLayout8.xml"/><Relationship Id="rId13" Type="http://schemas.openxmlformats.org/officeDocument/2006/relationships/slideLayout" Target="../slideLayouts/slideLayout13.xml"/><Relationship Id="rId10" Type="http://schemas.openxmlformats.org/officeDocument/2006/relationships/slideLayout" Target="../slideLayouts/slideLayout10.xml"/><Relationship Id="rId5" Type="http://schemas.openxmlformats.org/officeDocument/2006/relationships/slideLayout" Target="../slideLayouts/slideLayout5.xml"/><Relationship Id="rId12" Type="http://schemas.openxmlformats.org/officeDocument/2006/relationships/slideLayout" Target="../slideLayouts/slideLayout12.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x-none" smtClean="0"/>
              <a:t>Click to edit Master title style</a:t>
            </a:r>
            <a:endParaRPr lang="sl-SI"/>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sl-SI"/>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x-none" smtClean="0"/>
              <a:t>Andrej Brodnik, 120823</a:t>
            </a:r>
            <a:endParaRPr lang="sl-SI"/>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Trendi poučevanja RIN</a:t>
            </a:r>
            <a:endParaRPr lang="sl-SI"/>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5FA38D-AC05-2A46-8C08-4237E52F91A6}" type="slidenum">
              <a:rPr lang="sl-SI" smtClean="0"/>
              <a:pPr/>
              <a:t>‹#›</a:t>
            </a:fld>
            <a:endParaRPr lang="sl-S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3"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3"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3"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cscircles.cemc.uwaterloo.ca/"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3" Type="http://schemas.openxmlformats.org/officeDocument/2006/relationships/image" Target="../media/image1.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3"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ifip-tc3.net/" TargetMode="External"/><Relationship Id="rId3" Type="http://schemas.openxmlformats.org/officeDocument/2006/relationships/image" Target="../media/image8.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4" Type="http://schemas.openxmlformats.org/officeDocument/2006/relationships/hyperlink" Target="http://cs.joensuu.fi/kolistelut/index.php/previous-koli-calling-conferences/koli-calling-2011/teaching-workshop-2011" TargetMode="External"/><Relationship Id="rId1" Type="http://schemas.openxmlformats.org/officeDocument/2006/relationships/slideLayout" Target="../slideLayouts/slideLayout2.xml"/><Relationship Id="rId2" Type="http://schemas.openxmlformats.org/officeDocument/2006/relationships/hyperlink" Target="https://lusy.fri.uni-lj.si/redmine/projects/cs-edu/wiki" TargetMode="External"/><Relationship Id="rId3" Type="http://schemas.openxmlformats.org/officeDocument/2006/relationships/hyperlink" Target="http://csta.acm.org/" TargetMode="External"/><Relationship Id="rId5" Type="http://schemas.openxmlformats.org/officeDocument/2006/relationships/hyperlink" Target="https://lusy.fri.uni-lj.si/redmine/projects/cs-edu/wiki/%C4%8Cas_za_ponovni_premislek_o_izobra%C5%BEevanju_ra%C4%8Dunalni%C5%A1tva_in_informatik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royalsociety.org/uploadedFiles/Royal_Society_Content/education/policy/computing-in-schools/2012-01-12-Computing-in-Schools.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3"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825206"/>
          </a:xfrm>
        </p:spPr>
        <p:txBody>
          <a:bodyPr>
            <a:normAutofit fontScale="90000"/>
          </a:bodyPr>
          <a:lstStyle/>
          <a:p>
            <a:r>
              <a:rPr lang="sl-SI" dirty="0" smtClean="0"/>
              <a:t>Trendi poučevanja računalništva </a:t>
            </a:r>
            <a:r>
              <a:rPr lang="sl-SI" dirty="0" smtClean="0"/>
              <a:t>in </a:t>
            </a:r>
            <a:r>
              <a:rPr lang="sl-SI" dirty="0" smtClean="0"/>
              <a:t>informatike</a:t>
            </a:r>
            <a:br>
              <a:rPr lang="sl-SI" dirty="0" smtClean="0"/>
            </a:br>
            <a:r>
              <a:rPr lang="sl-SI" dirty="0" smtClean="0"/>
              <a:t>v Sloveniji, Evropi in širše</a:t>
            </a:r>
            <a:endParaRPr lang="sl-SI" dirty="0"/>
          </a:p>
        </p:txBody>
      </p:sp>
      <p:sp>
        <p:nvSpPr>
          <p:cNvPr id="3" name="Subtitle 2"/>
          <p:cNvSpPr>
            <a:spLocks noGrp="1"/>
          </p:cNvSpPr>
          <p:nvPr>
            <p:ph type="subTitle" idx="1"/>
          </p:nvPr>
        </p:nvSpPr>
        <p:spPr>
          <a:xfrm>
            <a:off x="1371600" y="5079682"/>
            <a:ext cx="6400800" cy="559118"/>
          </a:xfrm>
        </p:spPr>
        <p:txBody>
          <a:bodyPr>
            <a:normAutofit lnSpcReduction="10000"/>
          </a:bodyPr>
          <a:lstStyle/>
          <a:p>
            <a:pPr algn="r"/>
            <a:r>
              <a:rPr lang="sl-SI" dirty="0" smtClean="0"/>
              <a:t>Andrej Brodnik, UL FRI</a:t>
            </a:r>
            <a:endParaRPr lang="sl-SI"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smtClean="0"/>
              <a:t>Splošna gimnazija</a:t>
            </a:r>
            <a:endParaRPr lang="sl-SI" dirty="0"/>
          </a:p>
        </p:txBody>
      </p:sp>
      <p:sp>
        <p:nvSpPr>
          <p:cNvPr id="3" name="Content Placeholder 2"/>
          <p:cNvSpPr>
            <a:spLocks noGrp="1"/>
          </p:cNvSpPr>
          <p:nvPr>
            <p:ph idx="1"/>
          </p:nvPr>
        </p:nvSpPr>
        <p:spPr/>
        <p:txBody>
          <a:bodyPr/>
          <a:lstStyle/>
          <a:p>
            <a:r>
              <a:rPr lang="x-none" dirty="0" smtClean="0"/>
              <a:t>Informatika (70 ur, obvezni predmet; 210ur, izbirni predmet; 70+210ur, maturitetni predmet)</a:t>
            </a:r>
          </a:p>
          <a:p>
            <a:pPr lvl="1"/>
            <a:r>
              <a:rPr lang="x-none" dirty="0" smtClean="0"/>
              <a:t>splošna znanja: Osnove informatike, Digitalna tehnologija, </a:t>
            </a:r>
            <a:r>
              <a:rPr lang="x-none" u="sng" dirty="0" smtClean="0"/>
              <a:t>Predstavitev informacij</a:t>
            </a:r>
          </a:p>
          <a:p>
            <a:pPr lvl="1"/>
            <a:r>
              <a:rPr lang="x-none" dirty="0" smtClean="0"/>
              <a:t>posebna znanja: </a:t>
            </a:r>
            <a:r>
              <a:rPr lang="x-none" u="sng" dirty="0" smtClean="0"/>
              <a:t>Predstavitev informacij, Obdelava </a:t>
            </a:r>
            <a:r>
              <a:rPr lang="x-none" u="sng" dirty="0" smtClean="0"/>
              <a:t>podatkov</a:t>
            </a:r>
            <a:r>
              <a:rPr lang="x-none" dirty="0" smtClean="0"/>
              <a:t> </a:t>
            </a:r>
            <a:endParaRPr lang="en-US" dirty="0" smtClean="0"/>
          </a:p>
          <a:p>
            <a:pPr lvl="1">
              <a:buNone/>
            </a:pPr>
            <a:endParaRPr lang="sl-SI" dirty="0"/>
          </a:p>
        </p:txBody>
      </p:sp>
      <p:sp>
        <p:nvSpPr>
          <p:cNvPr id="4" name="Date Placeholder 3"/>
          <p:cNvSpPr>
            <a:spLocks noGrp="1"/>
          </p:cNvSpPr>
          <p:nvPr>
            <p:ph type="dt" sz="half" idx="10"/>
          </p:nvPr>
        </p:nvSpPr>
        <p:spPr/>
        <p:txBody>
          <a:bodyPr/>
          <a:lstStyle/>
          <a:p>
            <a:r>
              <a:rPr lang="x-none" smtClean="0"/>
              <a:t>Andrej Brodnik, 120823</a:t>
            </a:r>
            <a:endParaRPr lang="sl-SI"/>
          </a:p>
        </p:txBody>
      </p:sp>
      <p:sp>
        <p:nvSpPr>
          <p:cNvPr id="5" name="Footer Placeholder 4"/>
          <p:cNvSpPr>
            <a:spLocks noGrp="1"/>
          </p:cNvSpPr>
          <p:nvPr>
            <p:ph type="ftr" sz="quarter" idx="11"/>
          </p:nvPr>
        </p:nvSpPr>
        <p:spPr/>
        <p:txBody>
          <a:bodyPr/>
          <a:lstStyle/>
          <a:p>
            <a:r>
              <a:rPr lang="en-US" smtClean="0"/>
              <a:t>Trendi poučevanja RIN</a:t>
            </a:r>
            <a:endParaRPr lang="sl-SI"/>
          </a:p>
        </p:txBody>
      </p:sp>
      <p:sp>
        <p:nvSpPr>
          <p:cNvPr id="6" name="Slide Number Placeholder 5"/>
          <p:cNvSpPr>
            <a:spLocks noGrp="1"/>
          </p:cNvSpPr>
          <p:nvPr>
            <p:ph type="sldNum" sz="quarter" idx="12"/>
          </p:nvPr>
        </p:nvSpPr>
        <p:spPr/>
        <p:txBody>
          <a:bodyPr/>
          <a:lstStyle/>
          <a:p>
            <a:fld id="{CA5FA38D-AC05-2A46-8C08-4237E52F91A6}" type="slidenum">
              <a:rPr lang="sl-SI" smtClean="0"/>
              <a:pPr/>
              <a:t>9</a:t>
            </a:fld>
            <a:endParaRPr lang="sl-SI"/>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x-none" smtClean="0"/>
              <a:t>Andrej Brodnik, 120823</a:t>
            </a:r>
            <a:endParaRPr lang="sl-SI"/>
          </a:p>
        </p:txBody>
      </p:sp>
      <p:sp>
        <p:nvSpPr>
          <p:cNvPr id="5" name="Footer Placeholder 4"/>
          <p:cNvSpPr>
            <a:spLocks noGrp="1"/>
          </p:cNvSpPr>
          <p:nvPr>
            <p:ph type="ftr" sz="quarter" idx="11"/>
          </p:nvPr>
        </p:nvSpPr>
        <p:spPr/>
        <p:txBody>
          <a:bodyPr/>
          <a:lstStyle/>
          <a:p>
            <a:r>
              <a:rPr lang="en-US" smtClean="0"/>
              <a:t>Trendi poučevanja RIN</a:t>
            </a:r>
            <a:endParaRPr lang="sl-SI"/>
          </a:p>
        </p:txBody>
      </p:sp>
      <p:sp>
        <p:nvSpPr>
          <p:cNvPr id="6" name="Slide Number Placeholder 5"/>
          <p:cNvSpPr>
            <a:spLocks noGrp="1"/>
          </p:cNvSpPr>
          <p:nvPr>
            <p:ph type="sldNum" sz="quarter" idx="12"/>
          </p:nvPr>
        </p:nvSpPr>
        <p:spPr/>
        <p:txBody>
          <a:bodyPr/>
          <a:lstStyle/>
          <a:p>
            <a:fld id="{CA5FA38D-AC05-2A46-8C08-4237E52F91A6}" type="slidenum">
              <a:rPr lang="sl-SI" smtClean="0"/>
              <a:pPr/>
              <a:t>10</a:t>
            </a:fld>
            <a:endParaRPr lang="sl-SI"/>
          </a:p>
        </p:txBody>
      </p:sp>
      <p:pic>
        <p:nvPicPr>
          <p:cNvPr id="7" name="Picture 6" descr="gimn_dosez-vsak.png"/>
          <p:cNvPicPr>
            <a:picLocks noChangeAspect="1"/>
          </p:cNvPicPr>
          <p:nvPr/>
        </p:nvPicPr>
        <p:blipFill>
          <a:blip r:embed="rId2"/>
          <a:stretch>
            <a:fillRect/>
          </a:stretch>
        </p:blipFill>
        <p:spPr>
          <a:xfrm>
            <a:off x="254540" y="1619476"/>
            <a:ext cx="8634920" cy="3619047"/>
          </a:xfrm>
          <a:prstGeom prst="rect">
            <a:avLst/>
          </a:prstGeom>
        </p:spPr>
      </p:pic>
      <p:sp>
        <p:nvSpPr>
          <p:cNvPr id="8" name="Title 1"/>
          <p:cNvSpPr>
            <a:spLocks noGrp="1"/>
          </p:cNvSpPr>
          <p:nvPr>
            <p:ph type="title"/>
          </p:nvPr>
        </p:nvSpPr>
        <p:spPr>
          <a:xfrm>
            <a:off x="457200" y="274638"/>
            <a:ext cx="8229600" cy="1143000"/>
          </a:xfrm>
        </p:spPr>
        <p:txBody>
          <a:bodyPr/>
          <a:lstStyle/>
          <a:p>
            <a:r>
              <a:rPr lang="sl-SI" dirty="0" smtClean="0"/>
              <a:t>Splošna gimnazija</a:t>
            </a:r>
            <a:endParaRPr lang="sl-SI" dirty="0"/>
          </a:p>
        </p:txBody>
      </p:sp>
      <p:pic>
        <p:nvPicPr>
          <p:cNvPr id="9" name="Picture 8"/>
          <p:cNvPicPr>
            <a:picLocks noChangeAspect="1"/>
          </p:cNvPicPr>
          <p:nvPr/>
        </p:nvPicPr>
        <p:blipFill>
          <a:blip r:embed="rId3"/>
          <a:stretch>
            <a:fillRect/>
          </a:stretch>
        </p:blipFill>
        <p:spPr>
          <a:xfrm>
            <a:off x="6661712" y="426191"/>
            <a:ext cx="2025088" cy="1142697"/>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x-none" smtClean="0"/>
              <a:t>Andrej Brodnik, 120823</a:t>
            </a:r>
            <a:endParaRPr lang="sl-SI"/>
          </a:p>
        </p:txBody>
      </p:sp>
      <p:sp>
        <p:nvSpPr>
          <p:cNvPr id="5" name="Footer Placeholder 4"/>
          <p:cNvSpPr>
            <a:spLocks noGrp="1"/>
          </p:cNvSpPr>
          <p:nvPr>
            <p:ph type="ftr" sz="quarter" idx="11"/>
          </p:nvPr>
        </p:nvSpPr>
        <p:spPr/>
        <p:txBody>
          <a:bodyPr/>
          <a:lstStyle/>
          <a:p>
            <a:r>
              <a:rPr lang="en-US" smtClean="0"/>
              <a:t>Trendi poučevanja RIN</a:t>
            </a:r>
            <a:endParaRPr lang="sl-SI"/>
          </a:p>
        </p:txBody>
      </p:sp>
      <p:sp>
        <p:nvSpPr>
          <p:cNvPr id="6" name="Slide Number Placeholder 5"/>
          <p:cNvSpPr>
            <a:spLocks noGrp="1"/>
          </p:cNvSpPr>
          <p:nvPr>
            <p:ph type="sldNum" sz="quarter" idx="12"/>
          </p:nvPr>
        </p:nvSpPr>
        <p:spPr/>
        <p:txBody>
          <a:bodyPr/>
          <a:lstStyle/>
          <a:p>
            <a:fld id="{CA5FA38D-AC05-2A46-8C08-4237E52F91A6}" type="slidenum">
              <a:rPr lang="sl-SI" smtClean="0"/>
              <a:pPr/>
              <a:t>11</a:t>
            </a:fld>
            <a:endParaRPr lang="sl-SI"/>
          </a:p>
        </p:txBody>
      </p:sp>
      <p:pic>
        <p:nvPicPr>
          <p:cNvPr id="8" name="Picture 7" descr="gimn_dosez-vecina.png"/>
          <p:cNvPicPr>
            <a:picLocks noChangeAspect="1"/>
          </p:cNvPicPr>
          <p:nvPr/>
        </p:nvPicPr>
        <p:blipFill>
          <a:blip r:embed="rId2"/>
          <a:stretch>
            <a:fillRect/>
          </a:stretch>
        </p:blipFill>
        <p:spPr>
          <a:xfrm>
            <a:off x="248190" y="2000428"/>
            <a:ext cx="8647619" cy="2857143"/>
          </a:xfrm>
          <a:prstGeom prst="rect">
            <a:avLst/>
          </a:prstGeom>
        </p:spPr>
      </p:pic>
      <p:sp>
        <p:nvSpPr>
          <p:cNvPr id="9" name="Title 1"/>
          <p:cNvSpPr>
            <a:spLocks noGrp="1"/>
          </p:cNvSpPr>
          <p:nvPr>
            <p:ph type="title"/>
          </p:nvPr>
        </p:nvSpPr>
        <p:spPr>
          <a:xfrm>
            <a:off x="457200" y="274638"/>
            <a:ext cx="8229600" cy="1143000"/>
          </a:xfrm>
        </p:spPr>
        <p:txBody>
          <a:bodyPr/>
          <a:lstStyle/>
          <a:p>
            <a:r>
              <a:rPr lang="sl-SI" dirty="0" smtClean="0"/>
              <a:t>Splošna gimnazija</a:t>
            </a:r>
            <a:endParaRPr lang="sl-SI" dirty="0"/>
          </a:p>
        </p:txBody>
      </p:sp>
      <p:pic>
        <p:nvPicPr>
          <p:cNvPr id="10" name="Picture 9"/>
          <p:cNvPicPr>
            <a:picLocks noChangeAspect="1"/>
          </p:cNvPicPr>
          <p:nvPr/>
        </p:nvPicPr>
        <p:blipFill>
          <a:blip r:embed="rId3"/>
          <a:stretch>
            <a:fillRect/>
          </a:stretch>
        </p:blipFill>
        <p:spPr>
          <a:xfrm>
            <a:off x="6661712" y="426191"/>
            <a:ext cx="2025088" cy="1142697"/>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x-none" smtClean="0"/>
              <a:t>Andrej Brodnik, 120823</a:t>
            </a:r>
            <a:endParaRPr lang="sl-SI"/>
          </a:p>
        </p:txBody>
      </p:sp>
      <p:sp>
        <p:nvSpPr>
          <p:cNvPr id="5" name="Footer Placeholder 4"/>
          <p:cNvSpPr>
            <a:spLocks noGrp="1"/>
          </p:cNvSpPr>
          <p:nvPr>
            <p:ph type="ftr" sz="quarter" idx="11"/>
          </p:nvPr>
        </p:nvSpPr>
        <p:spPr/>
        <p:txBody>
          <a:bodyPr/>
          <a:lstStyle/>
          <a:p>
            <a:r>
              <a:rPr lang="en-US" smtClean="0"/>
              <a:t>Trendi poučevanja RIN</a:t>
            </a:r>
            <a:endParaRPr lang="sl-SI"/>
          </a:p>
        </p:txBody>
      </p:sp>
      <p:sp>
        <p:nvSpPr>
          <p:cNvPr id="6" name="Slide Number Placeholder 5"/>
          <p:cNvSpPr>
            <a:spLocks noGrp="1"/>
          </p:cNvSpPr>
          <p:nvPr>
            <p:ph type="sldNum" sz="quarter" idx="12"/>
          </p:nvPr>
        </p:nvSpPr>
        <p:spPr/>
        <p:txBody>
          <a:bodyPr/>
          <a:lstStyle/>
          <a:p>
            <a:fld id="{CA5FA38D-AC05-2A46-8C08-4237E52F91A6}" type="slidenum">
              <a:rPr lang="sl-SI" smtClean="0"/>
              <a:pPr/>
              <a:t>12</a:t>
            </a:fld>
            <a:endParaRPr lang="sl-SI"/>
          </a:p>
        </p:txBody>
      </p:sp>
      <p:pic>
        <p:nvPicPr>
          <p:cNvPr id="7" name="Picture 6" descr="gimn_dosez-posamezni.png"/>
          <p:cNvPicPr>
            <a:picLocks noChangeAspect="1"/>
          </p:cNvPicPr>
          <p:nvPr/>
        </p:nvPicPr>
        <p:blipFill>
          <a:blip r:embed="rId2"/>
          <a:stretch>
            <a:fillRect/>
          </a:stretch>
        </p:blipFill>
        <p:spPr>
          <a:xfrm>
            <a:off x="273587" y="2533762"/>
            <a:ext cx="8596825" cy="1790476"/>
          </a:xfrm>
          <a:prstGeom prst="rect">
            <a:avLst/>
          </a:prstGeom>
        </p:spPr>
      </p:pic>
      <p:sp>
        <p:nvSpPr>
          <p:cNvPr id="9" name="Title 1"/>
          <p:cNvSpPr>
            <a:spLocks noGrp="1"/>
          </p:cNvSpPr>
          <p:nvPr>
            <p:ph type="title"/>
          </p:nvPr>
        </p:nvSpPr>
        <p:spPr>
          <a:xfrm>
            <a:off x="457200" y="274638"/>
            <a:ext cx="8229600" cy="1143000"/>
          </a:xfrm>
        </p:spPr>
        <p:txBody>
          <a:bodyPr/>
          <a:lstStyle/>
          <a:p>
            <a:r>
              <a:rPr lang="sl-SI" dirty="0" smtClean="0"/>
              <a:t>Splošna gimnazija</a:t>
            </a:r>
            <a:endParaRPr lang="sl-SI" dirty="0"/>
          </a:p>
        </p:txBody>
      </p:sp>
      <p:pic>
        <p:nvPicPr>
          <p:cNvPr id="10" name="Picture 9"/>
          <p:cNvPicPr>
            <a:picLocks noChangeAspect="1"/>
          </p:cNvPicPr>
          <p:nvPr/>
        </p:nvPicPr>
        <p:blipFill>
          <a:blip r:embed="rId3"/>
          <a:stretch>
            <a:fillRect/>
          </a:stretch>
        </p:blipFill>
        <p:spPr>
          <a:xfrm>
            <a:off x="6661712" y="426191"/>
            <a:ext cx="2025088" cy="1142697"/>
          </a:xfrm>
          <a:prstGeom prst="rect">
            <a:avLst/>
          </a:prstGeom>
        </p:spPr>
      </p:pic>
      <p:sp>
        <p:nvSpPr>
          <p:cNvPr id="8" name="Rectangle 7"/>
          <p:cNvSpPr/>
          <p:nvPr/>
        </p:nvSpPr>
        <p:spPr>
          <a:xfrm>
            <a:off x="273587" y="2814418"/>
            <a:ext cx="8596825" cy="1509820"/>
          </a:xfrm>
          <a:prstGeom prst="rect">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l-SI"/>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sl-SI" smtClean="0">
                <a:ea typeface="ＭＳ Ｐゴシック" pitchFamily="-112" charset="-128"/>
                <a:cs typeface="ＭＳ Ｐゴシック" pitchFamily="-112" charset="-128"/>
              </a:rPr>
              <a:t>Slovenske uvrstitve na IOI</a:t>
            </a:r>
          </a:p>
        </p:txBody>
      </p:sp>
      <p:sp>
        <p:nvSpPr>
          <p:cNvPr id="24579" name="Content Placeholder 2"/>
          <p:cNvSpPr>
            <a:spLocks noGrp="1"/>
          </p:cNvSpPr>
          <p:nvPr>
            <p:ph idx="1"/>
          </p:nvPr>
        </p:nvSpPr>
        <p:spPr/>
        <p:txBody>
          <a:bodyPr>
            <a:normAutofit fontScale="92500"/>
          </a:bodyPr>
          <a:lstStyle/>
          <a:p>
            <a:r>
              <a:rPr lang="sl-SI" dirty="0" smtClean="0">
                <a:ea typeface="ＭＳ Ｐゴシック" pitchFamily="-112" charset="-128"/>
                <a:cs typeface="ＭＳ Ｐゴシック" pitchFamily="-112" charset="-128"/>
              </a:rPr>
              <a:t>2011 – Tajska: (308 tekmovalcev, 79 držav)</a:t>
            </a:r>
          </a:p>
          <a:p>
            <a:pPr lvl="1"/>
            <a:r>
              <a:rPr lang="sl-SI" dirty="0" smtClean="0"/>
              <a:t>medalje: 1 bronasta		79. mesto – v 1/4</a:t>
            </a:r>
          </a:p>
          <a:p>
            <a:pPr lvl="1"/>
            <a:r>
              <a:rPr lang="sl-SI" dirty="0" smtClean="0"/>
              <a:t>po skupnem številu točk		57. država – v 3/4 </a:t>
            </a:r>
          </a:p>
          <a:p>
            <a:pPr lvl="1"/>
            <a:r>
              <a:rPr lang="sl-SI" dirty="0" smtClean="0"/>
              <a:t>po povprečju na tekmovalca	58. država – v 3/4</a:t>
            </a:r>
          </a:p>
          <a:p>
            <a:pPr lvl="1"/>
            <a:r>
              <a:rPr lang="sl-SI" dirty="0" smtClean="0"/>
              <a:t>samo najboljši tekmovalec	39. država – v 2/4</a:t>
            </a:r>
          </a:p>
          <a:p>
            <a:pPr lvl="1"/>
            <a:r>
              <a:rPr lang="sl-SI" dirty="0" smtClean="0"/>
              <a:t>samo najslabši tekmovalec	56. država – v ¾</a:t>
            </a:r>
          </a:p>
          <a:p>
            <a:r>
              <a:rPr lang="sl-SI" dirty="0" smtClean="0"/>
              <a:t>Kanada, Univerza v Waterlooju: 25 zaposlenih v </a:t>
            </a:r>
            <a:r>
              <a:rPr lang="en-US" i="1" dirty="0" smtClean="0"/>
              <a:t>The Centre for Education in Mathematics and Computing</a:t>
            </a:r>
            <a:r>
              <a:rPr lang="en-US" dirty="0" smtClean="0"/>
              <a:t>, </a:t>
            </a:r>
            <a:r>
              <a:rPr lang="en-US" dirty="0" smtClean="0">
                <a:hlinkClick r:id="rId2"/>
              </a:rPr>
              <a:t>http://cscircles.cemc.uwaterloo.ca/</a:t>
            </a:r>
            <a:endParaRPr lang="sl-SI" i="1" dirty="0" smtClean="0"/>
          </a:p>
        </p:txBody>
      </p:sp>
      <p:sp>
        <p:nvSpPr>
          <p:cNvPr id="24580" name="Footer Placeholder 3"/>
          <p:cNvSpPr>
            <a:spLocks noGrp="1"/>
          </p:cNvSpPr>
          <p:nvPr>
            <p:ph type="ftr" sz="quarter" idx="10"/>
          </p:nvPr>
        </p:nvSpPr>
        <p:spPr>
          <a:xfrm>
            <a:off x="3657599" y="6356350"/>
            <a:ext cx="3430207" cy="365125"/>
          </a:xfrm>
          <a:noFill/>
          <a:ln>
            <a:miter lim="800000"/>
            <a:headEnd/>
            <a:tailEnd/>
          </a:ln>
        </p:spPr>
        <p:txBody>
          <a:bodyPr/>
          <a:lstStyle/>
          <a:p>
            <a:r>
              <a:rPr lang="en-US" smtClean="0">
                <a:latin typeface="Arial" pitchFamily="-112" charset="0"/>
              </a:rPr>
              <a:t>Trendi poučevanja RIN</a:t>
            </a:r>
            <a:endParaRPr lang="sl-SI" dirty="0" smtClean="0">
              <a:latin typeface="Arial" pitchFamily="-112" charset="0"/>
            </a:endParaRPr>
          </a:p>
        </p:txBody>
      </p:sp>
      <p:sp>
        <p:nvSpPr>
          <p:cNvPr id="24581" name="Slide Number Placeholder 4"/>
          <p:cNvSpPr>
            <a:spLocks noGrp="1"/>
          </p:cNvSpPr>
          <p:nvPr>
            <p:ph type="sldNum" sz="quarter" idx="11"/>
          </p:nvPr>
        </p:nvSpPr>
        <p:spPr>
          <a:xfrm>
            <a:off x="8086272" y="6356350"/>
            <a:ext cx="600528" cy="365125"/>
          </a:xfrm>
          <a:noFill/>
          <a:ln>
            <a:miter lim="800000"/>
            <a:headEnd/>
            <a:tailEnd/>
          </a:ln>
        </p:spPr>
        <p:txBody>
          <a:bodyPr/>
          <a:lstStyle/>
          <a:p>
            <a:fld id="{C5862E07-4162-A047-A4CB-6A7939C3CB45}" type="slidenum">
              <a:rPr lang="sl-SI">
                <a:latin typeface="Arial" pitchFamily="-112" charset="0"/>
              </a:rPr>
              <a:pPr/>
              <a:t>13</a:t>
            </a:fld>
            <a:endParaRPr lang="sl-SI" dirty="0">
              <a:latin typeface="Arial" pitchFamily="-112" charset="0"/>
            </a:endParaRPr>
          </a:p>
        </p:txBody>
      </p:sp>
      <p:sp>
        <p:nvSpPr>
          <p:cNvPr id="6" name="Date Placeholder 5"/>
          <p:cNvSpPr>
            <a:spLocks noGrp="1"/>
          </p:cNvSpPr>
          <p:nvPr>
            <p:ph type="dt" sz="half" idx="10"/>
          </p:nvPr>
        </p:nvSpPr>
        <p:spPr>
          <a:xfrm>
            <a:off x="457199" y="6356350"/>
            <a:ext cx="2966571" cy="365125"/>
          </a:xfrm>
        </p:spPr>
        <p:txBody>
          <a:bodyPr/>
          <a:lstStyle/>
          <a:p>
            <a:r>
              <a:rPr lang="x-none" smtClean="0"/>
              <a:t>Andrej Brodnik, 120823</a:t>
            </a:r>
            <a:endParaRPr lang="sl-SI"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sl-SI" smtClean="0">
                <a:ea typeface="ＭＳ Ｐゴシック" pitchFamily="-112" charset="-128"/>
                <a:cs typeface="ＭＳ Ｐゴシック" pitchFamily="-112" charset="-128"/>
              </a:rPr>
              <a:t>Slovenske uvrstitve na IOI </a:t>
            </a:r>
            <a:r>
              <a:rPr lang="sl-SI" sz="2800" smtClean="0">
                <a:ea typeface="ＭＳ Ｐゴシック" pitchFamily="-112" charset="-128"/>
                <a:cs typeface="ＭＳ Ｐゴシック" pitchFamily="-112" charset="-128"/>
              </a:rPr>
              <a:t>(nadalj.)</a:t>
            </a:r>
            <a:endParaRPr lang="sl-SI" smtClean="0">
              <a:ea typeface="ＭＳ Ｐゴシック" pitchFamily="-112" charset="-128"/>
              <a:cs typeface="ＭＳ Ｐゴシック" pitchFamily="-112" charset="-128"/>
            </a:endParaRPr>
          </a:p>
        </p:txBody>
      </p:sp>
      <p:sp>
        <p:nvSpPr>
          <p:cNvPr id="25603" name="Content Placeholder 2"/>
          <p:cNvSpPr>
            <a:spLocks noGrp="1"/>
          </p:cNvSpPr>
          <p:nvPr>
            <p:ph idx="1"/>
          </p:nvPr>
        </p:nvSpPr>
        <p:spPr>
          <a:xfrm>
            <a:off x="838200" y="1524000"/>
            <a:ext cx="3810000" cy="4321175"/>
          </a:xfrm>
        </p:spPr>
        <p:txBody>
          <a:bodyPr>
            <a:normAutofit lnSpcReduction="10000"/>
          </a:bodyPr>
          <a:lstStyle/>
          <a:p>
            <a:pPr>
              <a:buFont typeface="Wingdings" pitchFamily="-112" charset="2"/>
              <a:buNone/>
            </a:pPr>
            <a:r>
              <a:rPr lang="en-US" sz="2000" smtClean="0">
                <a:ea typeface="ＭＳ Ｐゴシック" pitchFamily="-112" charset="-128"/>
                <a:cs typeface="ＭＳ Ｐゴシック" pitchFamily="-112" charset="-128"/>
              </a:rPr>
              <a:t>1989 – Bolgarija: </a:t>
            </a:r>
            <a:r>
              <a:rPr lang="en-US" sz="2000" i="1" u="sng" smtClean="0">
                <a:ea typeface="ＭＳ Ｐゴシック" pitchFamily="-112" charset="-128"/>
                <a:cs typeface="ＭＳ Ｐゴシック" pitchFamily="-112" charset="-128"/>
              </a:rPr>
              <a:t>NP</a:t>
            </a:r>
          </a:p>
          <a:p>
            <a:pPr>
              <a:buFont typeface="Wingdings" pitchFamily="-112" charset="2"/>
              <a:buNone/>
            </a:pPr>
            <a:r>
              <a:rPr lang="en-US" sz="2000" smtClean="0">
                <a:ea typeface="ＭＳ Ｐゴシック" pitchFamily="-112" charset="-128"/>
                <a:cs typeface="ＭＳ Ｐゴシック" pitchFamily="-112" charset="-128"/>
              </a:rPr>
              <a:t>1990 – Belorusija: </a:t>
            </a:r>
            <a:r>
              <a:rPr lang="en-US" sz="2000" i="1" u="sng" smtClean="0">
                <a:ea typeface="ＭＳ Ｐゴシック" pitchFamily="-112" charset="-128"/>
                <a:cs typeface="ＭＳ Ｐゴシック" pitchFamily="-112" charset="-128"/>
              </a:rPr>
              <a:t>NP</a:t>
            </a:r>
          </a:p>
          <a:p>
            <a:pPr>
              <a:buFont typeface="Wingdings" pitchFamily="-112" charset="2"/>
              <a:buNone/>
            </a:pPr>
            <a:r>
              <a:rPr lang="en-US" sz="2000" smtClean="0">
                <a:ea typeface="ＭＳ Ｐゴシック" pitchFamily="-112" charset="-128"/>
                <a:cs typeface="ＭＳ Ｐゴシック" pitchFamily="-112" charset="-128"/>
              </a:rPr>
              <a:t>1991 – Grčija: </a:t>
            </a:r>
            <a:r>
              <a:rPr lang="en-US" sz="2000" i="1" u="sng" smtClean="0">
                <a:ea typeface="ＭＳ Ｐゴシック" pitchFamily="-112" charset="-128"/>
                <a:cs typeface="ＭＳ Ｐゴシック" pitchFamily="-112" charset="-128"/>
              </a:rPr>
              <a:t>NP</a:t>
            </a:r>
          </a:p>
          <a:p>
            <a:pPr>
              <a:buFont typeface="Wingdings" pitchFamily="-112" charset="2"/>
              <a:buNone/>
            </a:pPr>
            <a:r>
              <a:rPr lang="en-US" sz="2000" smtClean="0">
                <a:ea typeface="ＭＳ Ｐゴシック" pitchFamily="-112" charset="-128"/>
                <a:cs typeface="ＭＳ Ｐゴシック" pitchFamily="-112" charset="-128"/>
              </a:rPr>
              <a:t>1992 – Nemčija: </a:t>
            </a:r>
            <a:r>
              <a:rPr lang="en-US" sz="2000" i="1" u="sng" smtClean="0">
                <a:ea typeface="ＭＳ Ｐゴシック" pitchFamily="-112" charset="-128"/>
                <a:cs typeface="ＭＳ Ｐゴシック" pitchFamily="-112" charset="-128"/>
              </a:rPr>
              <a:t>ni sodelovala</a:t>
            </a:r>
          </a:p>
          <a:p>
            <a:pPr>
              <a:buFont typeface="Wingdings" pitchFamily="-112" charset="2"/>
              <a:buNone/>
            </a:pPr>
            <a:r>
              <a:rPr lang="en-US" sz="2000" smtClean="0">
                <a:ea typeface="ＭＳ Ｐゴシック" pitchFamily="-112" charset="-128"/>
                <a:cs typeface="ＭＳ Ｐゴシック" pitchFamily="-112" charset="-128"/>
              </a:rPr>
              <a:t>1993 – Argentina: </a:t>
            </a:r>
            <a:r>
              <a:rPr lang="en-US" sz="2000" i="1" u="sng" smtClean="0">
                <a:ea typeface="ＭＳ Ｐゴシック" pitchFamily="-112" charset="-128"/>
                <a:cs typeface="ＭＳ Ｐゴシック" pitchFamily="-112" charset="-128"/>
              </a:rPr>
              <a:t>ni podatka</a:t>
            </a:r>
          </a:p>
          <a:p>
            <a:pPr>
              <a:buFont typeface="Wingdings" pitchFamily="-112" charset="2"/>
              <a:buNone/>
            </a:pPr>
            <a:r>
              <a:rPr lang="en-US" sz="2000" smtClean="0">
                <a:ea typeface="ＭＳ Ｐゴシック" pitchFamily="-112" charset="-128"/>
                <a:cs typeface="ＭＳ Ｐゴシック" pitchFamily="-112" charset="-128"/>
              </a:rPr>
              <a:t>1994 – Švedska: </a:t>
            </a:r>
            <a:r>
              <a:rPr lang="en-US" sz="2000" i="1" u="sng" smtClean="0">
                <a:ea typeface="ＭＳ Ｐゴシック" pitchFamily="-112" charset="-128"/>
                <a:cs typeface="ＭＳ Ｐゴシック" pitchFamily="-112" charset="-128"/>
              </a:rPr>
              <a:t>brez medalje</a:t>
            </a:r>
          </a:p>
          <a:p>
            <a:pPr>
              <a:buFont typeface="Wingdings" pitchFamily="-112" charset="2"/>
              <a:buNone/>
            </a:pPr>
            <a:r>
              <a:rPr lang="en-US" sz="2000" smtClean="0">
                <a:ea typeface="ＭＳ Ｐゴシック" pitchFamily="-112" charset="-128"/>
                <a:cs typeface="ＭＳ Ｐゴシック" pitchFamily="-112" charset="-128"/>
              </a:rPr>
              <a:t>1995 – Nizozemska: </a:t>
            </a:r>
            <a:r>
              <a:rPr lang="en-US" sz="2000" i="1" u="sng" smtClean="0">
                <a:ea typeface="ＭＳ Ｐゴシック" pitchFamily="-112" charset="-128"/>
                <a:cs typeface="ＭＳ Ｐゴシック" pitchFamily="-112" charset="-128"/>
              </a:rPr>
              <a:t>ni podatka</a:t>
            </a:r>
          </a:p>
          <a:p>
            <a:pPr>
              <a:buFont typeface="Wingdings" pitchFamily="-112" charset="2"/>
              <a:buNone/>
            </a:pPr>
            <a:r>
              <a:rPr lang="en-US" sz="2000" smtClean="0">
                <a:ea typeface="ＭＳ Ｐゴシック" pitchFamily="-112" charset="-128"/>
                <a:cs typeface="ＭＳ Ｐゴシック" pitchFamily="-112" charset="-128"/>
              </a:rPr>
              <a:t>1996 – Madžarska: </a:t>
            </a:r>
            <a:r>
              <a:rPr lang="en-US" sz="2000" i="1" u="sng" smtClean="0">
                <a:solidFill>
                  <a:srgbClr val="FF0000"/>
                </a:solidFill>
                <a:ea typeface="ＭＳ Ｐゴシック" pitchFamily="-112" charset="-128"/>
                <a:cs typeface="ＭＳ Ｐゴシック" pitchFamily="-112" charset="-128"/>
              </a:rPr>
              <a:t>2 bronasti</a:t>
            </a:r>
          </a:p>
          <a:p>
            <a:pPr>
              <a:buFont typeface="Wingdings" pitchFamily="-112" charset="2"/>
              <a:buNone/>
            </a:pPr>
            <a:r>
              <a:rPr lang="en-US" sz="2000" smtClean="0">
                <a:ea typeface="ＭＳ Ｐゴシック" pitchFamily="-112" charset="-128"/>
                <a:cs typeface="ＭＳ Ｐゴシック" pitchFamily="-112" charset="-128"/>
              </a:rPr>
              <a:t>1997 - Južna Afrika: </a:t>
            </a:r>
            <a:r>
              <a:rPr lang="en-US" sz="2000" i="1" u="sng" smtClean="0">
                <a:solidFill>
                  <a:srgbClr val="FF0000"/>
                </a:solidFill>
                <a:ea typeface="ＭＳ Ｐゴシック" pitchFamily="-112" charset="-128"/>
                <a:cs typeface="ＭＳ Ｐゴシック" pitchFamily="-112" charset="-128"/>
              </a:rPr>
              <a:t>1 bronasta</a:t>
            </a:r>
          </a:p>
          <a:p>
            <a:pPr>
              <a:buFont typeface="Wingdings" pitchFamily="-112" charset="2"/>
              <a:buNone/>
            </a:pPr>
            <a:r>
              <a:rPr lang="en-US" sz="2000" smtClean="0">
                <a:ea typeface="ＭＳ Ｐゴシック" pitchFamily="-112" charset="-128"/>
                <a:cs typeface="ＭＳ Ｐゴシック" pitchFamily="-112" charset="-128"/>
              </a:rPr>
              <a:t>1998 – Portugalska: </a:t>
            </a:r>
            <a:r>
              <a:rPr lang="en-US" sz="2000" i="1" u="sng" smtClean="0">
                <a:solidFill>
                  <a:srgbClr val="FF0000"/>
                </a:solidFill>
                <a:ea typeface="ＭＳ Ｐゴシック" pitchFamily="-112" charset="-128"/>
                <a:cs typeface="ＭＳ Ｐゴシック" pitchFamily="-112" charset="-128"/>
              </a:rPr>
              <a:t>1 bronasta</a:t>
            </a:r>
          </a:p>
          <a:p>
            <a:pPr>
              <a:buFont typeface="Wingdings" pitchFamily="-112" charset="2"/>
              <a:buNone/>
            </a:pPr>
            <a:r>
              <a:rPr lang="en-US" sz="2000" smtClean="0">
                <a:ea typeface="ＭＳ Ｐゴシック" pitchFamily="-112" charset="-128"/>
                <a:cs typeface="ＭＳ Ｐゴシック" pitchFamily="-112" charset="-128"/>
              </a:rPr>
              <a:t>1999 – Turčija: </a:t>
            </a:r>
            <a:r>
              <a:rPr lang="en-US" sz="2000" i="1" u="sng" smtClean="0">
                <a:solidFill>
                  <a:srgbClr val="FF0000"/>
                </a:solidFill>
                <a:ea typeface="ＭＳ Ｐゴシック" pitchFamily="-112" charset="-128"/>
                <a:cs typeface="ＭＳ Ｐゴシック" pitchFamily="-112" charset="-128"/>
              </a:rPr>
              <a:t>1 bronasta</a:t>
            </a:r>
          </a:p>
          <a:p>
            <a:pPr>
              <a:buFont typeface="Wingdings" pitchFamily="-112" charset="2"/>
              <a:buNone/>
            </a:pPr>
            <a:r>
              <a:rPr lang="en-US" sz="2000" smtClean="0">
                <a:ea typeface="ＭＳ Ｐゴシック" pitchFamily="-112" charset="-128"/>
                <a:cs typeface="ＭＳ Ｐゴシック" pitchFamily="-112" charset="-128"/>
              </a:rPr>
              <a:t>2000 – Kitajska: </a:t>
            </a:r>
            <a:r>
              <a:rPr lang="en-US" sz="2000" i="1" u="sng" smtClean="0">
                <a:ea typeface="ＭＳ Ｐゴシック" pitchFamily="-112" charset="-128"/>
                <a:cs typeface="ＭＳ Ｐゴシック" pitchFamily="-112" charset="-128"/>
              </a:rPr>
              <a:t>ni podatka</a:t>
            </a:r>
            <a:endParaRPr lang="sl-SI" sz="2000" i="1" u="sng" smtClean="0">
              <a:ea typeface="ＭＳ Ｐゴシック" pitchFamily="-112" charset="-128"/>
              <a:cs typeface="ＭＳ Ｐゴシック" pitchFamily="-112" charset="-128"/>
            </a:endParaRPr>
          </a:p>
        </p:txBody>
      </p:sp>
      <p:sp>
        <p:nvSpPr>
          <p:cNvPr id="25604" name="Footer Placeholder 3"/>
          <p:cNvSpPr>
            <a:spLocks noGrp="1"/>
          </p:cNvSpPr>
          <p:nvPr>
            <p:ph type="ftr" sz="quarter" idx="10"/>
          </p:nvPr>
        </p:nvSpPr>
        <p:spPr>
          <a:xfrm>
            <a:off x="3595388" y="6356350"/>
            <a:ext cx="3286477" cy="365125"/>
          </a:xfrm>
          <a:noFill/>
          <a:ln>
            <a:miter lim="800000"/>
            <a:headEnd/>
            <a:tailEnd/>
          </a:ln>
        </p:spPr>
        <p:txBody>
          <a:bodyPr/>
          <a:lstStyle/>
          <a:p>
            <a:r>
              <a:rPr lang="en-US" smtClean="0">
                <a:latin typeface="Arial" pitchFamily="-112" charset="0"/>
              </a:rPr>
              <a:t>Trendi poučevanja RIN</a:t>
            </a:r>
            <a:endParaRPr lang="sl-SI" dirty="0" smtClean="0">
              <a:latin typeface="Arial" pitchFamily="-112" charset="0"/>
            </a:endParaRPr>
          </a:p>
        </p:txBody>
      </p:sp>
      <p:sp>
        <p:nvSpPr>
          <p:cNvPr id="25605" name="Slide Number Placeholder 4"/>
          <p:cNvSpPr>
            <a:spLocks noGrp="1"/>
          </p:cNvSpPr>
          <p:nvPr>
            <p:ph type="sldNum" sz="quarter" idx="11"/>
          </p:nvPr>
        </p:nvSpPr>
        <p:spPr>
          <a:xfrm>
            <a:off x="8285420" y="6356350"/>
            <a:ext cx="553780" cy="365125"/>
          </a:xfrm>
          <a:noFill/>
          <a:ln>
            <a:miter lim="800000"/>
            <a:headEnd/>
            <a:tailEnd/>
          </a:ln>
        </p:spPr>
        <p:txBody>
          <a:bodyPr/>
          <a:lstStyle/>
          <a:p>
            <a:fld id="{107F9AC7-D416-214A-8F9B-05D1389F2296}" type="slidenum">
              <a:rPr lang="sl-SI">
                <a:latin typeface="Arial" pitchFamily="-112" charset="0"/>
              </a:rPr>
              <a:pPr/>
              <a:t>14</a:t>
            </a:fld>
            <a:endParaRPr lang="sl-SI" dirty="0">
              <a:latin typeface="Arial" pitchFamily="-112" charset="0"/>
            </a:endParaRPr>
          </a:p>
        </p:txBody>
      </p:sp>
      <p:sp>
        <p:nvSpPr>
          <p:cNvPr id="6" name="Content Placeholder 2"/>
          <p:cNvSpPr txBox="1">
            <a:spLocks/>
          </p:cNvSpPr>
          <p:nvPr/>
        </p:nvSpPr>
        <p:spPr bwMode="auto">
          <a:xfrm>
            <a:off x="4800600" y="1524000"/>
            <a:ext cx="4038600" cy="4321175"/>
          </a:xfrm>
          <a:prstGeom prst="rect">
            <a:avLst/>
          </a:prstGeom>
          <a:noFill/>
          <a:ln w="9525">
            <a:noFill/>
            <a:miter lim="800000"/>
            <a:headEnd/>
            <a:tailEnd/>
          </a:ln>
        </p:spPr>
        <p:txBody>
          <a:bodyPr>
            <a:prstTxWarp prst="textNoShape">
              <a:avLst/>
            </a:prstTxWarp>
          </a:bodyPr>
          <a:lstStyle/>
          <a:p>
            <a:pPr marL="342900" indent="-342900" eaLnBrk="0" hangingPunct="0">
              <a:buClr>
                <a:srgbClr val="003278"/>
              </a:buClr>
              <a:buFont typeface="Wingdings" pitchFamily="-112" charset="2"/>
              <a:buNone/>
            </a:pPr>
            <a:r>
              <a:rPr lang="en-US" sz="2100"/>
              <a:t>2001 – Finska: </a:t>
            </a:r>
            <a:r>
              <a:rPr lang="en-US" sz="2100" i="1" u="sng"/>
              <a:t>ni podatka</a:t>
            </a:r>
          </a:p>
          <a:p>
            <a:pPr marL="342900" indent="-342900" eaLnBrk="0" hangingPunct="0">
              <a:buClr>
                <a:srgbClr val="003278"/>
              </a:buClr>
              <a:buFont typeface="Wingdings" pitchFamily="-112" charset="2"/>
              <a:buNone/>
            </a:pPr>
            <a:r>
              <a:rPr lang="en-US" sz="2100"/>
              <a:t>2002 - Južna Koreja: </a:t>
            </a:r>
            <a:r>
              <a:rPr lang="en-US" sz="2100" i="1" u="sng">
                <a:solidFill>
                  <a:srgbClr val="FF0000"/>
                </a:solidFill>
              </a:rPr>
              <a:t>1 bronasta</a:t>
            </a:r>
          </a:p>
          <a:p>
            <a:pPr marL="342900" indent="-342900" eaLnBrk="0" hangingPunct="0">
              <a:buClr>
                <a:srgbClr val="003278"/>
              </a:buClr>
              <a:buFont typeface="Wingdings" pitchFamily="-112" charset="2"/>
              <a:buNone/>
            </a:pPr>
            <a:r>
              <a:rPr lang="en-US" sz="2100"/>
              <a:t>2003 – ZDA: </a:t>
            </a:r>
            <a:r>
              <a:rPr lang="en-US" sz="2100" i="1" u="sng">
                <a:solidFill>
                  <a:srgbClr val="FF0000"/>
                </a:solidFill>
              </a:rPr>
              <a:t>3 bronaste</a:t>
            </a:r>
          </a:p>
          <a:p>
            <a:pPr marL="342900" indent="-342900" eaLnBrk="0" hangingPunct="0">
              <a:buClr>
                <a:srgbClr val="003278"/>
              </a:buClr>
              <a:buFont typeface="Wingdings" pitchFamily="-112" charset="2"/>
              <a:buNone/>
            </a:pPr>
            <a:r>
              <a:rPr lang="en-US" sz="2100"/>
              <a:t>2004 – Grčija: </a:t>
            </a:r>
            <a:r>
              <a:rPr lang="en-US" sz="2100" i="1" u="sng">
                <a:solidFill>
                  <a:srgbClr val="FF0000"/>
                </a:solidFill>
              </a:rPr>
              <a:t>1 bronasta</a:t>
            </a:r>
          </a:p>
          <a:p>
            <a:pPr marL="342900" indent="-342900" eaLnBrk="0" hangingPunct="0">
              <a:buClr>
                <a:srgbClr val="003278"/>
              </a:buClr>
              <a:buFont typeface="Wingdings" pitchFamily="-112" charset="2"/>
              <a:buNone/>
            </a:pPr>
            <a:r>
              <a:rPr lang="en-US" sz="2100"/>
              <a:t>2005 – Poljska: </a:t>
            </a:r>
            <a:r>
              <a:rPr lang="en-US" sz="2100" i="1" u="sng"/>
              <a:t>ni podatka</a:t>
            </a:r>
          </a:p>
          <a:p>
            <a:pPr marL="342900" indent="-342900" eaLnBrk="0" hangingPunct="0">
              <a:buClr>
                <a:srgbClr val="003278"/>
              </a:buClr>
              <a:buFont typeface="Wingdings" pitchFamily="-112" charset="2"/>
              <a:buNone/>
            </a:pPr>
            <a:r>
              <a:rPr lang="en-US" sz="2100"/>
              <a:t>2006 – Mehika: </a:t>
            </a:r>
            <a:r>
              <a:rPr lang="en-US" sz="2100" i="1" u="sng">
                <a:solidFill>
                  <a:srgbClr val="FF0000"/>
                </a:solidFill>
              </a:rPr>
              <a:t>2 bronasti</a:t>
            </a:r>
            <a:endParaRPr lang="en-US" sz="2100" i="1" u="sng"/>
          </a:p>
          <a:p>
            <a:pPr marL="342900" indent="-342900" eaLnBrk="0" hangingPunct="0">
              <a:buClr>
                <a:srgbClr val="003278"/>
              </a:buClr>
              <a:buFont typeface="Wingdings" pitchFamily="-112" charset="2"/>
              <a:buNone/>
            </a:pPr>
            <a:r>
              <a:rPr lang="en-US" sz="2100"/>
              <a:t>2007 – Hrvaška: </a:t>
            </a:r>
            <a:r>
              <a:rPr lang="en-US" sz="2100" i="1" u="sng">
                <a:solidFill>
                  <a:srgbClr val="FF0000"/>
                </a:solidFill>
              </a:rPr>
              <a:t>1 bronasta</a:t>
            </a:r>
          </a:p>
          <a:p>
            <a:pPr marL="342900" indent="-342900" eaLnBrk="0" hangingPunct="0">
              <a:buClr>
                <a:srgbClr val="003278"/>
              </a:buClr>
              <a:buFont typeface="Wingdings" pitchFamily="-112" charset="2"/>
              <a:buNone/>
            </a:pPr>
            <a:r>
              <a:rPr lang="en-US" sz="2100"/>
              <a:t>2008 – Egipt: </a:t>
            </a:r>
            <a:r>
              <a:rPr lang="en-US" sz="2100" i="1" u="sng">
                <a:solidFill>
                  <a:srgbClr val="FF0000"/>
                </a:solidFill>
              </a:rPr>
              <a:t>1 bronasta</a:t>
            </a:r>
          </a:p>
          <a:p>
            <a:pPr marL="342900" indent="-342900" eaLnBrk="0" hangingPunct="0">
              <a:buClr>
                <a:srgbClr val="003278"/>
              </a:buClr>
              <a:buFont typeface="Wingdings" pitchFamily="-112" charset="2"/>
              <a:buNone/>
            </a:pPr>
            <a:r>
              <a:rPr lang="en-US" sz="2100"/>
              <a:t>2009 – Bolgarija: </a:t>
            </a:r>
            <a:r>
              <a:rPr lang="en-US" sz="2100" i="1" u="sng"/>
              <a:t>brez medalje</a:t>
            </a:r>
          </a:p>
          <a:p>
            <a:pPr marL="342900" indent="-342900" eaLnBrk="0" hangingPunct="0">
              <a:buClr>
                <a:srgbClr val="003278"/>
              </a:buClr>
              <a:buFont typeface="Wingdings" pitchFamily="-112" charset="2"/>
              <a:buNone/>
            </a:pPr>
            <a:r>
              <a:rPr lang="en-US" sz="2100"/>
              <a:t>2010 – Kanada: </a:t>
            </a:r>
            <a:r>
              <a:rPr lang="en-US" sz="2100" i="1" u="sng">
                <a:solidFill>
                  <a:srgbClr val="FF0000"/>
                </a:solidFill>
              </a:rPr>
              <a:t>1 srebrna</a:t>
            </a:r>
          </a:p>
          <a:p>
            <a:pPr marL="342900" indent="-342900" eaLnBrk="0" hangingPunct="0">
              <a:buClr>
                <a:srgbClr val="003278"/>
              </a:buClr>
              <a:buFont typeface="Wingdings" pitchFamily="-112" charset="2"/>
              <a:buNone/>
            </a:pPr>
            <a:r>
              <a:rPr lang="en-US" sz="2100"/>
              <a:t>2011 – Tajska:</a:t>
            </a:r>
            <a:r>
              <a:rPr lang="sl-SI" sz="2100"/>
              <a:t> </a:t>
            </a:r>
            <a:r>
              <a:rPr lang="sl-SI" sz="2100" i="1" u="sng">
                <a:solidFill>
                  <a:srgbClr val="FF0000"/>
                </a:solidFill>
              </a:rPr>
              <a:t>1 bronasta</a:t>
            </a:r>
            <a:endParaRPr lang="en-US" sz="2100" i="1" u="sng">
              <a:solidFill>
                <a:srgbClr val="FF0000"/>
              </a:solidFill>
            </a:endParaRPr>
          </a:p>
        </p:txBody>
      </p:sp>
      <p:sp>
        <p:nvSpPr>
          <p:cNvPr id="7" name="Date Placeholder 6"/>
          <p:cNvSpPr>
            <a:spLocks noGrp="1"/>
          </p:cNvSpPr>
          <p:nvPr>
            <p:ph type="dt" sz="half" idx="10"/>
          </p:nvPr>
        </p:nvSpPr>
        <p:spPr>
          <a:xfrm>
            <a:off x="457199" y="6356350"/>
            <a:ext cx="3138189" cy="365125"/>
          </a:xfrm>
        </p:spPr>
        <p:txBody>
          <a:bodyPr/>
          <a:lstStyle/>
          <a:p>
            <a:r>
              <a:rPr lang="x-none" smtClean="0"/>
              <a:t>Andrej Brodnik, 120823</a:t>
            </a:r>
            <a:endParaRPr lang="sl-SI"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Slovaška</a:t>
            </a:r>
            <a:endParaRPr lang="sk-SK" dirty="0"/>
          </a:p>
        </p:txBody>
      </p:sp>
      <p:graphicFrame>
        <p:nvGraphicFramePr>
          <p:cNvPr id="5" name="Table 4"/>
          <p:cNvGraphicFramePr>
            <a:graphicFrameLocks noGrp="1"/>
          </p:cNvGraphicFramePr>
          <p:nvPr>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515848364"/>
              </p:ext>
            </p:extLst>
          </p:nvPr>
        </p:nvGraphicFramePr>
        <p:xfrm>
          <a:off x="251520" y="2636912"/>
          <a:ext cx="8568944" cy="2595880"/>
        </p:xfrm>
        <a:graphic>
          <a:graphicData uri="http://schemas.openxmlformats.org/drawingml/2006/table">
            <a:tbl>
              <a:tblPr firstRow="1" bandRow="1">
                <a:tableStyleId>{69CF1AB2-1976-4502-BF36-3FF5EA218861}</a:tableStyleId>
              </a:tblPr>
              <a:tblGrid>
                <a:gridCol w="535559"/>
                <a:gridCol w="535559"/>
                <a:gridCol w="535559"/>
                <a:gridCol w="535559"/>
                <a:gridCol w="535559"/>
                <a:gridCol w="535559"/>
                <a:gridCol w="535559"/>
                <a:gridCol w="535559"/>
                <a:gridCol w="535559"/>
                <a:gridCol w="535559"/>
                <a:gridCol w="535559"/>
                <a:gridCol w="535559"/>
                <a:gridCol w="535559"/>
                <a:gridCol w="535559"/>
                <a:gridCol w="535559"/>
                <a:gridCol w="535559"/>
              </a:tblGrid>
              <a:tr h="370840">
                <a:tc>
                  <a:txBody>
                    <a:bodyPr/>
                    <a:lstStyle/>
                    <a:p>
                      <a:endParaRPr lang="sk-SK" dirty="0"/>
                    </a:p>
                  </a:txBody>
                  <a:tcPr/>
                </a:tc>
                <a:tc>
                  <a:txBody>
                    <a:bodyPr/>
                    <a:lstStyle/>
                    <a:p>
                      <a:endParaRPr lang="sk-SK" dirty="0"/>
                    </a:p>
                  </a:txBody>
                  <a:tcPr/>
                </a:tc>
                <a:tc>
                  <a:txBody>
                    <a:bodyPr/>
                    <a:lstStyle/>
                    <a:p>
                      <a:endParaRPr lang="sk-SK" dirty="0"/>
                    </a:p>
                  </a:txBody>
                  <a:tcPr/>
                </a:tc>
                <a:tc>
                  <a:txBody>
                    <a:bodyPr/>
                    <a:lstStyle/>
                    <a:p>
                      <a:pPr algn="ctr"/>
                      <a:r>
                        <a:rPr lang="en-US" dirty="0" smtClean="0"/>
                        <a:t>1</a:t>
                      </a:r>
                      <a:endParaRPr lang="sk-SK" dirty="0"/>
                    </a:p>
                  </a:txBody>
                  <a:tcPr>
                    <a:solidFill>
                      <a:schemeClr val="accent2">
                        <a:lumMod val="40000"/>
                        <a:lumOff val="60000"/>
                      </a:schemeClr>
                    </a:solidFill>
                  </a:tcPr>
                </a:tc>
                <a:tc>
                  <a:txBody>
                    <a:bodyPr/>
                    <a:lstStyle/>
                    <a:p>
                      <a:pPr algn="ctr"/>
                      <a:r>
                        <a:rPr lang="en-US" dirty="0" smtClean="0"/>
                        <a:t>2</a:t>
                      </a:r>
                      <a:endParaRPr lang="sk-SK" dirty="0"/>
                    </a:p>
                  </a:txBody>
                  <a:tcPr>
                    <a:solidFill>
                      <a:schemeClr val="accent2">
                        <a:lumMod val="40000"/>
                        <a:lumOff val="60000"/>
                      </a:schemeClr>
                    </a:solidFill>
                  </a:tcPr>
                </a:tc>
                <a:tc>
                  <a:txBody>
                    <a:bodyPr/>
                    <a:lstStyle/>
                    <a:p>
                      <a:pPr algn="ctr"/>
                      <a:r>
                        <a:rPr lang="en-US" dirty="0" smtClean="0"/>
                        <a:t>3</a:t>
                      </a:r>
                      <a:endParaRPr lang="sk-SK" dirty="0"/>
                    </a:p>
                  </a:txBody>
                  <a:tcPr>
                    <a:solidFill>
                      <a:schemeClr val="accent2">
                        <a:lumMod val="40000"/>
                        <a:lumOff val="60000"/>
                      </a:schemeClr>
                    </a:solidFill>
                  </a:tcPr>
                </a:tc>
                <a:tc>
                  <a:txBody>
                    <a:bodyPr/>
                    <a:lstStyle/>
                    <a:p>
                      <a:pPr algn="ctr"/>
                      <a:r>
                        <a:rPr lang="en-US" dirty="0" smtClean="0"/>
                        <a:t>4</a:t>
                      </a:r>
                      <a:endParaRPr lang="sk-SK" dirty="0"/>
                    </a:p>
                  </a:txBody>
                  <a:tcPr>
                    <a:solidFill>
                      <a:schemeClr val="accent2">
                        <a:lumMod val="40000"/>
                        <a:lumOff val="60000"/>
                      </a:schemeClr>
                    </a:solidFill>
                  </a:tcPr>
                </a:tc>
                <a:tc>
                  <a:txBody>
                    <a:bodyPr/>
                    <a:lstStyle/>
                    <a:p>
                      <a:pPr algn="ctr"/>
                      <a:r>
                        <a:rPr lang="en-US" dirty="0" smtClean="0"/>
                        <a:t>5</a:t>
                      </a:r>
                      <a:endParaRPr lang="sk-SK" dirty="0"/>
                    </a:p>
                  </a:txBody>
                  <a:tcPr>
                    <a:solidFill>
                      <a:srgbClr val="FFC000"/>
                    </a:solidFill>
                  </a:tcPr>
                </a:tc>
                <a:tc>
                  <a:txBody>
                    <a:bodyPr/>
                    <a:lstStyle/>
                    <a:p>
                      <a:pPr algn="ctr"/>
                      <a:r>
                        <a:rPr lang="en-US" dirty="0" smtClean="0"/>
                        <a:t>6</a:t>
                      </a:r>
                      <a:endParaRPr lang="sk-SK" dirty="0"/>
                    </a:p>
                  </a:txBody>
                  <a:tcPr>
                    <a:solidFill>
                      <a:srgbClr val="FFC000"/>
                    </a:solidFill>
                  </a:tcPr>
                </a:tc>
                <a:tc>
                  <a:txBody>
                    <a:bodyPr/>
                    <a:lstStyle/>
                    <a:p>
                      <a:pPr algn="ctr"/>
                      <a:r>
                        <a:rPr lang="en-US" dirty="0" smtClean="0"/>
                        <a:t>7</a:t>
                      </a:r>
                      <a:endParaRPr lang="sk-SK" dirty="0"/>
                    </a:p>
                  </a:txBody>
                  <a:tcPr>
                    <a:solidFill>
                      <a:srgbClr val="FFC000"/>
                    </a:solidFill>
                  </a:tcPr>
                </a:tc>
                <a:tc>
                  <a:txBody>
                    <a:bodyPr/>
                    <a:lstStyle/>
                    <a:p>
                      <a:pPr algn="ctr"/>
                      <a:r>
                        <a:rPr lang="en-US" dirty="0" smtClean="0"/>
                        <a:t>8</a:t>
                      </a:r>
                      <a:endParaRPr lang="sk-SK" dirty="0"/>
                    </a:p>
                  </a:txBody>
                  <a:tcPr>
                    <a:solidFill>
                      <a:srgbClr val="FFC000"/>
                    </a:solidFill>
                  </a:tcPr>
                </a:tc>
                <a:tc>
                  <a:txBody>
                    <a:bodyPr/>
                    <a:lstStyle/>
                    <a:p>
                      <a:pPr algn="ctr"/>
                      <a:r>
                        <a:rPr lang="en-US" dirty="0" smtClean="0"/>
                        <a:t>9</a:t>
                      </a:r>
                      <a:endParaRPr lang="sk-SK" dirty="0"/>
                    </a:p>
                  </a:txBody>
                  <a:tcPr>
                    <a:solidFill>
                      <a:srgbClr val="FFC000"/>
                    </a:solidFill>
                  </a:tcPr>
                </a:tc>
                <a:tc>
                  <a:txBody>
                    <a:bodyPr/>
                    <a:lstStyle/>
                    <a:p>
                      <a:pPr algn="ctr"/>
                      <a:r>
                        <a:rPr lang="en-US" dirty="0" smtClean="0"/>
                        <a:t>10</a:t>
                      </a:r>
                      <a:endParaRPr lang="sk-SK" dirty="0"/>
                    </a:p>
                  </a:txBody>
                  <a:tcPr>
                    <a:solidFill>
                      <a:schemeClr val="accent4">
                        <a:lumMod val="60000"/>
                        <a:lumOff val="40000"/>
                      </a:schemeClr>
                    </a:solidFill>
                  </a:tcPr>
                </a:tc>
                <a:tc>
                  <a:txBody>
                    <a:bodyPr/>
                    <a:lstStyle/>
                    <a:p>
                      <a:pPr algn="ctr"/>
                      <a:r>
                        <a:rPr lang="en-US" dirty="0" smtClean="0"/>
                        <a:t>11</a:t>
                      </a:r>
                      <a:endParaRPr lang="sk-SK" dirty="0"/>
                    </a:p>
                  </a:txBody>
                  <a:tcPr>
                    <a:solidFill>
                      <a:schemeClr val="accent4">
                        <a:lumMod val="60000"/>
                        <a:lumOff val="40000"/>
                      </a:schemeClr>
                    </a:solidFill>
                  </a:tcPr>
                </a:tc>
                <a:tc>
                  <a:txBody>
                    <a:bodyPr/>
                    <a:lstStyle/>
                    <a:p>
                      <a:pPr algn="ctr"/>
                      <a:r>
                        <a:rPr lang="en-US" dirty="0" smtClean="0"/>
                        <a:t>12</a:t>
                      </a:r>
                      <a:endParaRPr lang="sk-SK" dirty="0"/>
                    </a:p>
                  </a:txBody>
                  <a:tcPr>
                    <a:solidFill>
                      <a:schemeClr val="accent4">
                        <a:lumMod val="60000"/>
                        <a:lumOff val="40000"/>
                      </a:schemeClr>
                    </a:solidFill>
                  </a:tcPr>
                </a:tc>
                <a:tc>
                  <a:txBody>
                    <a:bodyPr/>
                    <a:lstStyle/>
                    <a:p>
                      <a:pPr algn="ctr"/>
                      <a:r>
                        <a:rPr lang="en-US" dirty="0" smtClean="0"/>
                        <a:t>13</a:t>
                      </a:r>
                      <a:endParaRPr lang="sk-SK" dirty="0"/>
                    </a:p>
                  </a:txBody>
                  <a:tcPr>
                    <a:solidFill>
                      <a:schemeClr val="accent4">
                        <a:lumMod val="60000"/>
                        <a:lumOff val="40000"/>
                      </a:schemeClr>
                    </a:solidFill>
                  </a:tcPr>
                </a:tc>
              </a:tr>
              <a:tr h="370840">
                <a:tc gridSpan="3">
                  <a:txBody>
                    <a:bodyPr/>
                    <a:lstStyle/>
                    <a:p>
                      <a:r>
                        <a:rPr lang="en-US" dirty="0" smtClean="0"/>
                        <a:t>till 1985</a:t>
                      </a:r>
                      <a:endParaRPr lang="sk-SK" dirty="0"/>
                    </a:p>
                  </a:txBody>
                  <a:tcPr/>
                </a:tc>
                <a:tc hMerge="1">
                  <a:txBody>
                    <a:bodyPr/>
                    <a:lstStyle/>
                    <a:p>
                      <a:endParaRPr lang="sk-SK" dirty="0"/>
                    </a:p>
                  </a:txBody>
                  <a:tcPr/>
                </a:tc>
                <a:tc hMerge="1">
                  <a:txBody>
                    <a:bodyPr/>
                    <a:lstStyle/>
                    <a:p>
                      <a:endParaRPr lang="sk-SK" dirty="0"/>
                    </a:p>
                  </a:txBody>
                  <a:tcPr/>
                </a:tc>
                <a:tc>
                  <a:txBody>
                    <a:bodyPr/>
                    <a:lstStyle/>
                    <a:p>
                      <a:endParaRPr lang="sk-SK"/>
                    </a:p>
                  </a:txBody>
                  <a:tcPr/>
                </a:tc>
                <a:tc>
                  <a:txBody>
                    <a:bodyPr/>
                    <a:lstStyle/>
                    <a:p>
                      <a:endParaRPr lang="sk-SK" dirty="0"/>
                    </a:p>
                  </a:txBody>
                  <a:tcPr/>
                </a:tc>
                <a:tc>
                  <a:txBody>
                    <a:bodyPr/>
                    <a:lstStyle/>
                    <a:p>
                      <a:endParaRPr lang="sk-SK" dirty="0"/>
                    </a:p>
                  </a:txBody>
                  <a:tcPr/>
                </a:tc>
                <a:tc>
                  <a:txBody>
                    <a:bodyPr/>
                    <a:lstStyle/>
                    <a:p>
                      <a:endParaRPr lang="sk-SK" dirty="0"/>
                    </a:p>
                  </a:txBody>
                  <a:tcPr/>
                </a:tc>
                <a:tc>
                  <a:txBody>
                    <a:bodyPr/>
                    <a:lstStyle/>
                    <a:p>
                      <a:endParaRPr lang="sk-SK"/>
                    </a:p>
                  </a:txBody>
                  <a:tcPr/>
                </a:tc>
                <a:tc>
                  <a:txBody>
                    <a:bodyPr/>
                    <a:lstStyle/>
                    <a:p>
                      <a:endParaRPr lang="sk-SK"/>
                    </a:p>
                  </a:txBody>
                  <a:tcPr/>
                </a:tc>
                <a:tc>
                  <a:txBody>
                    <a:bodyPr/>
                    <a:lstStyle/>
                    <a:p>
                      <a:endParaRPr lang="sk-SK"/>
                    </a:p>
                  </a:txBody>
                  <a:tcPr/>
                </a:tc>
                <a:tc>
                  <a:txBody>
                    <a:bodyPr/>
                    <a:lstStyle/>
                    <a:p>
                      <a:endParaRPr lang="sk-SK"/>
                    </a:p>
                  </a:txBody>
                  <a:tcPr/>
                </a:tc>
                <a:tc>
                  <a:txBody>
                    <a:bodyPr/>
                    <a:lstStyle/>
                    <a:p>
                      <a:endParaRPr lang="sk-SK"/>
                    </a:p>
                  </a:txBody>
                  <a:tcPr/>
                </a:tc>
                <a:tc gridSpan="4">
                  <a:txBody>
                    <a:bodyPr/>
                    <a:lstStyle/>
                    <a:p>
                      <a:r>
                        <a:rPr lang="en-US" dirty="0" smtClean="0"/>
                        <a:t>optional</a:t>
                      </a:r>
                      <a:endParaRPr lang="sk-SK" dirty="0"/>
                    </a:p>
                  </a:txBody>
                  <a:tcPr/>
                </a:tc>
                <a:tc hMerge="1">
                  <a:txBody>
                    <a:bodyPr/>
                    <a:lstStyle/>
                    <a:p>
                      <a:endParaRPr lang="sk-SK" dirty="0"/>
                    </a:p>
                  </a:txBody>
                  <a:tcPr/>
                </a:tc>
                <a:tc hMerge="1">
                  <a:txBody>
                    <a:bodyPr/>
                    <a:lstStyle/>
                    <a:p>
                      <a:endParaRPr lang="sk-SK" dirty="0"/>
                    </a:p>
                  </a:txBody>
                  <a:tcPr/>
                </a:tc>
                <a:tc hMerge="1">
                  <a:txBody>
                    <a:bodyPr/>
                    <a:lstStyle/>
                    <a:p>
                      <a:endParaRPr lang="sk-SK" dirty="0"/>
                    </a:p>
                  </a:txBody>
                  <a:tcPr/>
                </a:tc>
              </a:tr>
              <a:tr h="370840">
                <a:tc gridSpan="3">
                  <a:txBody>
                    <a:bodyPr/>
                    <a:lstStyle/>
                    <a:p>
                      <a:r>
                        <a:rPr lang="en-US" dirty="0" smtClean="0"/>
                        <a:t>1985</a:t>
                      </a:r>
                      <a:endParaRPr lang="sk-SK" dirty="0"/>
                    </a:p>
                  </a:txBody>
                  <a:tcPr/>
                </a:tc>
                <a:tc hMerge="1">
                  <a:txBody>
                    <a:bodyPr/>
                    <a:lstStyle/>
                    <a:p>
                      <a:endParaRPr lang="sk-SK" dirty="0"/>
                    </a:p>
                  </a:txBody>
                  <a:tcPr/>
                </a:tc>
                <a:tc hMerge="1">
                  <a:txBody>
                    <a:bodyPr/>
                    <a:lstStyle/>
                    <a:p>
                      <a:endParaRPr lang="sk-SK" dirty="0"/>
                    </a:p>
                  </a:txBody>
                  <a:tcPr/>
                </a:tc>
                <a:tc>
                  <a:txBody>
                    <a:bodyPr/>
                    <a:lstStyle/>
                    <a:p>
                      <a:pPr algn="ctr"/>
                      <a:endParaRPr lang="sk-SK" b="1" dirty="0"/>
                    </a:p>
                  </a:txBody>
                  <a:tcPr/>
                </a:tc>
                <a:tc>
                  <a:txBody>
                    <a:bodyPr/>
                    <a:lstStyle/>
                    <a:p>
                      <a:pPr algn="ctr"/>
                      <a:endParaRPr lang="sk-SK" b="1"/>
                    </a:p>
                  </a:txBody>
                  <a:tcPr/>
                </a:tc>
                <a:tc>
                  <a:txBody>
                    <a:bodyPr/>
                    <a:lstStyle/>
                    <a:p>
                      <a:pPr algn="ctr"/>
                      <a:endParaRPr lang="sk-SK" b="1"/>
                    </a:p>
                  </a:txBody>
                  <a:tcPr/>
                </a:tc>
                <a:tc>
                  <a:txBody>
                    <a:bodyPr/>
                    <a:lstStyle/>
                    <a:p>
                      <a:pPr algn="ctr"/>
                      <a:endParaRPr lang="sk-SK" b="1"/>
                    </a:p>
                  </a:txBody>
                  <a:tcPr/>
                </a:tc>
                <a:tc>
                  <a:txBody>
                    <a:bodyPr/>
                    <a:lstStyle/>
                    <a:p>
                      <a:pPr algn="ctr"/>
                      <a:endParaRPr lang="sk-SK" b="1"/>
                    </a:p>
                  </a:txBody>
                  <a:tcPr/>
                </a:tc>
                <a:tc>
                  <a:txBody>
                    <a:bodyPr/>
                    <a:lstStyle/>
                    <a:p>
                      <a:pPr algn="ctr"/>
                      <a:endParaRPr lang="sk-SK" b="1"/>
                    </a:p>
                  </a:txBody>
                  <a:tcPr/>
                </a:tc>
                <a:tc>
                  <a:txBody>
                    <a:bodyPr/>
                    <a:lstStyle/>
                    <a:p>
                      <a:pPr algn="ctr"/>
                      <a:endParaRPr lang="sk-SK" b="1"/>
                    </a:p>
                  </a:txBody>
                  <a:tcPr/>
                </a:tc>
                <a:tc>
                  <a:txBody>
                    <a:bodyPr/>
                    <a:lstStyle/>
                    <a:p>
                      <a:pPr algn="ctr"/>
                      <a:endParaRPr lang="sk-SK" b="1"/>
                    </a:p>
                  </a:txBody>
                  <a:tcPr/>
                </a:tc>
                <a:tc>
                  <a:txBody>
                    <a:bodyPr/>
                    <a:lstStyle/>
                    <a:p>
                      <a:pPr algn="ctr"/>
                      <a:endParaRPr lang="sk-SK" b="1"/>
                    </a:p>
                  </a:txBody>
                  <a:tcPr/>
                </a:tc>
                <a:tc>
                  <a:txBody>
                    <a:bodyPr/>
                    <a:lstStyle/>
                    <a:p>
                      <a:pPr algn="ctr"/>
                      <a:r>
                        <a:rPr lang="en-US" b="1" dirty="0" smtClean="0"/>
                        <a:t>2</a:t>
                      </a:r>
                      <a:endParaRPr lang="sk-SK" b="1" dirty="0"/>
                    </a:p>
                  </a:txBody>
                  <a:tcPr/>
                </a:tc>
                <a:tc>
                  <a:txBody>
                    <a:bodyPr/>
                    <a:lstStyle/>
                    <a:p>
                      <a:pPr algn="ctr"/>
                      <a:r>
                        <a:rPr lang="en-US" b="1" dirty="0" smtClean="0"/>
                        <a:t>1</a:t>
                      </a:r>
                      <a:endParaRPr lang="sk-SK" b="1" dirty="0"/>
                    </a:p>
                  </a:txBody>
                  <a:tcPr/>
                </a:tc>
                <a:tc>
                  <a:txBody>
                    <a:bodyPr/>
                    <a:lstStyle/>
                    <a:p>
                      <a:pPr algn="ctr"/>
                      <a:endParaRPr lang="sk-SK" b="1"/>
                    </a:p>
                  </a:txBody>
                  <a:tcPr/>
                </a:tc>
                <a:tc>
                  <a:txBody>
                    <a:bodyPr/>
                    <a:lstStyle/>
                    <a:p>
                      <a:pPr algn="ctr"/>
                      <a:endParaRPr lang="sk-SK" b="1"/>
                    </a:p>
                  </a:txBody>
                  <a:tcPr/>
                </a:tc>
              </a:tr>
              <a:tr h="370840">
                <a:tc gridSpan="3">
                  <a:txBody>
                    <a:bodyPr/>
                    <a:lstStyle/>
                    <a:p>
                      <a:r>
                        <a:rPr lang="en-US" dirty="0" smtClean="0"/>
                        <a:t>1990</a:t>
                      </a:r>
                      <a:endParaRPr lang="sk-SK" dirty="0"/>
                    </a:p>
                  </a:txBody>
                  <a:tcPr/>
                </a:tc>
                <a:tc hMerge="1">
                  <a:txBody>
                    <a:bodyPr/>
                    <a:lstStyle/>
                    <a:p>
                      <a:endParaRPr lang="sk-SK" dirty="0"/>
                    </a:p>
                  </a:txBody>
                  <a:tcPr/>
                </a:tc>
                <a:tc hMerge="1">
                  <a:txBody>
                    <a:bodyPr/>
                    <a:lstStyle/>
                    <a:p>
                      <a:endParaRPr lang="sk-SK" dirty="0"/>
                    </a:p>
                  </a:txBody>
                  <a:tcPr/>
                </a:tc>
                <a:tc>
                  <a:txBody>
                    <a:bodyPr/>
                    <a:lstStyle/>
                    <a:p>
                      <a:pPr algn="ctr"/>
                      <a:endParaRPr lang="sk-SK" b="1"/>
                    </a:p>
                  </a:txBody>
                  <a:tcPr/>
                </a:tc>
                <a:tc>
                  <a:txBody>
                    <a:bodyPr/>
                    <a:lstStyle/>
                    <a:p>
                      <a:pPr algn="ctr"/>
                      <a:endParaRPr lang="sk-SK" b="1"/>
                    </a:p>
                  </a:txBody>
                  <a:tcPr/>
                </a:tc>
                <a:tc>
                  <a:txBody>
                    <a:bodyPr/>
                    <a:lstStyle/>
                    <a:p>
                      <a:pPr algn="ctr"/>
                      <a:endParaRPr lang="sk-SK" b="1"/>
                    </a:p>
                  </a:txBody>
                  <a:tcPr/>
                </a:tc>
                <a:tc>
                  <a:txBody>
                    <a:bodyPr/>
                    <a:lstStyle/>
                    <a:p>
                      <a:pPr algn="ctr"/>
                      <a:endParaRPr lang="sk-SK" b="1"/>
                    </a:p>
                  </a:txBody>
                  <a:tcPr/>
                </a:tc>
                <a:tc>
                  <a:txBody>
                    <a:bodyPr/>
                    <a:lstStyle/>
                    <a:p>
                      <a:pPr algn="ctr"/>
                      <a:endParaRPr lang="sk-SK" b="1"/>
                    </a:p>
                  </a:txBody>
                  <a:tcPr/>
                </a:tc>
                <a:tc>
                  <a:txBody>
                    <a:bodyPr/>
                    <a:lstStyle/>
                    <a:p>
                      <a:pPr algn="ctr"/>
                      <a:endParaRPr lang="sk-SK" b="1"/>
                    </a:p>
                  </a:txBody>
                  <a:tcPr/>
                </a:tc>
                <a:tc>
                  <a:txBody>
                    <a:bodyPr/>
                    <a:lstStyle/>
                    <a:p>
                      <a:pPr algn="ctr"/>
                      <a:endParaRPr lang="sk-SK" b="1"/>
                    </a:p>
                  </a:txBody>
                  <a:tcPr/>
                </a:tc>
                <a:tc>
                  <a:txBody>
                    <a:bodyPr/>
                    <a:lstStyle/>
                    <a:p>
                      <a:pPr algn="ctr"/>
                      <a:endParaRPr lang="sk-SK" b="1"/>
                    </a:p>
                  </a:txBody>
                  <a:tcPr/>
                </a:tc>
                <a:tc>
                  <a:txBody>
                    <a:bodyPr/>
                    <a:lstStyle/>
                    <a:p>
                      <a:pPr algn="ctr"/>
                      <a:endParaRPr lang="sk-SK" b="1"/>
                    </a:p>
                  </a:txBody>
                  <a:tcPr/>
                </a:tc>
                <a:tc>
                  <a:txBody>
                    <a:bodyPr/>
                    <a:lstStyle/>
                    <a:p>
                      <a:pPr algn="ctr"/>
                      <a:r>
                        <a:rPr lang="en-US" b="1" dirty="0" smtClean="0"/>
                        <a:t>1</a:t>
                      </a:r>
                      <a:endParaRPr lang="sk-SK" b="1" dirty="0"/>
                    </a:p>
                  </a:txBody>
                  <a:tcPr/>
                </a:tc>
                <a:tc>
                  <a:txBody>
                    <a:bodyPr/>
                    <a:lstStyle/>
                    <a:p>
                      <a:pPr algn="ctr"/>
                      <a:r>
                        <a:rPr lang="en-US" b="1" dirty="0" smtClean="0"/>
                        <a:t>1</a:t>
                      </a:r>
                      <a:endParaRPr lang="sk-SK" b="1" dirty="0"/>
                    </a:p>
                  </a:txBody>
                  <a:tcPr/>
                </a:tc>
                <a:tc>
                  <a:txBody>
                    <a:bodyPr/>
                    <a:lstStyle/>
                    <a:p>
                      <a:pPr algn="ctr"/>
                      <a:endParaRPr lang="sk-SK" b="1"/>
                    </a:p>
                  </a:txBody>
                  <a:tcPr/>
                </a:tc>
                <a:tc>
                  <a:txBody>
                    <a:bodyPr/>
                    <a:lstStyle/>
                    <a:p>
                      <a:pPr algn="ctr"/>
                      <a:endParaRPr lang="sk-SK" b="1"/>
                    </a:p>
                  </a:txBody>
                  <a:tcPr/>
                </a:tc>
              </a:tr>
              <a:tr h="370840">
                <a:tc gridSpan="3">
                  <a:txBody>
                    <a:bodyPr/>
                    <a:lstStyle/>
                    <a:p>
                      <a:r>
                        <a:rPr lang="en-US" dirty="0" smtClean="0"/>
                        <a:t>1998</a:t>
                      </a:r>
                      <a:endParaRPr lang="sk-SK" dirty="0"/>
                    </a:p>
                  </a:txBody>
                  <a:tcPr/>
                </a:tc>
                <a:tc hMerge="1">
                  <a:txBody>
                    <a:bodyPr/>
                    <a:lstStyle/>
                    <a:p>
                      <a:endParaRPr lang="sk-SK" dirty="0"/>
                    </a:p>
                  </a:txBody>
                  <a:tcPr/>
                </a:tc>
                <a:tc hMerge="1">
                  <a:txBody>
                    <a:bodyPr/>
                    <a:lstStyle/>
                    <a:p>
                      <a:endParaRPr lang="sk-SK" dirty="0"/>
                    </a:p>
                  </a:txBody>
                  <a:tcPr/>
                </a:tc>
                <a:tc>
                  <a:txBody>
                    <a:bodyPr/>
                    <a:lstStyle/>
                    <a:p>
                      <a:pPr algn="ctr"/>
                      <a:endParaRPr lang="sk-SK" b="1"/>
                    </a:p>
                  </a:txBody>
                  <a:tcPr/>
                </a:tc>
                <a:tc>
                  <a:txBody>
                    <a:bodyPr/>
                    <a:lstStyle/>
                    <a:p>
                      <a:pPr algn="ctr"/>
                      <a:endParaRPr lang="sk-SK" b="1"/>
                    </a:p>
                  </a:txBody>
                  <a:tcPr/>
                </a:tc>
                <a:tc>
                  <a:txBody>
                    <a:bodyPr/>
                    <a:lstStyle/>
                    <a:p>
                      <a:pPr algn="ctr"/>
                      <a:endParaRPr lang="sk-SK" b="1" dirty="0"/>
                    </a:p>
                  </a:txBody>
                  <a:tcPr/>
                </a:tc>
                <a:tc>
                  <a:txBody>
                    <a:bodyPr/>
                    <a:lstStyle/>
                    <a:p>
                      <a:pPr algn="ctr"/>
                      <a:endParaRPr lang="sk-SK" b="1" dirty="0"/>
                    </a:p>
                  </a:txBody>
                  <a:tcPr/>
                </a:tc>
                <a:tc gridSpan="5">
                  <a:txBody>
                    <a:bodyPr/>
                    <a:lstStyle/>
                    <a:p>
                      <a:pPr algn="ctr"/>
                      <a:r>
                        <a:rPr lang="en-US" b="0" dirty="0" smtClean="0"/>
                        <a:t>optional</a:t>
                      </a:r>
                      <a:endParaRPr lang="sk-SK" b="0" dirty="0"/>
                    </a:p>
                  </a:txBody>
                  <a:tcPr/>
                </a:tc>
                <a:tc hMerge="1">
                  <a:txBody>
                    <a:bodyPr/>
                    <a:lstStyle/>
                    <a:p>
                      <a:pPr algn="ctr"/>
                      <a:endParaRPr lang="sk-SK" b="1" dirty="0"/>
                    </a:p>
                  </a:txBody>
                  <a:tcPr/>
                </a:tc>
                <a:tc hMerge="1">
                  <a:txBody>
                    <a:bodyPr/>
                    <a:lstStyle/>
                    <a:p>
                      <a:pPr algn="ctr"/>
                      <a:endParaRPr lang="sk-SK" b="1" dirty="0"/>
                    </a:p>
                  </a:txBody>
                  <a:tcPr/>
                </a:tc>
                <a:tc hMerge="1">
                  <a:txBody>
                    <a:bodyPr/>
                    <a:lstStyle/>
                    <a:p>
                      <a:pPr algn="ctr"/>
                      <a:endParaRPr lang="sk-SK" b="1" dirty="0"/>
                    </a:p>
                  </a:txBody>
                  <a:tcPr/>
                </a:tc>
                <a:tc hMerge="1">
                  <a:txBody>
                    <a:bodyPr/>
                    <a:lstStyle/>
                    <a:p>
                      <a:pPr algn="ctr"/>
                      <a:endParaRPr lang="sk-SK" b="1" dirty="0"/>
                    </a:p>
                  </a:txBody>
                  <a:tcPr/>
                </a:tc>
                <a:tc>
                  <a:txBody>
                    <a:bodyPr/>
                    <a:lstStyle/>
                    <a:p>
                      <a:pPr algn="ctr"/>
                      <a:r>
                        <a:rPr lang="en-US" b="1" dirty="0" smtClean="0"/>
                        <a:t>1</a:t>
                      </a:r>
                      <a:endParaRPr lang="sk-SK" b="1" dirty="0"/>
                    </a:p>
                  </a:txBody>
                  <a:tcPr/>
                </a:tc>
                <a:tc>
                  <a:txBody>
                    <a:bodyPr/>
                    <a:lstStyle/>
                    <a:p>
                      <a:pPr algn="ctr"/>
                      <a:r>
                        <a:rPr lang="en-US" b="1" dirty="0" smtClean="0"/>
                        <a:t>1</a:t>
                      </a:r>
                      <a:endParaRPr lang="sk-SK" b="1" dirty="0"/>
                    </a:p>
                  </a:txBody>
                  <a:tcPr/>
                </a:tc>
                <a:tc>
                  <a:txBody>
                    <a:bodyPr/>
                    <a:lstStyle/>
                    <a:p>
                      <a:pPr algn="ctr"/>
                      <a:endParaRPr lang="sk-SK" b="1" dirty="0"/>
                    </a:p>
                  </a:txBody>
                  <a:tcPr/>
                </a:tc>
                <a:tc>
                  <a:txBody>
                    <a:bodyPr/>
                    <a:lstStyle/>
                    <a:p>
                      <a:pPr algn="ctr"/>
                      <a:endParaRPr lang="sk-SK" b="1" dirty="0"/>
                    </a:p>
                  </a:txBody>
                  <a:tcPr/>
                </a:tc>
              </a:tr>
              <a:tr h="370840">
                <a:tc gridSpan="3">
                  <a:txBody>
                    <a:bodyPr/>
                    <a:lstStyle/>
                    <a:p>
                      <a:r>
                        <a:rPr lang="en-US" dirty="0" smtClean="0"/>
                        <a:t>2006</a:t>
                      </a:r>
                      <a:endParaRPr lang="sk-SK" dirty="0"/>
                    </a:p>
                  </a:txBody>
                  <a:tcPr/>
                </a:tc>
                <a:tc hMerge="1">
                  <a:txBody>
                    <a:bodyPr/>
                    <a:lstStyle/>
                    <a:p>
                      <a:endParaRPr lang="sk-SK"/>
                    </a:p>
                  </a:txBody>
                  <a:tcPr/>
                </a:tc>
                <a:tc hMerge="1">
                  <a:txBody>
                    <a:bodyPr/>
                    <a:lstStyle/>
                    <a:p>
                      <a:endParaRPr lang="sk-SK"/>
                    </a:p>
                  </a:txBody>
                  <a:tcPr/>
                </a:tc>
                <a:tc gridSpan="4">
                  <a:txBody>
                    <a:bodyPr/>
                    <a:lstStyle/>
                    <a:p>
                      <a:pPr algn="ctr"/>
                      <a:r>
                        <a:rPr lang="en-US" b="0" dirty="0" smtClean="0"/>
                        <a:t>optional</a:t>
                      </a:r>
                      <a:endParaRPr lang="sk-SK" b="0" dirty="0"/>
                    </a:p>
                  </a:txBody>
                  <a:tcPr/>
                </a:tc>
                <a:tc hMerge="1">
                  <a:txBody>
                    <a:bodyPr/>
                    <a:lstStyle/>
                    <a:p>
                      <a:endParaRPr lang="sk-SK"/>
                    </a:p>
                  </a:txBody>
                  <a:tcPr/>
                </a:tc>
                <a:tc hMerge="1">
                  <a:txBody>
                    <a:bodyPr/>
                    <a:lstStyle/>
                    <a:p>
                      <a:endParaRPr lang="sk-SK"/>
                    </a:p>
                  </a:txBody>
                  <a:tcPr/>
                </a:tc>
                <a:tc hMerge="1">
                  <a:txBody>
                    <a:bodyPr/>
                    <a:lstStyle/>
                    <a:p>
                      <a:endParaRPr lang="sk-SK"/>
                    </a:p>
                  </a:txBody>
                  <a:tcPr/>
                </a:tc>
                <a:tc gridSpan="5">
                  <a:txBody>
                    <a:bodyPr/>
                    <a:lstStyle/>
                    <a:p>
                      <a:pPr algn="ctr"/>
                      <a:r>
                        <a:rPr lang="en-US" b="0" dirty="0" smtClean="0"/>
                        <a:t>optional</a:t>
                      </a:r>
                      <a:endParaRPr lang="sk-SK" b="0" dirty="0"/>
                    </a:p>
                  </a:txBody>
                  <a:tcPr/>
                </a:tc>
                <a:tc hMerge="1">
                  <a:txBody>
                    <a:bodyPr/>
                    <a:lstStyle/>
                    <a:p>
                      <a:endParaRPr lang="sk-SK"/>
                    </a:p>
                  </a:txBody>
                  <a:tcPr/>
                </a:tc>
                <a:tc hMerge="1">
                  <a:txBody>
                    <a:bodyPr/>
                    <a:lstStyle/>
                    <a:p>
                      <a:endParaRPr lang="sk-SK"/>
                    </a:p>
                  </a:txBody>
                  <a:tcPr/>
                </a:tc>
                <a:tc hMerge="1">
                  <a:txBody>
                    <a:bodyPr/>
                    <a:lstStyle/>
                    <a:p>
                      <a:endParaRPr lang="sk-SK"/>
                    </a:p>
                  </a:txBody>
                  <a:tcPr/>
                </a:tc>
                <a:tc hMerge="1">
                  <a:txBody>
                    <a:bodyPr/>
                    <a:lstStyle/>
                    <a:p>
                      <a:endParaRPr lang="sk-SK"/>
                    </a:p>
                  </a:txBody>
                  <a:tcPr/>
                </a:tc>
                <a:tc>
                  <a:txBody>
                    <a:bodyPr/>
                    <a:lstStyle/>
                    <a:p>
                      <a:pPr algn="ctr"/>
                      <a:r>
                        <a:rPr lang="en-US" b="1" dirty="0" smtClean="0"/>
                        <a:t>1</a:t>
                      </a:r>
                      <a:endParaRPr lang="sk-SK" b="1" dirty="0"/>
                    </a:p>
                  </a:txBody>
                  <a:tcPr/>
                </a:tc>
                <a:tc>
                  <a:txBody>
                    <a:bodyPr/>
                    <a:lstStyle/>
                    <a:p>
                      <a:pPr algn="ctr"/>
                      <a:r>
                        <a:rPr lang="en-US" b="1" dirty="0" smtClean="0"/>
                        <a:t>1</a:t>
                      </a:r>
                      <a:endParaRPr lang="sk-SK" b="1" dirty="0"/>
                    </a:p>
                  </a:txBody>
                  <a:tcPr/>
                </a:tc>
                <a:tc>
                  <a:txBody>
                    <a:bodyPr/>
                    <a:lstStyle/>
                    <a:p>
                      <a:pPr algn="ctr"/>
                      <a:endParaRPr lang="sk-SK" b="1" dirty="0"/>
                    </a:p>
                  </a:txBody>
                  <a:tcPr/>
                </a:tc>
                <a:tc>
                  <a:txBody>
                    <a:bodyPr/>
                    <a:lstStyle/>
                    <a:p>
                      <a:pPr algn="ctr"/>
                      <a:endParaRPr lang="sk-SK" b="1" dirty="0"/>
                    </a:p>
                  </a:txBody>
                  <a:tcPr/>
                </a:tc>
              </a:tr>
              <a:tr h="370840">
                <a:tc gridSpan="3">
                  <a:txBody>
                    <a:bodyPr/>
                    <a:lstStyle/>
                    <a:p>
                      <a:r>
                        <a:rPr lang="en-US" dirty="0" smtClean="0"/>
                        <a:t>2008</a:t>
                      </a:r>
                      <a:endParaRPr lang="sk-SK" dirty="0"/>
                    </a:p>
                  </a:txBody>
                  <a:tcPr/>
                </a:tc>
                <a:tc hMerge="1">
                  <a:txBody>
                    <a:bodyPr/>
                    <a:lstStyle/>
                    <a:p>
                      <a:endParaRPr lang="sk-SK" dirty="0"/>
                    </a:p>
                  </a:txBody>
                  <a:tcPr/>
                </a:tc>
                <a:tc hMerge="1">
                  <a:txBody>
                    <a:bodyPr/>
                    <a:lstStyle/>
                    <a:p>
                      <a:endParaRPr lang="sk-SK" dirty="0"/>
                    </a:p>
                  </a:txBody>
                  <a:tcPr/>
                </a:tc>
                <a:tc gridSpan="4">
                  <a:txBody>
                    <a:bodyPr/>
                    <a:lstStyle/>
                    <a:p>
                      <a:pPr algn="ctr"/>
                      <a:r>
                        <a:rPr lang="en-US" b="1" dirty="0" smtClean="0"/>
                        <a:t>3</a:t>
                      </a:r>
                      <a:endParaRPr lang="sk-SK" b="1" dirty="0"/>
                    </a:p>
                  </a:txBody>
                  <a:tcPr/>
                </a:tc>
                <a:tc hMerge="1">
                  <a:txBody>
                    <a:bodyPr/>
                    <a:lstStyle/>
                    <a:p>
                      <a:pPr algn="ctr"/>
                      <a:endParaRPr lang="sk-SK" b="1" dirty="0"/>
                    </a:p>
                  </a:txBody>
                  <a:tcPr/>
                </a:tc>
                <a:tc hMerge="1">
                  <a:txBody>
                    <a:bodyPr/>
                    <a:lstStyle/>
                    <a:p>
                      <a:pPr algn="ctr"/>
                      <a:endParaRPr lang="sk-SK" b="1" dirty="0"/>
                    </a:p>
                  </a:txBody>
                  <a:tcPr/>
                </a:tc>
                <a:tc hMerge="1">
                  <a:txBody>
                    <a:bodyPr/>
                    <a:lstStyle/>
                    <a:p>
                      <a:pPr algn="ctr"/>
                      <a:endParaRPr lang="sk-SK" b="1" dirty="0"/>
                    </a:p>
                  </a:txBody>
                  <a:tcPr/>
                </a:tc>
                <a:tc gridSpan="5">
                  <a:txBody>
                    <a:bodyPr/>
                    <a:lstStyle/>
                    <a:p>
                      <a:pPr algn="ctr"/>
                      <a:r>
                        <a:rPr lang="en-US" b="1" dirty="0" smtClean="0"/>
                        <a:t>3</a:t>
                      </a:r>
                      <a:endParaRPr lang="sk-SK" b="1" dirty="0"/>
                    </a:p>
                  </a:txBody>
                  <a:tcPr/>
                </a:tc>
                <a:tc hMerge="1">
                  <a:txBody>
                    <a:bodyPr/>
                    <a:lstStyle/>
                    <a:p>
                      <a:pPr algn="ctr"/>
                      <a:endParaRPr lang="sk-SK" b="1" dirty="0"/>
                    </a:p>
                  </a:txBody>
                  <a:tcPr/>
                </a:tc>
                <a:tc hMerge="1">
                  <a:txBody>
                    <a:bodyPr/>
                    <a:lstStyle/>
                    <a:p>
                      <a:pPr algn="ctr"/>
                      <a:endParaRPr lang="sk-SK" b="1"/>
                    </a:p>
                  </a:txBody>
                  <a:tcPr/>
                </a:tc>
                <a:tc hMerge="1">
                  <a:txBody>
                    <a:bodyPr/>
                    <a:lstStyle/>
                    <a:p>
                      <a:pPr algn="ctr"/>
                      <a:endParaRPr lang="sk-SK" b="1" dirty="0"/>
                    </a:p>
                  </a:txBody>
                  <a:tcPr/>
                </a:tc>
                <a:tc hMerge="1">
                  <a:txBody>
                    <a:bodyPr/>
                    <a:lstStyle/>
                    <a:p>
                      <a:pPr algn="ctr"/>
                      <a:endParaRPr lang="sk-SK" b="1" dirty="0"/>
                    </a:p>
                  </a:txBody>
                  <a:tcPr/>
                </a:tc>
                <a:tc gridSpan="4">
                  <a:txBody>
                    <a:bodyPr/>
                    <a:lstStyle/>
                    <a:p>
                      <a:pPr algn="ctr"/>
                      <a:r>
                        <a:rPr lang="en-US" b="1" dirty="0" smtClean="0"/>
                        <a:t>3</a:t>
                      </a:r>
                      <a:endParaRPr lang="sk-SK" b="1" dirty="0"/>
                    </a:p>
                  </a:txBody>
                  <a:tcPr/>
                </a:tc>
                <a:tc hMerge="1">
                  <a:txBody>
                    <a:bodyPr/>
                    <a:lstStyle/>
                    <a:p>
                      <a:pPr algn="ctr"/>
                      <a:endParaRPr lang="sk-SK" b="1" dirty="0"/>
                    </a:p>
                  </a:txBody>
                  <a:tcPr/>
                </a:tc>
                <a:tc hMerge="1">
                  <a:txBody>
                    <a:bodyPr/>
                    <a:lstStyle/>
                    <a:p>
                      <a:pPr algn="ctr"/>
                      <a:endParaRPr lang="sk-SK" b="1" dirty="0"/>
                    </a:p>
                  </a:txBody>
                  <a:tcPr/>
                </a:tc>
                <a:tc hMerge="1">
                  <a:txBody>
                    <a:bodyPr/>
                    <a:lstStyle/>
                    <a:p>
                      <a:pPr algn="ctr"/>
                      <a:endParaRPr lang="sk-SK" b="1" dirty="0"/>
                    </a:p>
                  </a:txBody>
                  <a:tcPr/>
                </a:tc>
              </a:tr>
            </a:tbl>
          </a:graphicData>
        </a:graphic>
      </p:graphicFrame>
      <p:sp>
        <p:nvSpPr>
          <p:cNvPr id="7" name="Rectangle 6"/>
          <p:cNvSpPr/>
          <p:nvPr/>
        </p:nvSpPr>
        <p:spPr>
          <a:xfrm>
            <a:off x="4248464" y="5422904"/>
            <a:ext cx="4572000" cy="369332"/>
          </a:xfrm>
          <a:prstGeom prst="rect">
            <a:avLst/>
          </a:prstGeom>
        </p:spPr>
        <p:txBody>
          <a:bodyPr>
            <a:spAutoFit/>
          </a:bodyPr>
          <a:lstStyle/>
          <a:p>
            <a:pPr algn="r"/>
            <a:r>
              <a:rPr lang="en-US" dirty="0" smtClean="0"/>
              <a:t>Andrej </a:t>
            </a:r>
            <a:r>
              <a:rPr lang="en-US" dirty="0" err="1" smtClean="0"/>
              <a:t>Blaho</a:t>
            </a:r>
            <a:r>
              <a:rPr lang="en-US" dirty="0" smtClean="0"/>
              <a:t>, Comenius University, Slovakia</a:t>
            </a:r>
            <a:endParaRPr lang="sk-SK" dirty="0"/>
          </a:p>
        </p:txBody>
      </p:sp>
      <p:sp>
        <p:nvSpPr>
          <p:cNvPr id="9" name="Slide Number Placeholder 4"/>
          <p:cNvSpPr txBox="1">
            <a:spLocks/>
          </p:cNvSpPr>
          <p:nvPr/>
        </p:nvSpPr>
        <p:spPr>
          <a:xfrm>
            <a:off x="8285420" y="6356350"/>
            <a:ext cx="553780" cy="365125"/>
          </a:xfrm>
          <a:prstGeom prst="rect">
            <a:avLst/>
          </a:prstGeom>
          <a:noFill/>
          <a:ln>
            <a:miter lim="800000"/>
            <a:headEnd/>
            <a:tailEnd/>
          </a:ln>
        </p:spPr>
        <p:txBody>
          <a:bodyPr vert="horz" lIns="91440" tIns="45720" rIns="91440" bIns="4572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fld id="{107F9AC7-D416-214A-8F9B-05D1389F2296}" type="slidenum">
              <a:rPr kumimoji="0" lang="sl-SI" sz="1200" b="0" i="0" u="none" strike="noStrike" kern="1200" cap="none" spc="0" normalizeH="0" baseline="0" noProof="0" smtClean="0">
                <a:ln>
                  <a:noFill/>
                </a:ln>
                <a:solidFill>
                  <a:schemeClr val="tx1">
                    <a:tint val="75000"/>
                  </a:schemeClr>
                </a:solidFill>
                <a:effectLst/>
                <a:uLnTx/>
                <a:uFillTx/>
                <a:latin typeface="Arial" pitchFamily="-112" charset="0"/>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15</a:t>
            </a:fld>
            <a:endParaRPr kumimoji="0" lang="sl-SI" sz="1200" b="0" i="0" u="none" strike="noStrike" kern="1200" cap="none" spc="0" normalizeH="0" baseline="0" noProof="0" dirty="0">
              <a:ln>
                <a:noFill/>
              </a:ln>
              <a:solidFill>
                <a:schemeClr val="tx1">
                  <a:tint val="75000"/>
                </a:schemeClr>
              </a:solidFill>
              <a:effectLst/>
              <a:uLnTx/>
              <a:uFillTx/>
              <a:latin typeface="Arial" pitchFamily="-112" charset="0"/>
              <a:ea typeface="+mn-ea"/>
              <a:cs typeface="+mn-cs"/>
            </a:endParaRPr>
          </a:p>
        </p:txBody>
      </p:sp>
      <p:pic>
        <p:nvPicPr>
          <p:cNvPr id="11" name="Picture 10"/>
          <p:cNvPicPr>
            <a:picLocks noChangeAspect="1"/>
          </p:cNvPicPr>
          <p:nvPr/>
        </p:nvPicPr>
        <p:blipFill>
          <a:blip r:embed="rId3"/>
          <a:stretch>
            <a:fillRect/>
          </a:stretch>
        </p:blipFill>
        <p:spPr>
          <a:xfrm>
            <a:off x="6661712" y="426191"/>
            <a:ext cx="2025088" cy="1142697"/>
          </a:xfrm>
          <a:prstGeom prst="rect">
            <a:avLst/>
          </a:prstGeom>
        </p:spPr>
      </p:pic>
      <p:sp>
        <p:nvSpPr>
          <p:cNvPr id="12" name="Date Placeholder 6"/>
          <p:cNvSpPr txBox="1">
            <a:spLocks/>
          </p:cNvSpPr>
          <p:nvPr/>
        </p:nvSpPr>
        <p:spPr>
          <a:xfrm>
            <a:off x="457199" y="6356350"/>
            <a:ext cx="3138189" cy="365125"/>
          </a:xfrm>
          <a:prstGeom prst="rect">
            <a:avLst/>
          </a:prstGeom>
        </p:spPr>
        <p:txBody>
          <a:bodyPr vert="horz" lIns="91440" tIns="45720" rIns="91440" bIns="4572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x-none" sz="1200" b="0" i="0" u="none" strike="noStrike" kern="1200" cap="none" spc="0" normalizeH="0" baseline="0" noProof="0" smtClean="0">
                <a:ln>
                  <a:noFill/>
                </a:ln>
                <a:solidFill>
                  <a:schemeClr val="tx1">
                    <a:tint val="75000"/>
                  </a:schemeClr>
                </a:solidFill>
                <a:effectLst/>
                <a:uLnTx/>
                <a:uFillTx/>
                <a:latin typeface="+mn-lt"/>
                <a:ea typeface="+mn-ea"/>
                <a:cs typeface="+mn-cs"/>
              </a:rPr>
              <a:t>Andrej Brodnik, 120823</a:t>
            </a:r>
            <a:endParaRPr kumimoji="0" lang="sl-SI"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13" name="Footer Placeholder 3"/>
          <p:cNvSpPr txBox="1">
            <a:spLocks/>
          </p:cNvSpPr>
          <p:nvPr/>
        </p:nvSpPr>
        <p:spPr>
          <a:xfrm>
            <a:off x="3595388" y="6356350"/>
            <a:ext cx="3286477" cy="365125"/>
          </a:xfrm>
          <a:prstGeom prst="rect">
            <a:avLst/>
          </a:prstGeom>
          <a:noFill/>
          <a:ln>
            <a:miter lim="800000"/>
            <a:headEnd/>
            <a:tailEnd/>
          </a:ln>
        </p:spPr>
        <p:txBody>
          <a:bodyPr vert="horz" lIns="91440" tIns="45720" rIns="91440" bIns="4572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schemeClr val="tx1">
                    <a:tint val="75000"/>
                  </a:schemeClr>
                </a:solidFill>
                <a:effectLst/>
                <a:uLnTx/>
                <a:uFillTx/>
                <a:latin typeface="Arial" pitchFamily="-112" charset="0"/>
                <a:ea typeface="+mn-ea"/>
                <a:cs typeface="+mn-cs"/>
              </a:rPr>
              <a:t>Trendi poučevanja RIN</a:t>
            </a:r>
            <a:endParaRPr kumimoji="0" lang="sl-SI" sz="1200" b="0" i="0" u="none" strike="noStrike" kern="1200" cap="none" spc="0" normalizeH="0" baseline="0" noProof="0" dirty="0" smtClean="0">
              <a:ln>
                <a:noFill/>
              </a:ln>
              <a:solidFill>
                <a:schemeClr val="tx1">
                  <a:tint val="75000"/>
                </a:schemeClr>
              </a:solidFill>
              <a:effectLst/>
              <a:uLnTx/>
              <a:uFillTx/>
              <a:latin typeface="Arial" pitchFamily="-112" charset="0"/>
              <a:ea typeface="+mn-ea"/>
              <a:cs typeface="+mn-cs"/>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640092484"/>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stretch>
            <a:fillRect/>
          </a:stretch>
        </p:blipFill>
        <p:spPr>
          <a:xfrm>
            <a:off x="6661712" y="426191"/>
            <a:ext cx="2025088" cy="1142697"/>
          </a:xfrm>
          <a:prstGeom prst="rect">
            <a:avLst/>
          </a:prstGeom>
        </p:spPr>
      </p:pic>
      <p:sp>
        <p:nvSpPr>
          <p:cNvPr id="2" name="Title 1"/>
          <p:cNvSpPr>
            <a:spLocks noGrp="1"/>
          </p:cNvSpPr>
          <p:nvPr>
            <p:ph type="title"/>
          </p:nvPr>
        </p:nvSpPr>
        <p:spPr/>
        <p:txBody>
          <a:bodyPr/>
          <a:lstStyle/>
          <a:p>
            <a:r>
              <a:rPr lang="sl-SI" dirty="0" smtClean="0"/>
              <a:t>Avstrija</a:t>
            </a:r>
            <a:endParaRPr lang="sl-SI" dirty="0"/>
          </a:p>
        </p:txBody>
      </p:sp>
      <p:sp>
        <p:nvSpPr>
          <p:cNvPr id="3" name="Content Placeholder 2"/>
          <p:cNvSpPr>
            <a:spLocks noGrp="1"/>
          </p:cNvSpPr>
          <p:nvPr>
            <p:ph idx="1"/>
          </p:nvPr>
        </p:nvSpPr>
        <p:spPr>
          <a:xfrm>
            <a:off x="457200" y="5534451"/>
            <a:ext cx="8229600" cy="591712"/>
          </a:xfrm>
        </p:spPr>
        <p:txBody>
          <a:bodyPr>
            <a:normAutofit fontScale="85000" lnSpcReduction="20000"/>
          </a:bodyPr>
          <a:lstStyle/>
          <a:p>
            <a:pPr marL="0" indent="0" algn="r">
              <a:buNone/>
            </a:pPr>
            <a:r>
              <a:rPr lang="en-US" sz="2400" dirty="0" smtClean="0"/>
              <a:t>Peter </a:t>
            </a:r>
            <a:r>
              <a:rPr lang="en-US" sz="2400" dirty="0" err="1" smtClean="0"/>
              <a:t>Micheuz</a:t>
            </a:r>
            <a:r>
              <a:rPr lang="en-US" sz="2400" dirty="0" smtClean="0"/>
              <a:t>/Gerald </a:t>
            </a:r>
            <a:r>
              <a:rPr lang="en-US" sz="2400" dirty="0" err="1" smtClean="0"/>
              <a:t>Futschek</a:t>
            </a:r>
            <a:r>
              <a:rPr lang="en-US" sz="2400" dirty="0" smtClean="0"/>
              <a:t>: </a:t>
            </a:r>
            <a:r>
              <a:rPr lang="en-US" sz="2400" b="1" i="1" dirty="0" smtClean="0"/>
              <a:t>Model for Digital Competence and Basic Informatics Education  in Austria’s Lower Secondary Level</a:t>
            </a:r>
            <a:endParaRPr lang="sl-SI" sz="2400" b="1" i="1" dirty="0"/>
          </a:p>
        </p:txBody>
      </p:sp>
      <p:sp>
        <p:nvSpPr>
          <p:cNvPr id="4" name="Date Placeholder 3"/>
          <p:cNvSpPr>
            <a:spLocks noGrp="1"/>
          </p:cNvSpPr>
          <p:nvPr>
            <p:ph type="dt" sz="half" idx="10"/>
          </p:nvPr>
        </p:nvSpPr>
        <p:spPr/>
        <p:txBody>
          <a:bodyPr/>
          <a:lstStyle/>
          <a:p>
            <a:r>
              <a:rPr lang="x-none" smtClean="0"/>
              <a:t>Andrej Brodnik, 120823</a:t>
            </a:r>
            <a:endParaRPr lang="sl-SI"/>
          </a:p>
        </p:txBody>
      </p:sp>
      <p:sp>
        <p:nvSpPr>
          <p:cNvPr id="5" name="Footer Placeholder 4"/>
          <p:cNvSpPr>
            <a:spLocks noGrp="1"/>
          </p:cNvSpPr>
          <p:nvPr>
            <p:ph type="ftr" sz="quarter" idx="11"/>
          </p:nvPr>
        </p:nvSpPr>
        <p:spPr/>
        <p:txBody>
          <a:bodyPr/>
          <a:lstStyle/>
          <a:p>
            <a:r>
              <a:rPr lang="en-US" smtClean="0"/>
              <a:t>Trendi poučevanja RIN</a:t>
            </a:r>
            <a:endParaRPr lang="sl-SI"/>
          </a:p>
        </p:txBody>
      </p:sp>
      <p:sp>
        <p:nvSpPr>
          <p:cNvPr id="6" name="Slide Number Placeholder 5"/>
          <p:cNvSpPr>
            <a:spLocks noGrp="1"/>
          </p:cNvSpPr>
          <p:nvPr>
            <p:ph type="sldNum" sz="quarter" idx="12"/>
          </p:nvPr>
        </p:nvSpPr>
        <p:spPr/>
        <p:txBody>
          <a:bodyPr/>
          <a:lstStyle/>
          <a:p>
            <a:fld id="{CA5FA38D-AC05-2A46-8C08-4237E52F91A6}" type="slidenum">
              <a:rPr lang="sl-SI" smtClean="0"/>
              <a:pPr/>
              <a:t>16</a:t>
            </a:fld>
            <a:endParaRPr lang="sl-SI"/>
          </a:p>
        </p:txBody>
      </p:sp>
      <p:pic>
        <p:nvPicPr>
          <p:cNvPr id="7" name="Picture 6" descr="Avstrija.png"/>
          <p:cNvPicPr>
            <a:picLocks noChangeAspect="1"/>
          </p:cNvPicPr>
          <p:nvPr/>
        </p:nvPicPr>
        <p:blipFill>
          <a:blip r:embed="rId3"/>
          <a:stretch>
            <a:fillRect/>
          </a:stretch>
        </p:blipFill>
        <p:spPr>
          <a:xfrm>
            <a:off x="231684" y="1227017"/>
            <a:ext cx="7977000" cy="4307433"/>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Title 4"/>
          <p:cNvSpPr>
            <a:spLocks noGrp="1"/>
          </p:cNvSpPr>
          <p:nvPr>
            <p:ph type="title"/>
          </p:nvPr>
        </p:nvSpPr>
        <p:spPr>
          <a:xfrm>
            <a:off x="592138" y="434975"/>
            <a:ext cx="8094662" cy="982663"/>
          </a:xfrm>
        </p:spPr>
        <p:txBody>
          <a:bodyPr/>
          <a:lstStyle/>
          <a:p>
            <a:pPr algn="l"/>
            <a:r>
              <a:rPr lang="en-GB" sz="2800" b="1" dirty="0" smtClean="0">
                <a:solidFill>
                  <a:srgbClr val="002060"/>
                </a:solidFill>
                <a:latin typeface="Arial" pitchFamily="34" charset="0"/>
                <a:cs typeface="Arial" pitchFamily="34" charset="0"/>
              </a:rPr>
              <a:t>The Educational Structure in the Republic of </a:t>
            </a:r>
            <a:r>
              <a:rPr lang="en-GB" sz="2800" b="1" dirty="0" smtClean="0">
                <a:solidFill>
                  <a:srgbClr val="002060"/>
                </a:solidFill>
                <a:latin typeface="Arial" pitchFamily="34" charset="0"/>
                <a:cs typeface="Arial" pitchFamily="34" charset="0"/>
              </a:rPr>
              <a:t>Lithuania </a:t>
            </a:r>
            <a:r>
              <a:rPr lang="en-GB" sz="2400" b="1" dirty="0" smtClean="0">
                <a:solidFill>
                  <a:srgbClr val="002060"/>
                </a:solidFill>
                <a:latin typeface="Arial" pitchFamily="34" charset="0"/>
                <a:cs typeface="Arial" pitchFamily="34" charset="0"/>
              </a:rPr>
              <a:t>(</a:t>
            </a:r>
            <a:r>
              <a:rPr lang="en-GB" sz="2400" b="1" i="1" dirty="0" err="1" smtClean="0">
                <a:solidFill>
                  <a:srgbClr val="002060"/>
                </a:solidFill>
                <a:latin typeface="Arial" pitchFamily="34" charset="0"/>
                <a:cs typeface="Arial" pitchFamily="34" charset="0"/>
              </a:rPr>
              <a:t>prof.dr</a:t>
            </a:r>
            <a:r>
              <a:rPr lang="en-GB" sz="2400" b="1" i="1" dirty="0" smtClean="0">
                <a:solidFill>
                  <a:srgbClr val="002060"/>
                </a:solidFill>
                <a:latin typeface="Arial" pitchFamily="34" charset="0"/>
                <a:cs typeface="Arial" pitchFamily="34" charset="0"/>
              </a:rPr>
              <a:t>. </a:t>
            </a:r>
            <a:r>
              <a:rPr lang="en-GB" sz="2400" b="1" i="1" dirty="0" err="1" smtClean="0">
                <a:solidFill>
                  <a:srgbClr val="002060"/>
                </a:solidFill>
                <a:latin typeface="Arial" pitchFamily="34" charset="0"/>
                <a:cs typeface="Arial" pitchFamily="34" charset="0"/>
              </a:rPr>
              <a:t>Valentina</a:t>
            </a:r>
            <a:r>
              <a:rPr lang="en-GB" sz="2400" b="1" i="1" dirty="0" smtClean="0">
                <a:solidFill>
                  <a:srgbClr val="002060"/>
                </a:solidFill>
                <a:latin typeface="Arial" pitchFamily="34" charset="0"/>
                <a:cs typeface="Arial" pitchFamily="34" charset="0"/>
              </a:rPr>
              <a:t> </a:t>
            </a:r>
            <a:r>
              <a:rPr lang="en-GB" sz="2400" b="1" i="1" dirty="0" err="1" smtClean="0">
                <a:solidFill>
                  <a:srgbClr val="002060"/>
                </a:solidFill>
                <a:latin typeface="Arial" pitchFamily="34" charset="0"/>
                <a:cs typeface="Arial" pitchFamily="34" charset="0"/>
              </a:rPr>
              <a:t>Dagiene</a:t>
            </a:r>
            <a:r>
              <a:rPr lang="en-GB" sz="2400" b="1" dirty="0" smtClean="0">
                <a:solidFill>
                  <a:srgbClr val="002060"/>
                </a:solidFill>
                <a:latin typeface="Arial" pitchFamily="34" charset="0"/>
                <a:cs typeface="Arial" pitchFamily="34" charset="0"/>
              </a:rPr>
              <a:t>)</a:t>
            </a:r>
            <a:endParaRPr lang="en-GB" sz="2800" b="1" dirty="0" smtClean="0">
              <a:solidFill>
                <a:srgbClr val="002060"/>
              </a:solidFill>
              <a:latin typeface="Arial" pitchFamily="34" charset="0"/>
              <a:cs typeface="Arial" pitchFamily="34" charset="0"/>
            </a:endParaRPr>
          </a:p>
        </p:txBody>
      </p:sp>
      <p:graphicFrame>
        <p:nvGraphicFramePr>
          <p:cNvPr id="7" name="Content Placeholder 6"/>
          <p:cNvGraphicFramePr>
            <a:graphicFrameLocks noGrp="1"/>
          </p:cNvGraphicFramePr>
          <p:nvPr>
            <p:ph idx="1"/>
          </p:nvPr>
        </p:nvGraphicFramePr>
        <p:xfrm>
          <a:off x="2417763" y="1600200"/>
          <a:ext cx="6269064" cy="4572547"/>
        </p:xfrm>
        <a:graphic>
          <a:graphicData uri="http://schemas.openxmlformats.org/drawingml/2006/table">
            <a:tbl>
              <a:tblPr firstRow="1" bandRow="1">
                <a:tableStyleId>{5940675A-B579-460E-94D1-54222C63F5DA}</a:tableStyleId>
              </a:tblPr>
              <a:tblGrid>
                <a:gridCol w="1567266"/>
                <a:gridCol w="1567266"/>
                <a:gridCol w="1567266"/>
                <a:gridCol w="1567266"/>
              </a:tblGrid>
              <a:tr h="561781">
                <a:tc gridSpan="2">
                  <a:txBody>
                    <a:bodyPr/>
                    <a:lstStyle/>
                    <a:p>
                      <a:endParaRPr lang="lt-LT" dirty="0"/>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lt-LT" dirty="0"/>
                    </a:p>
                  </a:txBody>
                  <a:tcPr/>
                </a:tc>
                <a:tc rowSpan="2" gridSpan="2">
                  <a:txBody>
                    <a:bodyPr/>
                    <a:lstStyle/>
                    <a:p>
                      <a:endParaRPr lang="lt-L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rowSpan="2" hMerge="1">
                  <a:txBody>
                    <a:bodyPr/>
                    <a:lstStyle/>
                    <a:p>
                      <a:endParaRPr lang="lt-LT" dirty="0"/>
                    </a:p>
                  </a:txBody>
                  <a:tcPr/>
                </a:tc>
              </a:tr>
              <a:tr h="561781">
                <a:tc gridSpan="2">
                  <a:txBody>
                    <a:bodyPr/>
                    <a:lstStyle/>
                    <a:p>
                      <a:endParaRPr lang="lt-L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hMerge="1">
                  <a:txBody>
                    <a:bodyPr/>
                    <a:lstStyle/>
                    <a:p>
                      <a:endParaRPr lang="lt-LT"/>
                    </a:p>
                  </a:txBody>
                  <a:tcPr/>
                </a:tc>
                <a:tc gridSpan="2" vMerge="1">
                  <a:txBody>
                    <a:bodyPr/>
                    <a:lstStyle/>
                    <a:p>
                      <a:endParaRPr lang="lt-LT"/>
                    </a:p>
                  </a:txBody>
                  <a:tcPr/>
                </a:tc>
                <a:tc hMerge="1" vMerge="1">
                  <a:txBody>
                    <a:bodyPr/>
                    <a:lstStyle/>
                    <a:p>
                      <a:endParaRPr lang="lt-LT"/>
                    </a:p>
                  </a:txBody>
                  <a:tcPr/>
                </a:tc>
              </a:tr>
              <a:tr h="561781">
                <a:tc rowSpan="2">
                  <a:txBody>
                    <a:bodyPr/>
                    <a:lstStyle/>
                    <a:p>
                      <a:endParaRPr lang="lt-LT"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endParaRPr lang="lt-LT"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lang="lt-LT" b="1" dirty="0" smtClean="0"/>
                        <a:t>SECONDARY</a:t>
                      </a:r>
                      <a:r>
                        <a:rPr lang="lt-LT" b="1" baseline="0" dirty="0" smtClean="0"/>
                        <a:t> SCHOOL</a:t>
                      </a:r>
                      <a:endParaRPr lang="lt-LT"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rowSpan="2">
                  <a:txBody>
                    <a:bodyPr/>
                    <a:lstStyle/>
                    <a:p>
                      <a:r>
                        <a:rPr lang="lt-LT" b="1" dirty="0" smtClean="0"/>
                        <a:t>GYMNASIUM</a:t>
                      </a:r>
                      <a:endParaRPr lang="lt-LT" b="1"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F00"/>
                    </a:solidFill>
                  </a:tcPr>
                </a:tc>
              </a:tr>
              <a:tr h="561781">
                <a:tc vMerge="1">
                  <a:txBody>
                    <a:bodyPr/>
                    <a:lstStyle/>
                    <a:p>
                      <a:endParaRPr lang="lt-LT" dirty="0"/>
                    </a:p>
                  </a:txBody>
                  <a:tcPr/>
                </a:tc>
                <a:tc gridSpan="2">
                  <a:txBody>
                    <a:bodyPr/>
                    <a:lstStyle/>
                    <a:p>
                      <a:endParaRPr lang="lt-L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tx2">
                        <a:lumMod val="60000"/>
                        <a:lumOff val="40000"/>
                      </a:schemeClr>
                    </a:solidFill>
                  </a:tcPr>
                </a:tc>
                <a:tc hMerge="1">
                  <a:txBody>
                    <a:bodyPr/>
                    <a:lstStyle/>
                    <a:p>
                      <a:endParaRPr lang="lt-LT" dirty="0"/>
                    </a:p>
                  </a:txBody>
                  <a:tcPr/>
                </a:tc>
                <a:tc vMerge="1">
                  <a:txBody>
                    <a:bodyPr/>
                    <a:lstStyle/>
                    <a:p>
                      <a:endParaRPr lang="lt-LT" dirty="0"/>
                    </a:p>
                  </a:txBody>
                  <a:tcPr/>
                </a:tc>
              </a:tr>
              <a:tr h="1123562">
                <a:tc gridSpan="4">
                  <a:txBody>
                    <a:bodyPr/>
                    <a:lstStyle/>
                    <a:p>
                      <a:endParaRPr lang="lt-LT"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hMerge="1">
                  <a:txBody>
                    <a:bodyPr/>
                    <a:lstStyle/>
                    <a:p>
                      <a:endParaRPr lang="lt-LT" dirty="0"/>
                    </a:p>
                  </a:txBody>
                  <a:tcPr/>
                </a:tc>
                <a:tc hMerge="1">
                  <a:txBody>
                    <a:bodyPr/>
                    <a:lstStyle/>
                    <a:p>
                      <a:endParaRPr lang="lt-LT" dirty="0"/>
                    </a:p>
                  </a:txBody>
                  <a:tcPr/>
                </a:tc>
                <a:tc hMerge="1">
                  <a:txBody>
                    <a:bodyPr/>
                    <a:lstStyle/>
                    <a:p>
                      <a:endParaRPr lang="lt-LT"/>
                    </a:p>
                  </a:txBody>
                  <a:tcPr/>
                </a:tc>
              </a:tr>
              <a:tr h="1123562">
                <a:tc gridSpan="4">
                  <a:txBody>
                    <a:bodyPr/>
                    <a:lstStyle/>
                    <a:p>
                      <a:endParaRPr lang="lt-LT" dirty="0"/>
                    </a:p>
                  </a:txBody>
                  <a:tcPr>
                    <a:lnT w="12700" cap="flat" cmpd="sng" algn="ctr">
                      <a:solidFill>
                        <a:schemeClr val="tx1"/>
                      </a:solidFill>
                      <a:prstDash val="solid"/>
                      <a:round/>
                      <a:headEnd type="none" w="med" len="med"/>
                      <a:tailEnd type="none" w="med" len="med"/>
                    </a:lnT>
                    <a:solidFill>
                      <a:srgbClr val="FF0000"/>
                    </a:solidFill>
                  </a:tcPr>
                </a:tc>
                <a:tc hMerge="1">
                  <a:txBody>
                    <a:bodyPr/>
                    <a:lstStyle/>
                    <a:p>
                      <a:endParaRPr lang="lt-LT" dirty="0"/>
                    </a:p>
                  </a:txBody>
                  <a:tcPr/>
                </a:tc>
                <a:tc hMerge="1">
                  <a:txBody>
                    <a:bodyPr/>
                    <a:lstStyle/>
                    <a:p>
                      <a:endParaRPr lang="lt-LT"/>
                    </a:p>
                  </a:txBody>
                  <a:tcPr/>
                </a:tc>
                <a:tc hMerge="1">
                  <a:txBody>
                    <a:bodyPr/>
                    <a:lstStyle/>
                    <a:p>
                      <a:endParaRPr lang="lt-LT"/>
                    </a:p>
                  </a:txBody>
                  <a:tcPr/>
                </a:tc>
              </a:tr>
            </a:tbl>
          </a:graphicData>
        </a:graphic>
      </p:graphicFrame>
      <p:sp>
        <p:nvSpPr>
          <p:cNvPr id="4" name="Slide Number Placeholder 3"/>
          <p:cNvSpPr>
            <a:spLocks noGrp="1"/>
          </p:cNvSpPr>
          <p:nvPr>
            <p:ph type="sldNum" sz="quarter" idx="12"/>
          </p:nvPr>
        </p:nvSpPr>
        <p:spPr/>
        <p:txBody>
          <a:bodyPr/>
          <a:lstStyle/>
          <a:p>
            <a:pPr>
              <a:defRPr/>
            </a:pPr>
            <a:fld id="{AECFFB20-8935-4EE7-B1F0-EEFE84C01A1E}" type="slidenum">
              <a:rPr lang="lt-LT" smtClean="0"/>
              <a:pPr>
                <a:defRPr/>
              </a:pPr>
              <a:t>17</a:t>
            </a:fld>
            <a:endParaRPr lang="lt-LT"/>
          </a:p>
        </p:txBody>
      </p:sp>
      <p:sp>
        <p:nvSpPr>
          <p:cNvPr id="8225" name="TextBox 7"/>
          <p:cNvSpPr txBox="1">
            <a:spLocks noChangeArrowheads="1"/>
          </p:cNvSpPr>
          <p:nvPr/>
        </p:nvSpPr>
        <p:spPr bwMode="auto">
          <a:xfrm>
            <a:off x="3987800" y="5254625"/>
            <a:ext cx="3140075" cy="461963"/>
          </a:xfrm>
          <a:prstGeom prst="rect">
            <a:avLst/>
          </a:prstGeom>
          <a:noFill/>
          <a:ln w="9525">
            <a:noFill/>
            <a:miter lim="800000"/>
            <a:headEnd/>
            <a:tailEnd/>
          </a:ln>
        </p:spPr>
        <p:txBody>
          <a:bodyPr>
            <a:spAutoFit/>
          </a:bodyPr>
          <a:lstStyle/>
          <a:p>
            <a:pPr>
              <a:buFontTx/>
              <a:buNone/>
            </a:pPr>
            <a:r>
              <a:rPr lang="lt-LT" b="1"/>
              <a:t>PRIMARY SCHOOL</a:t>
            </a:r>
          </a:p>
        </p:txBody>
      </p:sp>
      <p:sp>
        <p:nvSpPr>
          <p:cNvPr id="8226" name="TextBox 8"/>
          <p:cNvSpPr txBox="1">
            <a:spLocks noChangeArrowheads="1"/>
          </p:cNvSpPr>
          <p:nvPr/>
        </p:nvSpPr>
        <p:spPr bwMode="auto">
          <a:xfrm>
            <a:off x="4133850" y="4268788"/>
            <a:ext cx="3443288" cy="461962"/>
          </a:xfrm>
          <a:prstGeom prst="rect">
            <a:avLst/>
          </a:prstGeom>
          <a:noFill/>
          <a:ln w="9525">
            <a:noFill/>
            <a:miter lim="800000"/>
            <a:headEnd/>
            <a:tailEnd/>
          </a:ln>
        </p:spPr>
        <p:txBody>
          <a:bodyPr>
            <a:spAutoFit/>
          </a:bodyPr>
          <a:lstStyle/>
          <a:p>
            <a:pPr>
              <a:buFontTx/>
              <a:buNone/>
            </a:pPr>
            <a:r>
              <a:rPr lang="lt-LT" b="1"/>
              <a:t>BASIC SCHOOL</a:t>
            </a:r>
          </a:p>
        </p:txBody>
      </p:sp>
      <p:sp>
        <p:nvSpPr>
          <p:cNvPr id="10" name="TextBox 9"/>
          <p:cNvSpPr txBox="1"/>
          <p:nvPr/>
        </p:nvSpPr>
        <p:spPr>
          <a:xfrm>
            <a:off x="2855913" y="2881313"/>
            <a:ext cx="1862137" cy="646112"/>
          </a:xfrm>
          <a:prstGeom prst="rect">
            <a:avLst/>
          </a:prstGeom>
          <a:noFill/>
        </p:spPr>
        <p:txBody>
          <a:bodyPr>
            <a:spAutoFit/>
          </a:bodyPr>
          <a:lstStyle/>
          <a:p>
            <a:pPr>
              <a:buFontTx/>
              <a:buNone/>
              <a:defRPr/>
            </a:pPr>
            <a:r>
              <a:rPr lang="lt-LT" sz="1800" b="1" dirty="0">
                <a:latin typeface="+mn-lt"/>
                <a:cs typeface="+mn-cs"/>
              </a:rPr>
              <a:t>VACATIONAL SCHOOL</a:t>
            </a:r>
          </a:p>
        </p:txBody>
      </p:sp>
      <p:sp>
        <p:nvSpPr>
          <p:cNvPr id="11" name="TextBox 10"/>
          <p:cNvSpPr txBox="1"/>
          <p:nvPr/>
        </p:nvSpPr>
        <p:spPr>
          <a:xfrm>
            <a:off x="2782888" y="2297113"/>
            <a:ext cx="2847975" cy="369887"/>
          </a:xfrm>
          <a:prstGeom prst="rect">
            <a:avLst/>
          </a:prstGeom>
          <a:noFill/>
        </p:spPr>
        <p:txBody>
          <a:bodyPr>
            <a:spAutoFit/>
          </a:bodyPr>
          <a:lstStyle/>
          <a:p>
            <a:pPr>
              <a:buFontTx/>
              <a:buNone/>
              <a:defRPr/>
            </a:pPr>
            <a:r>
              <a:rPr lang="lt-LT" sz="1800" b="1" dirty="0">
                <a:latin typeface="+mn-lt"/>
                <a:cs typeface="+mn-cs"/>
              </a:rPr>
              <a:t>ADVANCED VACATIONAL</a:t>
            </a:r>
          </a:p>
        </p:txBody>
      </p:sp>
      <p:sp>
        <p:nvSpPr>
          <p:cNvPr id="12" name="TextBox 11"/>
          <p:cNvSpPr txBox="1"/>
          <p:nvPr/>
        </p:nvSpPr>
        <p:spPr>
          <a:xfrm>
            <a:off x="5959475" y="1858963"/>
            <a:ext cx="2114550" cy="728662"/>
          </a:xfrm>
          <a:prstGeom prst="rect">
            <a:avLst/>
          </a:prstGeom>
          <a:noFill/>
        </p:spPr>
        <p:txBody>
          <a:bodyPr wrap="none">
            <a:spAutoFit/>
          </a:bodyPr>
          <a:lstStyle/>
          <a:p>
            <a:pPr>
              <a:buFontTx/>
              <a:buNone/>
              <a:defRPr/>
            </a:pPr>
            <a:r>
              <a:rPr lang="lt-LT" sz="1800" b="1" dirty="0">
                <a:latin typeface="+mn-lt"/>
                <a:cs typeface="+mn-cs"/>
              </a:rPr>
              <a:t>HIGHER EDUCATION</a:t>
            </a:r>
          </a:p>
          <a:p>
            <a:pPr>
              <a:buFontTx/>
              <a:buNone/>
              <a:defRPr/>
            </a:pPr>
            <a:r>
              <a:rPr lang="lt-LT" sz="1800" b="1" dirty="0">
                <a:latin typeface="+mn-lt"/>
                <a:cs typeface="+mn-cs"/>
              </a:rPr>
              <a:t>UNIVERSITIES</a:t>
            </a:r>
          </a:p>
        </p:txBody>
      </p:sp>
      <p:sp>
        <p:nvSpPr>
          <p:cNvPr id="8230" name="Line 75"/>
          <p:cNvSpPr>
            <a:spLocks noChangeShapeType="1"/>
          </p:cNvSpPr>
          <p:nvPr/>
        </p:nvSpPr>
        <p:spPr bwMode="auto">
          <a:xfrm flipH="1" flipV="1">
            <a:off x="1577975" y="2114550"/>
            <a:ext cx="46038" cy="4235450"/>
          </a:xfrm>
          <a:prstGeom prst="line">
            <a:avLst/>
          </a:prstGeom>
          <a:noFill/>
          <a:ln w="38100">
            <a:solidFill>
              <a:srgbClr val="FF3300"/>
            </a:solidFill>
            <a:round/>
            <a:headEnd/>
            <a:tailEnd type="triangle" w="med" len="med"/>
          </a:ln>
        </p:spPr>
        <p:txBody>
          <a:bodyPr lIns="90000" tIns="46800" rIns="90000" bIns="46800" anchor="ctr">
            <a:spAutoFit/>
          </a:bodyPr>
          <a:lstStyle/>
          <a:p>
            <a:endParaRPr lang="lt-LT"/>
          </a:p>
        </p:txBody>
      </p:sp>
      <p:sp>
        <p:nvSpPr>
          <p:cNvPr id="8231" name="Line 78"/>
          <p:cNvSpPr>
            <a:spLocks noChangeShapeType="1"/>
          </p:cNvSpPr>
          <p:nvPr/>
        </p:nvSpPr>
        <p:spPr bwMode="auto">
          <a:xfrm>
            <a:off x="1468438" y="6130925"/>
            <a:ext cx="287337" cy="0"/>
          </a:xfrm>
          <a:prstGeom prst="line">
            <a:avLst/>
          </a:prstGeom>
          <a:noFill/>
          <a:ln w="28575">
            <a:solidFill>
              <a:srgbClr val="FF3300"/>
            </a:solidFill>
            <a:round/>
            <a:headEnd/>
            <a:tailEnd/>
          </a:ln>
        </p:spPr>
        <p:txBody>
          <a:bodyPr lIns="90000" tIns="46800" rIns="90000" bIns="46800" anchor="ctr">
            <a:spAutoFit/>
          </a:bodyPr>
          <a:lstStyle/>
          <a:p>
            <a:endParaRPr lang="lt-LT"/>
          </a:p>
        </p:txBody>
      </p:sp>
      <p:sp>
        <p:nvSpPr>
          <p:cNvPr id="8232" name="Line 78"/>
          <p:cNvSpPr>
            <a:spLocks noChangeShapeType="1"/>
          </p:cNvSpPr>
          <p:nvPr/>
        </p:nvSpPr>
        <p:spPr bwMode="auto">
          <a:xfrm>
            <a:off x="1468438" y="5072063"/>
            <a:ext cx="287337" cy="0"/>
          </a:xfrm>
          <a:prstGeom prst="line">
            <a:avLst/>
          </a:prstGeom>
          <a:noFill/>
          <a:ln w="28575">
            <a:solidFill>
              <a:srgbClr val="FF3300"/>
            </a:solidFill>
            <a:round/>
            <a:headEnd/>
            <a:tailEnd/>
          </a:ln>
        </p:spPr>
        <p:txBody>
          <a:bodyPr lIns="90000" tIns="46800" rIns="90000" bIns="46800" anchor="ctr">
            <a:spAutoFit/>
          </a:bodyPr>
          <a:lstStyle/>
          <a:p>
            <a:endParaRPr lang="lt-LT"/>
          </a:p>
        </p:txBody>
      </p:sp>
      <p:sp>
        <p:nvSpPr>
          <p:cNvPr id="8233" name="Line 78"/>
          <p:cNvSpPr>
            <a:spLocks noChangeShapeType="1"/>
          </p:cNvSpPr>
          <p:nvPr/>
        </p:nvSpPr>
        <p:spPr bwMode="auto">
          <a:xfrm>
            <a:off x="1460500" y="3992563"/>
            <a:ext cx="287338" cy="0"/>
          </a:xfrm>
          <a:prstGeom prst="line">
            <a:avLst/>
          </a:prstGeom>
          <a:noFill/>
          <a:ln w="28575">
            <a:solidFill>
              <a:srgbClr val="FF3300"/>
            </a:solidFill>
            <a:round/>
            <a:headEnd/>
            <a:tailEnd/>
          </a:ln>
        </p:spPr>
        <p:txBody>
          <a:bodyPr lIns="90000" tIns="46800" rIns="90000" bIns="46800" anchor="ctr">
            <a:spAutoFit/>
          </a:bodyPr>
          <a:lstStyle/>
          <a:p>
            <a:endParaRPr lang="lt-LT"/>
          </a:p>
        </p:txBody>
      </p:sp>
      <p:sp>
        <p:nvSpPr>
          <p:cNvPr id="8234" name="TextBox 16"/>
          <p:cNvSpPr txBox="1">
            <a:spLocks noChangeArrowheads="1"/>
          </p:cNvSpPr>
          <p:nvPr/>
        </p:nvSpPr>
        <p:spPr bwMode="auto">
          <a:xfrm>
            <a:off x="1724025" y="5984875"/>
            <a:ext cx="298450" cy="338138"/>
          </a:xfrm>
          <a:prstGeom prst="rect">
            <a:avLst/>
          </a:prstGeom>
          <a:noFill/>
          <a:ln w="9525">
            <a:noFill/>
            <a:miter lim="800000"/>
            <a:headEnd/>
            <a:tailEnd/>
          </a:ln>
        </p:spPr>
        <p:txBody>
          <a:bodyPr wrap="none">
            <a:spAutoFit/>
          </a:bodyPr>
          <a:lstStyle/>
          <a:p>
            <a:pPr>
              <a:buFontTx/>
              <a:buNone/>
            </a:pPr>
            <a:r>
              <a:rPr lang="lt-LT" sz="1600" b="1"/>
              <a:t>1</a:t>
            </a:r>
          </a:p>
        </p:txBody>
      </p:sp>
      <p:sp>
        <p:nvSpPr>
          <p:cNvPr id="8235" name="TextBox 17"/>
          <p:cNvSpPr txBox="1">
            <a:spLocks noChangeArrowheads="1"/>
          </p:cNvSpPr>
          <p:nvPr/>
        </p:nvSpPr>
        <p:spPr bwMode="auto">
          <a:xfrm>
            <a:off x="1724025" y="4779963"/>
            <a:ext cx="298450" cy="584200"/>
          </a:xfrm>
          <a:prstGeom prst="rect">
            <a:avLst/>
          </a:prstGeom>
          <a:noFill/>
          <a:ln w="9525">
            <a:noFill/>
            <a:miter lim="800000"/>
            <a:headEnd/>
            <a:tailEnd/>
          </a:ln>
        </p:spPr>
        <p:txBody>
          <a:bodyPr wrap="none">
            <a:spAutoFit/>
          </a:bodyPr>
          <a:lstStyle/>
          <a:p>
            <a:pPr>
              <a:spcAft>
                <a:spcPct val="0"/>
              </a:spcAft>
              <a:buFontTx/>
              <a:buNone/>
            </a:pPr>
            <a:r>
              <a:rPr lang="lt-LT" sz="1600" b="1"/>
              <a:t>5</a:t>
            </a:r>
          </a:p>
          <a:p>
            <a:pPr>
              <a:spcAft>
                <a:spcPct val="0"/>
              </a:spcAft>
              <a:buFontTx/>
              <a:buNone/>
            </a:pPr>
            <a:r>
              <a:rPr lang="lt-LT" sz="1600" b="1"/>
              <a:t>4</a:t>
            </a:r>
          </a:p>
        </p:txBody>
      </p:sp>
      <p:sp>
        <p:nvSpPr>
          <p:cNvPr id="8236" name="TextBox 19"/>
          <p:cNvSpPr txBox="1">
            <a:spLocks noChangeArrowheads="1"/>
          </p:cNvSpPr>
          <p:nvPr/>
        </p:nvSpPr>
        <p:spPr bwMode="auto">
          <a:xfrm>
            <a:off x="1687513" y="3684588"/>
            <a:ext cx="298450" cy="584200"/>
          </a:xfrm>
          <a:prstGeom prst="rect">
            <a:avLst/>
          </a:prstGeom>
          <a:noFill/>
          <a:ln w="9525">
            <a:noFill/>
            <a:miter lim="800000"/>
            <a:headEnd/>
            <a:tailEnd/>
          </a:ln>
        </p:spPr>
        <p:txBody>
          <a:bodyPr wrap="none">
            <a:spAutoFit/>
          </a:bodyPr>
          <a:lstStyle/>
          <a:p>
            <a:pPr>
              <a:spcAft>
                <a:spcPct val="0"/>
              </a:spcAft>
              <a:buFontTx/>
              <a:buNone/>
            </a:pPr>
            <a:r>
              <a:rPr lang="lt-LT" sz="1600" b="1"/>
              <a:t>9</a:t>
            </a:r>
          </a:p>
          <a:p>
            <a:pPr>
              <a:spcAft>
                <a:spcPct val="0"/>
              </a:spcAft>
              <a:buFontTx/>
              <a:buNone/>
            </a:pPr>
            <a:r>
              <a:rPr lang="lt-LT" sz="1600" b="1"/>
              <a:t>8</a:t>
            </a:r>
          </a:p>
        </p:txBody>
      </p:sp>
      <p:sp>
        <p:nvSpPr>
          <p:cNvPr id="8237" name="Line 78"/>
          <p:cNvSpPr>
            <a:spLocks noChangeShapeType="1"/>
          </p:cNvSpPr>
          <p:nvPr/>
        </p:nvSpPr>
        <p:spPr bwMode="auto">
          <a:xfrm>
            <a:off x="1468438" y="3319463"/>
            <a:ext cx="287337" cy="0"/>
          </a:xfrm>
          <a:prstGeom prst="line">
            <a:avLst/>
          </a:prstGeom>
          <a:noFill/>
          <a:ln w="28575">
            <a:solidFill>
              <a:srgbClr val="FF3300"/>
            </a:solidFill>
            <a:round/>
            <a:headEnd/>
            <a:tailEnd/>
          </a:ln>
        </p:spPr>
        <p:txBody>
          <a:bodyPr lIns="90000" tIns="46800" rIns="90000" bIns="46800" anchor="ctr">
            <a:spAutoFit/>
          </a:bodyPr>
          <a:lstStyle/>
          <a:p>
            <a:endParaRPr lang="lt-LT"/>
          </a:p>
        </p:txBody>
      </p:sp>
      <p:sp>
        <p:nvSpPr>
          <p:cNvPr id="8238" name="TextBox 21"/>
          <p:cNvSpPr txBox="1">
            <a:spLocks noChangeArrowheads="1"/>
          </p:cNvSpPr>
          <p:nvPr/>
        </p:nvSpPr>
        <p:spPr bwMode="auto">
          <a:xfrm>
            <a:off x="1651000" y="3027363"/>
            <a:ext cx="412750" cy="584200"/>
          </a:xfrm>
          <a:prstGeom prst="rect">
            <a:avLst/>
          </a:prstGeom>
          <a:noFill/>
          <a:ln w="9525">
            <a:noFill/>
            <a:miter lim="800000"/>
            <a:headEnd/>
            <a:tailEnd/>
          </a:ln>
        </p:spPr>
        <p:txBody>
          <a:bodyPr wrap="none">
            <a:spAutoFit/>
          </a:bodyPr>
          <a:lstStyle/>
          <a:p>
            <a:pPr>
              <a:spcAft>
                <a:spcPct val="0"/>
              </a:spcAft>
              <a:buFontTx/>
              <a:buNone/>
            </a:pPr>
            <a:r>
              <a:rPr lang="lt-LT" sz="1600" b="1"/>
              <a:t>11</a:t>
            </a:r>
          </a:p>
          <a:p>
            <a:pPr>
              <a:spcAft>
                <a:spcPct val="0"/>
              </a:spcAft>
              <a:buFontTx/>
              <a:buNone/>
            </a:pPr>
            <a:r>
              <a:rPr lang="lt-LT" sz="1600" b="1"/>
              <a:t>10</a:t>
            </a:r>
          </a:p>
        </p:txBody>
      </p:sp>
      <p:sp>
        <p:nvSpPr>
          <p:cNvPr id="8239" name="TextBox 22"/>
          <p:cNvSpPr txBox="1">
            <a:spLocks noChangeArrowheads="1"/>
          </p:cNvSpPr>
          <p:nvPr/>
        </p:nvSpPr>
        <p:spPr bwMode="auto">
          <a:xfrm>
            <a:off x="1687513" y="2589213"/>
            <a:ext cx="412750" cy="338137"/>
          </a:xfrm>
          <a:prstGeom prst="rect">
            <a:avLst/>
          </a:prstGeom>
          <a:noFill/>
          <a:ln w="9525">
            <a:noFill/>
            <a:miter lim="800000"/>
            <a:headEnd/>
            <a:tailEnd/>
          </a:ln>
        </p:spPr>
        <p:txBody>
          <a:bodyPr wrap="none">
            <a:spAutoFit/>
          </a:bodyPr>
          <a:lstStyle/>
          <a:p>
            <a:pPr>
              <a:buFontTx/>
              <a:buNone/>
            </a:pPr>
            <a:r>
              <a:rPr lang="lt-LT" sz="1600" b="1"/>
              <a:t>12</a:t>
            </a:r>
          </a:p>
        </p:txBody>
      </p:sp>
      <p:sp>
        <p:nvSpPr>
          <p:cNvPr id="8240" name="Line 78"/>
          <p:cNvSpPr>
            <a:spLocks noChangeShapeType="1"/>
          </p:cNvSpPr>
          <p:nvPr/>
        </p:nvSpPr>
        <p:spPr bwMode="auto">
          <a:xfrm>
            <a:off x="1447800" y="2738438"/>
            <a:ext cx="287338" cy="0"/>
          </a:xfrm>
          <a:prstGeom prst="line">
            <a:avLst/>
          </a:prstGeom>
          <a:noFill/>
          <a:ln w="28575">
            <a:solidFill>
              <a:srgbClr val="FF3300"/>
            </a:solidFill>
            <a:round/>
            <a:headEnd/>
            <a:tailEnd/>
          </a:ln>
        </p:spPr>
        <p:txBody>
          <a:bodyPr lIns="90000" tIns="46800" rIns="90000" bIns="46800" anchor="ctr">
            <a:spAutoFit/>
          </a:bodyPr>
          <a:lstStyle/>
          <a:p>
            <a:endParaRPr lang="lt-LT"/>
          </a:p>
        </p:txBody>
      </p:sp>
      <p:sp>
        <p:nvSpPr>
          <p:cNvPr id="8241" name="TextBox 24"/>
          <p:cNvSpPr txBox="1">
            <a:spLocks noChangeArrowheads="1"/>
          </p:cNvSpPr>
          <p:nvPr/>
        </p:nvSpPr>
        <p:spPr bwMode="auto">
          <a:xfrm>
            <a:off x="1614488" y="1895475"/>
            <a:ext cx="671512" cy="307975"/>
          </a:xfrm>
          <a:prstGeom prst="rect">
            <a:avLst/>
          </a:prstGeom>
          <a:noFill/>
          <a:ln w="9525">
            <a:noFill/>
            <a:miter lim="800000"/>
            <a:headEnd/>
            <a:tailEnd/>
          </a:ln>
        </p:spPr>
        <p:txBody>
          <a:bodyPr wrap="none">
            <a:spAutoFit/>
          </a:bodyPr>
          <a:lstStyle/>
          <a:p>
            <a:pPr>
              <a:buFontTx/>
              <a:buNone/>
            </a:pPr>
            <a:r>
              <a:rPr lang="lt-LT" sz="1400" b="1"/>
              <a:t>grade</a:t>
            </a:r>
          </a:p>
        </p:txBody>
      </p:sp>
      <p:sp>
        <p:nvSpPr>
          <p:cNvPr id="8242" name="TextBox 25"/>
          <p:cNvSpPr txBox="1">
            <a:spLocks noChangeArrowheads="1"/>
          </p:cNvSpPr>
          <p:nvPr/>
        </p:nvSpPr>
        <p:spPr bwMode="auto">
          <a:xfrm>
            <a:off x="1030288" y="1895475"/>
            <a:ext cx="492125" cy="307975"/>
          </a:xfrm>
          <a:prstGeom prst="rect">
            <a:avLst/>
          </a:prstGeom>
          <a:noFill/>
          <a:ln w="9525">
            <a:noFill/>
            <a:miter lim="800000"/>
            <a:headEnd/>
            <a:tailEnd/>
          </a:ln>
        </p:spPr>
        <p:txBody>
          <a:bodyPr wrap="none">
            <a:spAutoFit/>
          </a:bodyPr>
          <a:lstStyle/>
          <a:p>
            <a:pPr>
              <a:buFontTx/>
              <a:buNone/>
            </a:pPr>
            <a:r>
              <a:rPr lang="lt-LT" sz="1400" b="1"/>
              <a:t>age</a:t>
            </a:r>
          </a:p>
        </p:txBody>
      </p:sp>
      <p:sp>
        <p:nvSpPr>
          <p:cNvPr id="8243" name="TextBox 27"/>
          <p:cNvSpPr txBox="1">
            <a:spLocks noChangeArrowheads="1"/>
          </p:cNvSpPr>
          <p:nvPr/>
        </p:nvSpPr>
        <p:spPr bwMode="auto">
          <a:xfrm>
            <a:off x="1212850" y="5984875"/>
            <a:ext cx="298450" cy="338138"/>
          </a:xfrm>
          <a:prstGeom prst="rect">
            <a:avLst/>
          </a:prstGeom>
          <a:noFill/>
          <a:ln w="9525">
            <a:noFill/>
            <a:miter lim="800000"/>
            <a:headEnd/>
            <a:tailEnd/>
          </a:ln>
        </p:spPr>
        <p:txBody>
          <a:bodyPr wrap="none">
            <a:spAutoFit/>
          </a:bodyPr>
          <a:lstStyle/>
          <a:p>
            <a:pPr>
              <a:buFontTx/>
              <a:buNone/>
            </a:pPr>
            <a:r>
              <a:rPr lang="lt-LT" sz="1600" b="1"/>
              <a:t>7</a:t>
            </a:r>
          </a:p>
        </p:txBody>
      </p:sp>
      <p:sp>
        <p:nvSpPr>
          <p:cNvPr id="8244" name="TextBox 28"/>
          <p:cNvSpPr txBox="1">
            <a:spLocks noChangeArrowheads="1"/>
          </p:cNvSpPr>
          <p:nvPr/>
        </p:nvSpPr>
        <p:spPr bwMode="auto">
          <a:xfrm>
            <a:off x="1176338" y="4889500"/>
            <a:ext cx="401637" cy="338138"/>
          </a:xfrm>
          <a:prstGeom prst="rect">
            <a:avLst/>
          </a:prstGeom>
          <a:noFill/>
          <a:ln w="9525">
            <a:noFill/>
            <a:miter lim="800000"/>
            <a:headEnd/>
            <a:tailEnd/>
          </a:ln>
        </p:spPr>
        <p:txBody>
          <a:bodyPr wrap="none">
            <a:spAutoFit/>
          </a:bodyPr>
          <a:lstStyle/>
          <a:p>
            <a:pPr>
              <a:buFontTx/>
              <a:buNone/>
            </a:pPr>
            <a:r>
              <a:rPr lang="lt-LT" sz="1600" b="1"/>
              <a:t>11</a:t>
            </a:r>
          </a:p>
        </p:txBody>
      </p:sp>
      <p:sp>
        <p:nvSpPr>
          <p:cNvPr id="8245" name="TextBox 29"/>
          <p:cNvSpPr txBox="1">
            <a:spLocks noChangeArrowheads="1"/>
          </p:cNvSpPr>
          <p:nvPr/>
        </p:nvSpPr>
        <p:spPr bwMode="auto">
          <a:xfrm>
            <a:off x="1139825" y="3136900"/>
            <a:ext cx="412750" cy="338138"/>
          </a:xfrm>
          <a:prstGeom prst="rect">
            <a:avLst/>
          </a:prstGeom>
          <a:noFill/>
          <a:ln w="9525">
            <a:noFill/>
            <a:miter lim="800000"/>
            <a:headEnd/>
            <a:tailEnd/>
          </a:ln>
        </p:spPr>
        <p:txBody>
          <a:bodyPr wrap="none">
            <a:spAutoFit/>
          </a:bodyPr>
          <a:lstStyle/>
          <a:p>
            <a:pPr>
              <a:buFontTx/>
              <a:buNone/>
            </a:pPr>
            <a:r>
              <a:rPr lang="lt-LT" sz="1600" b="1"/>
              <a:t>17</a:t>
            </a:r>
          </a:p>
        </p:txBody>
      </p:sp>
      <p:sp>
        <p:nvSpPr>
          <p:cNvPr id="8246" name="TextBox 30"/>
          <p:cNvSpPr txBox="1">
            <a:spLocks noChangeArrowheads="1"/>
          </p:cNvSpPr>
          <p:nvPr/>
        </p:nvSpPr>
        <p:spPr bwMode="auto">
          <a:xfrm>
            <a:off x="1030288" y="2516188"/>
            <a:ext cx="412750" cy="338137"/>
          </a:xfrm>
          <a:prstGeom prst="rect">
            <a:avLst/>
          </a:prstGeom>
          <a:noFill/>
          <a:ln w="9525">
            <a:noFill/>
            <a:miter lim="800000"/>
            <a:headEnd/>
            <a:tailEnd/>
          </a:ln>
        </p:spPr>
        <p:txBody>
          <a:bodyPr wrap="none">
            <a:spAutoFit/>
          </a:bodyPr>
          <a:lstStyle/>
          <a:p>
            <a:pPr>
              <a:buFontTx/>
              <a:buNone/>
            </a:pPr>
            <a:r>
              <a:rPr lang="lt-LT" sz="1600" b="1"/>
              <a:t>19</a:t>
            </a:r>
          </a:p>
        </p:txBody>
      </p:sp>
      <p:sp>
        <p:nvSpPr>
          <p:cNvPr id="27" name="Date Placeholder 26"/>
          <p:cNvSpPr>
            <a:spLocks noGrp="1"/>
          </p:cNvSpPr>
          <p:nvPr>
            <p:ph type="dt" sz="half" idx="10"/>
          </p:nvPr>
        </p:nvSpPr>
        <p:spPr/>
        <p:txBody>
          <a:bodyPr/>
          <a:lstStyle/>
          <a:p>
            <a:r>
              <a:rPr lang="x-none" smtClean="0"/>
              <a:t>Andrej Brodnik, 120823</a:t>
            </a:r>
            <a:endParaRPr lang="sl-SI"/>
          </a:p>
        </p:txBody>
      </p:sp>
      <p:sp>
        <p:nvSpPr>
          <p:cNvPr id="28" name="Footer Placeholder 27"/>
          <p:cNvSpPr>
            <a:spLocks noGrp="1"/>
          </p:cNvSpPr>
          <p:nvPr>
            <p:ph type="ftr" sz="quarter" idx="11"/>
          </p:nvPr>
        </p:nvSpPr>
        <p:spPr/>
        <p:txBody>
          <a:bodyPr/>
          <a:lstStyle/>
          <a:p>
            <a:r>
              <a:rPr lang="en-US" smtClean="0"/>
              <a:t>Trendi poučevanja RIN</a:t>
            </a:r>
            <a:endParaRPr lang="sl-SI"/>
          </a:p>
        </p:txBody>
      </p:sp>
    </p:spTree>
  </p:cSld>
  <p:clrMapOvr>
    <a:masterClrMapping/>
  </p:clrMapOvr>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9" name="Slide Number Placeholder 3"/>
          <p:cNvSpPr>
            <a:spLocks noGrp="1"/>
          </p:cNvSpPr>
          <p:nvPr>
            <p:ph type="sldNum" sz="quarter" idx="12"/>
          </p:nvPr>
        </p:nvSpPr>
        <p:spPr>
          <a:noFill/>
        </p:spPr>
        <p:txBody>
          <a:bodyPr/>
          <a:lstStyle/>
          <a:p>
            <a:fld id="{7F3F57C3-FDFE-46F6-971B-71977B8C95D5}" type="slidenum">
              <a:rPr lang="lt-LT" smtClean="0">
                <a:latin typeface="Arial" pitchFamily="34" charset="0"/>
                <a:cs typeface="Arial" pitchFamily="34" charset="0"/>
              </a:rPr>
              <a:pPr/>
              <a:t>18</a:t>
            </a:fld>
            <a:endParaRPr lang="lt-LT" smtClean="0">
              <a:latin typeface="Arial" pitchFamily="34" charset="0"/>
              <a:cs typeface="Arial" pitchFamily="34" charset="0"/>
            </a:endParaRPr>
          </a:p>
        </p:txBody>
      </p:sp>
      <p:sp>
        <p:nvSpPr>
          <p:cNvPr id="9220" name="Rectangle 2"/>
          <p:cNvSpPr>
            <a:spLocks noChangeArrowheads="1"/>
          </p:cNvSpPr>
          <p:nvPr/>
        </p:nvSpPr>
        <p:spPr bwMode="auto">
          <a:xfrm>
            <a:off x="2843213" y="2636838"/>
            <a:ext cx="3600450" cy="1368425"/>
          </a:xfrm>
          <a:prstGeom prst="rect">
            <a:avLst/>
          </a:prstGeom>
          <a:noFill/>
          <a:ln w="9525" cap="rnd">
            <a:noFill/>
            <a:prstDash val="sysDot"/>
            <a:miter lim="800000"/>
            <a:headEnd/>
            <a:tailEnd/>
          </a:ln>
        </p:spPr>
        <p:txBody>
          <a:bodyPr wrap="none" anchor="ctr"/>
          <a:lstStyle/>
          <a:p>
            <a:endParaRPr lang="lt-LT"/>
          </a:p>
        </p:txBody>
      </p:sp>
      <p:sp>
        <p:nvSpPr>
          <p:cNvPr id="9221" name="Oval 3"/>
          <p:cNvSpPr>
            <a:spLocks noChangeArrowheads="1"/>
          </p:cNvSpPr>
          <p:nvPr/>
        </p:nvSpPr>
        <p:spPr bwMode="auto">
          <a:xfrm>
            <a:off x="3276600" y="2420938"/>
            <a:ext cx="2952750" cy="1511300"/>
          </a:xfrm>
          <a:prstGeom prst="ellipse">
            <a:avLst/>
          </a:prstGeom>
          <a:solidFill>
            <a:srgbClr val="FFCC99">
              <a:alpha val="34901"/>
            </a:srgbClr>
          </a:solidFill>
          <a:ln w="9525">
            <a:solidFill>
              <a:schemeClr val="tx1"/>
            </a:solidFill>
            <a:round/>
            <a:headEnd/>
            <a:tailEnd/>
          </a:ln>
        </p:spPr>
        <p:txBody>
          <a:bodyPr wrap="none" anchor="ctr"/>
          <a:lstStyle/>
          <a:p>
            <a:endParaRPr lang="lt-LT"/>
          </a:p>
        </p:txBody>
      </p:sp>
      <p:sp>
        <p:nvSpPr>
          <p:cNvPr id="9222" name="Oval 4"/>
          <p:cNvSpPr>
            <a:spLocks noChangeArrowheads="1"/>
          </p:cNvSpPr>
          <p:nvPr/>
        </p:nvSpPr>
        <p:spPr bwMode="auto">
          <a:xfrm>
            <a:off x="1116013" y="2349500"/>
            <a:ext cx="3240087" cy="1511300"/>
          </a:xfrm>
          <a:prstGeom prst="ellipse">
            <a:avLst/>
          </a:prstGeom>
          <a:solidFill>
            <a:srgbClr val="FF99CC">
              <a:alpha val="30980"/>
            </a:srgbClr>
          </a:solidFill>
          <a:ln w="9525">
            <a:solidFill>
              <a:schemeClr val="tx1"/>
            </a:solidFill>
            <a:round/>
            <a:headEnd/>
            <a:tailEnd/>
          </a:ln>
        </p:spPr>
        <p:txBody>
          <a:bodyPr wrap="none" anchor="ctr"/>
          <a:lstStyle/>
          <a:p>
            <a:pPr eaLnBrk="0" hangingPunct="0">
              <a:spcAft>
                <a:spcPct val="0"/>
              </a:spcAft>
              <a:buFontTx/>
              <a:buNone/>
            </a:pPr>
            <a:r>
              <a:rPr lang="lt-LT" b="1">
                <a:latin typeface="Times New Roman" pitchFamily="18" charset="0"/>
              </a:rPr>
              <a:t>Informatics</a:t>
            </a:r>
            <a:endParaRPr lang="en-US" b="1">
              <a:latin typeface="Times New Roman" pitchFamily="18" charset="0"/>
            </a:endParaRPr>
          </a:p>
        </p:txBody>
      </p:sp>
      <p:sp>
        <p:nvSpPr>
          <p:cNvPr id="9223" name="Oval 5"/>
          <p:cNvSpPr>
            <a:spLocks noChangeArrowheads="1"/>
          </p:cNvSpPr>
          <p:nvPr/>
        </p:nvSpPr>
        <p:spPr bwMode="auto">
          <a:xfrm>
            <a:off x="3276600" y="1989138"/>
            <a:ext cx="4967288" cy="2520950"/>
          </a:xfrm>
          <a:prstGeom prst="ellipse">
            <a:avLst/>
          </a:prstGeom>
          <a:solidFill>
            <a:srgbClr val="FFCC99">
              <a:alpha val="30980"/>
            </a:srgbClr>
          </a:solidFill>
          <a:ln w="9525">
            <a:solidFill>
              <a:schemeClr val="tx1"/>
            </a:solidFill>
            <a:round/>
            <a:headEnd/>
            <a:tailEnd/>
          </a:ln>
        </p:spPr>
        <p:txBody>
          <a:bodyPr wrap="none" anchor="ctr"/>
          <a:lstStyle/>
          <a:p>
            <a:pPr eaLnBrk="0" hangingPunct="0">
              <a:spcAft>
                <a:spcPct val="0"/>
              </a:spcAft>
              <a:buFontTx/>
              <a:buNone/>
            </a:pPr>
            <a:r>
              <a:rPr lang="lt-LT" b="1">
                <a:latin typeface="Times New Roman" pitchFamily="18" charset="0"/>
              </a:rPr>
              <a:t>Computer</a:t>
            </a:r>
          </a:p>
          <a:p>
            <a:pPr eaLnBrk="0" hangingPunct="0">
              <a:spcAft>
                <a:spcPct val="0"/>
              </a:spcAft>
              <a:buFontTx/>
              <a:buNone/>
            </a:pPr>
            <a:r>
              <a:rPr lang="lt-LT" b="1">
                <a:latin typeface="Times New Roman" pitchFamily="18" charset="0"/>
              </a:rPr>
              <a:t>literacy</a:t>
            </a:r>
            <a:endParaRPr lang="en-US" b="1">
              <a:latin typeface="Times New Roman" pitchFamily="18" charset="0"/>
            </a:endParaRPr>
          </a:p>
        </p:txBody>
      </p:sp>
      <p:sp>
        <p:nvSpPr>
          <p:cNvPr id="9224" name="Text Box 6"/>
          <p:cNvSpPr txBox="1">
            <a:spLocks noChangeArrowheads="1"/>
          </p:cNvSpPr>
          <p:nvPr/>
        </p:nvSpPr>
        <p:spPr bwMode="auto">
          <a:xfrm>
            <a:off x="6156325" y="2636838"/>
            <a:ext cx="2112963" cy="457200"/>
          </a:xfrm>
          <a:prstGeom prst="rect">
            <a:avLst/>
          </a:prstGeom>
          <a:noFill/>
          <a:ln w="9525" cap="rnd">
            <a:noFill/>
            <a:prstDash val="sysDot"/>
            <a:miter lim="800000"/>
            <a:headEnd/>
            <a:tailEnd/>
          </a:ln>
        </p:spPr>
        <p:txBody>
          <a:bodyPr>
            <a:spAutoFit/>
          </a:bodyPr>
          <a:lstStyle/>
          <a:p>
            <a:pPr algn="ctr" eaLnBrk="0" hangingPunct="0">
              <a:spcAft>
                <a:spcPct val="0"/>
              </a:spcAft>
              <a:buFontTx/>
              <a:buNone/>
            </a:pPr>
            <a:r>
              <a:rPr lang="lt-LT" b="1">
                <a:latin typeface="Times New Roman" pitchFamily="18" charset="0"/>
              </a:rPr>
              <a:t>Information</a:t>
            </a:r>
            <a:endParaRPr lang="en-US" b="1">
              <a:latin typeface="Times New Roman" pitchFamily="18" charset="0"/>
            </a:endParaRPr>
          </a:p>
        </p:txBody>
      </p:sp>
      <p:sp>
        <p:nvSpPr>
          <p:cNvPr id="9225" name="Text Box 7"/>
          <p:cNvSpPr txBox="1">
            <a:spLocks noChangeArrowheads="1"/>
          </p:cNvSpPr>
          <p:nvPr/>
        </p:nvSpPr>
        <p:spPr bwMode="auto">
          <a:xfrm>
            <a:off x="6300788" y="3068638"/>
            <a:ext cx="1863725" cy="457200"/>
          </a:xfrm>
          <a:prstGeom prst="rect">
            <a:avLst/>
          </a:prstGeom>
          <a:noFill/>
          <a:ln w="9525" cap="rnd">
            <a:noFill/>
            <a:prstDash val="sysDot"/>
            <a:miter lim="800000"/>
            <a:headEnd/>
            <a:tailEnd/>
          </a:ln>
        </p:spPr>
        <p:txBody>
          <a:bodyPr>
            <a:spAutoFit/>
          </a:bodyPr>
          <a:lstStyle/>
          <a:p>
            <a:pPr algn="ctr" eaLnBrk="0" hangingPunct="0">
              <a:spcAft>
                <a:spcPct val="0"/>
              </a:spcAft>
              <a:buFontTx/>
              <a:buNone/>
            </a:pPr>
            <a:r>
              <a:rPr lang="lt-LT" b="1">
                <a:latin typeface="Times New Roman" pitchFamily="18" charset="0"/>
              </a:rPr>
              <a:t>technologies</a:t>
            </a:r>
            <a:endParaRPr lang="en-US" b="1">
              <a:latin typeface="Times New Roman" pitchFamily="18" charset="0"/>
            </a:endParaRPr>
          </a:p>
        </p:txBody>
      </p:sp>
      <p:sp>
        <p:nvSpPr>
          <p:cNvPr id="9226" name="Text Box 8"/>
          <p:cNvSpPr txBox="1">
            <a:spLocks noChangeArrowheads="1"/>
          </p:cNvSpPr>
          <p:nvPr/>
        </p:nvSpPr>
        <p:spPr bwMode="auto">
          <a:xfrm>
            <a:off x="884238" y="225425"/>
            <a:ext cx="8043862" cy="1006475"/>
          </a:xfrm>
          <a:prstGeom prst="rect">
            <a:avLst/>
          </a:prstGeom>
          <a:noFill/>
          <a:ln w="9525" cap="rnd">
            <a:noFill/>
            <a:prstDash val="sysDot"/>
            <a:miter lim="800000"/>
            <a:headEnd/>
            <a:tailEnd/>
          </a:ln>
        </p:spPr>
        <p:txBody>
          <a:bodyPr>
            <a:spAutoFit/>
          </a:bodyPr>
          <a:lstStyle/>
          <a:p>
            <a:pPr eaLnBrk="0" hangingPunct="0">
              <a:spcAft>
                <a:spcPct val="0"/>
              </a:spcAft>
              <a:buFontTx/>
              <a:buNone/>
            </a:pPr>
            <a:r>
              <a:rPr lang="en-US" sz="2000" b="1" dirty="0">
                <a:latin typeface="Times New Roman" pitchFamily="18" charset="0"/>
              </a:rPr>
              <a:t>Informatics</a:t>
            </a:r>
            <a:r>
              <a:rPr lang="en-US" sz="2000" dirty="0">
                <a:latin typeface="Times New Roman" pitchFamily="18" charset="0"/>
              </a:rPr>
              <a:t> is defined as the science dealing with </a:t>
            </a:r>
            <a:r>
              <a:rPr lang="en-US" sz="2000" b="1" i="1" dirty="0">
                <a:latin typeface="Times New Roman" pitchFamily="18" charset="0"/>
              </a:rPr>
              <a:t>design, realization, evaluation, use, and maintenance of </a:t>
            </a:r>
            <a:r>
              <a:rPr lang="en-US" sz="2000" b="1" i="1" u="sng" dirty="0">
                <a:solidFill>
                  <a:srgbClr val="FF0000"/>
                </a:solidFill>
                <a:latin typeface="Times New Roman" pitchFamily="18" charset="0"/>
              </a:rPr>
              <a:t>information processing systems</a:t>
            </a:r>
            <a:r>
              <a:rPr lang="en-US" sz="2000" dirty="0">
                <a:latin typeface="Times New Roman" pitchFamily="18" charset="0"/>
              </a:rPr>
              <a:t>, including hardware, software, organizational and human aspects</a:t>
            </a:r>
          </a:p>
        </p:txBody>
      </p:sp>
      <p:sp>
        <p:nvSpPr>
          <p:cNvPr id="9227" name="Text Box 9"/>
          <p:cNvSpPr txBox="1">
            <a:spLocks noChangeArrowheads="1"/>
          </p:cNvSpPr>
          <p:nvPr/>
        </p:nvSpPr>
        <p:spPr bwMode="auto">
          <a:xfrm>
            <a:off x="611188" y="4889500"/>
            <a:ext cx="8064500" cy="457200"/>
          </a:xfrm>
          <a:prstGeom prst="rect">
            <a:avLst/>
          </a:prstGeom>
          <a:noFill/>
          <a:ln w="9525" cap="rnd">
            <a:noFill/>
            <a:prstDash val="sysDot"/>
            <a:miter lim="800000"/>
            <a:headEnd/>
            <a:tailEnd/>
          </a:ln>
        </p:spPr>
        <p:txBody>
          <a:bodyPr>
            <a:spAutoFit/>
          </a:bodyPr>
          <a:lstStyle/>
          <a:p>
            <a:pPr algn="ctr" eaLnBrk="0" hangingPunct="0">
              <a:spcAft>
                <a:spcPct val="0"/>
              </a:spcAft>
              <a:buFontTx/>
              <a:buNone/>
            </a:pPr>
            <a:endParaRPr lang="lt-LT">
              <a:latin typeface="Times New Roman" pitchFamily="18" charset="0"/>
            </a:endParaRPr>
          </a:p>
        </p:txBody>
      </p:sp>
      <p:sp>
        <p:nvSpPr>
          <p:cNvPr id="9228" name="Text Box 10"/>
          <p:cNvSpPr txBox="1">
            <a:spLocks noChangeArrowheads="1"/>
          </p:cNvSpPr>
          <p:nvPr/>
        </p:nvSpPr>
        <p:spPr bwMode="auto">
          <a:xfrm>
            <a:off x="879475" y="5105400"/>
            <a:ext cx="3763963" cy="457200"/>
          </a:xfrm>
          <a:prstGeom prst="rect">
            <a:avLst/>
          </a:prstGeom>
          <a:noFill/>
          <a:ln w="9525" cap="rnd">
            <a:noFill/>
            <a:prstDash val="sysDot"/>
            <a:miter lim="800000"/>
            <a:headEnd/>
            <a:tailEnd/>
          </a:ln>
        </p:spPr>
        <p:txBody>
          <a:bodyPr>
            <a:spAutoFit/>
          </a:bodyPr>
          <a:lstStyle/>
          <a:p>
            <a:pPr algn="ctr" eaLnBrk="0" hangingPunct="0">
              <a:spcAft>
                <a:spcPct val="0"/>
              </a:spcAft>
              <a:buFontTx/>
              <a:buNone/>
            </a:pPr>
            <a:endParaRPr lang="lt-LT">
              <a:latin typeface="Times New Roman" pitchFamily="18" charset="0"/>
            </a:endParaRPr>
          </a:p>
        </p:txBody>
      </p:sp>
      <p:sp>
        <p:nvSpPr>
          <p:cNvPr id="9229" name="Text Box 11"/>
          <p:cNvSpPr txBox="1">
            <a:spLocks noChangeArrowheads="1"/>
          </p:cNvSpPr>
          <p:nvPr/>
        </p:nvSpPr>
        <p:spPr bwMode="auto">
          <a:xfrm>
            <a:off x="808038" y="4960938"/>
            <a:ext cx="595312" cy="457200"/>
          </a:xfrm>
          <a:prstGeom prst="rect">
            <a:avLst/>
          </a:prstGeom>
          <a:noFill/>
          <a:ln w="9525" cap="rnd">
            <a:noFill/>
            <a:prstDash val="sysDot"/>
            <a:miter lim="800000"/>
            <a:headEnd/>
            <a:tailEnd/>
          </a:ln>
        </p:spPr>
        <p:txBody>
          <a:bodyPr>
            <a:spAutoFit/>
          </a:bodyPr>
          <a:lstStyle/>
          <a:p>
            <a:pPr algn="ctr" eaLnBrk="0" hangingPunct="0">
              <a:spcAft>
                <a:spcPct val="0"/>
              </a:spcAft>
              <a:buFontTx/>
              <a:buNone/>
            </a:pPr>
            <a:endParaRPr lang="lt-LT">
              <a:latin typeface="Times New Roman" pitchFamily="18" charset="0"/>
            </a:endParaRPr>
          </a:p>
        </p:txBody>
      </p:sp>
      <p:sp>
        <p:nvSpPr>
          <p:cNvPr id="9230" name="Text Box 12"/>
          <p:cNvSpPr txBox="1">
            <a:spLocks noChangeArrowheads="1"/>
          </p:cNvSpPr>
          <p:nvPr/>
        </p:nvSpPr>
        <p:spPr bwMode="auto">
          <a:xfrm>
            <a:off x="647700" y="4905375"/>
            <a:ext cx="8137525" cy="1281113"/>
          </a:xfrm>
          <a:prstGeom prst="rect">
            <a:avLst/>
          </a:prstGeom>
          <a:noFill/>
          <a:ln w="9525" cap="rnd">
            <a:noFill/>
            <a:prstDash val="sysDot"/>
            <a:miter lim="800000"/>
            <a:headEnd/>
            <a:tailEnd/>
          </a:ln>
        </p:spPr>
        <p:txBody>
          <a:bodyPr>
            <a:spAutoFit/>
          </a:bodyPr>
          <a:lstStyle/>
          <a:p>
            <a:pPr eaLnBrk="0" hangingPunct="0">
              <a:spcAft>
                <a:spcPct val="0"/>
              </a:spcAft>
              <a:buFontTx/>
              <a:buNone/>
            </a:pPr>
            <a:r>
              <a:rPr lang="en-US" sz="2000" b="1">
                <a:latin typeface="Times New Roman" pitchFamily="18" charset="0"/>
              </a:rPr>
              <a:t>I</a:t>
            </a:r>
            <a:r>
              <a:rPr lang="lt-LT" sz="2000" b="1">
                <a:latin typeface="Times New Roman" pitchFamily="18" charset="0"/>
              </a:rPr>
              <a:t>nformation </a:t>
            </a:r>
            <a:r>
              <a:rPr lang="en-US" sz="2000" b="1">
                <a:latin typeface="Times New Roman" pitchFamily="18" charset="0"/>
              </a:rPr>
              <a:t>T</a:t>
            </a:r>
            <a:r>
              <a:rPr lang="lt-LT" sz="2000" b="1">
                <a:latin typeface="Times New Roman" pitchFamily="18" charset="0"/>
              </a:rPr>
              <a:t>echnology</a:t>
            </a:r>
            <a:r>
              <a:rPr lang="en-US" sz="2000">
                <a:latin typeface="Times New Roman" pitchFamily="18" charset="0"/>
              </a:rPr>
              <a:t> is defined as </a:t>
            </a:r>
            <a:r>
              <a:rPr lang="en-US" sz="2000" b="1" i="1">
                <a:latin typeface="Times New Roman" pitchFamily="18" charset="0"/>
              </a:rPr>
              <a:t>the technological applications of informatics in society</a:t>
            </a:r>
            <a:endParaRPr lang="lt-LT" sz="2000" b="1" i="1">
              <a:latin typeface="Times New Roman" pitchFamily="18" charset="0"/>
            </a:endParaRPr>
          </a:p>
          <a:p>
            <a:pPr eaLnBrk="0" hangingPunct="0">
              <a:spcAft>
                <a:spcPct val="0"/>
              </a:spcAft>
              <a:buFontTx/>
              <a:buNone/>
            </a:pPr>
            <a:r>
              <a:rPr lang="en-US" sz="2000" b="1">
                <a:latin typeface="Times New Roman" pitchFamily="18" charset="0"/>
              </a:rPr>
              <a:t>ICT</a:t>
            </a:r>
            <a:r>
              <a:rPr lang="en-US" sz="2000">
                <a:latin typeface="Times New Roman" pitchFamily="18" charset="0"/>
              </a:rPr>
              <a:t> means the combination of IT with other, related technologies</a:t>
            </a:r>
            <a:endParaRPr lang="lt-LT" sz="2000">
              <a:latin typeface="Times New Roman" pitchFamily="18" charset="0"/>
            </a:endParaRPr>
          </a:p>
          <a:p>
            <a:pPr algn="r" eaLnBrk="0" hangingPunct="0">
              <a:spcAft>
                <a:spcPct val="0"/>
              </a:spcAft>
              <a:buFontTx/>
              <a:buNone/>
            </a:pPr>
            <a:r>
              <a:rPr lang="lt-LT" sz="1800" i="1">
                <a:latin typeface="Times New Roman" pitchFamily="18" charset="0"/>
              </a:rPr>
              <a:t>by UNESCO</a:t>
            </a:r>
            <a:endParaRPr lang="en-US" sz="1800" i="1">
              <a:latin typeface="Times New Roman" pitchFamily="18" charset="0"/>
            </a:endParaRPr>
          </a:p>
        </p:txBody>
      </p:sp>
      <p:sp>
        <p:nvSpPr>
          <p:cNvPr id="14" name="Date Placeholder 13"/>
          <p:cNvSpPr>
            <a:spLocks noGrp="1"/>
          </p:cNvSpPr>
          <p:nvPr>
            <p:ph type="dt" sz="half" idx="10"/>
          </p:nvPr>
        </p:nvSpPr>
        <p:spPr/>
        <p:txBody>
          <a:bodyPr/>
          <a:lstStyle/>
          <a:p>
            <a:r>
              <a:rPr lang="x-none" smtClean="0"/>
              <a:t>Andrej Brodnik, 120823</a:t>
            </a:r>
            <a:endParaRPr lang="sl-SI"/>
          </a:p>
        </p:txBody>
      </p:sp>
      <p:sp>
        <p:nvSpPr>
          <p:cNvPr id="15" name="Footer Placeholder 14"/>
          <p:cNvSpPr>
            <a:spLocks noGrp="1"/>
          </p:cNvSpPr>
          <p:nvPr>
            <p:ph type="ftr" sz="quarter" idx="11"/>
          </p:nvPr>
        </p:nvSpPr>
        <p:spPr/>
        <p:txBody>
          <a:bodyPr/>
          <a:lstStyle/>
          <a:p>
            <a:r>
              <a:rPr lang="en-US" smtClean="0"/>
              <a:t>Trendi poučevanja RIN</a:t>
            </a:r>
            <a:endParaRPr lang="sl-SI"/>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l-SI" dirty="0" smtClean="0"/>
              <a:t>Poskusimo</a:t>
            </a:r>
            <a:r>
              <a:rPr lang="sl-SI" dirty="0" smtClean="0"/>
              <a:t> s tole </a:t>
            </a:r>
            <a:r>
              <a:rPr lang="sl-SI" dirty="0" smtClean="0"/>
              <a:t>»igrico«</a:t>
            </a:r>
            <a:endParaRPr lang="sl-SI" dirty="0"/>
          </a:p>
        </p:txBody>
      </p:sp>
      <p:sp>
        <p:nvSpPr>
          <p:cNvPr id="4" name="Date Placeholder 3"/>
          <p:cNvSpPr>
            <a:spLocks noGrp="1"/>
          </p:cNvSpPr>
          <p:nvPr>
            <p:ph type="dt" sz="half" idx="10"/>
          </p:nvPr>
        </p:nvSpPr>
        <p:spPr/>
        <p:txBody>
          <a:bodyPr/>
          <a:lstStyle/>
          <a:p>
            <a:r>
              <a:rPr lang="x-none" smtClean="0"/>
              <a:t>Andrej Brodnik, 120823</a:t>
            </a:r>
            <a:endParaRPr lang="sl-SI"/>
          </a:p>
        </p:txBody>
      </p:sp>
      <p:sp>
        <p:nvSpPr>
          <p:cNvPr id="5" name="Footer Placeholder 4"/>
          <p:cNvSpPr>
            <a:spLocks noGrp="1"/>
          </p:cNvSpPr>
          <p:nvPr>
            <p:ph type="ftr" sz="quarter" idx="11"/>
          </p:nvPr>
        </p:nvSpPr>
        <p:spPr/>
        <p:txBody>
          <a:bodyPr/>
          <a:lstStyle/>
          <a:p>
            <a:r>
              <a:rPr lang="en-US" smtClean="0"/>
              <a:t>Trendi poučevanja RIN</a:t>
            </a:r>
            <a:endParaRPr lang="sl-SI"/>
          </a:p>
        </p:txBody>
      </p:sp>
      <p:sp>
        <p:nvSpPr>
          <p:cNvPr id="6" name="Slide Number Placeholder 5"/>
          <p:cNvSpPr>
            <a:spLocks noGrp="1"/>
          </p:cNvSpPr>
          <p:nvPr>
            <p:ph type="sldNum" sz="quarter" idx="12"/>
          </p:nvPr>
        </p:nvSpPr>
        <p:spPr/>
        <p:txBody>
          <a:bodyPr/>
          <a:lstStyle/>
          <a:p>
            <a:fld id="{CA5FA38D-AC05-2A46-8C08-4237E52F91A6}" type="slidenum">
              <a:rPr lang="sl-SI" smtClean="0"/>
              <a:pPr/>
              <a:t>1</a:t>
            </a:fld>
            <a:endParaRPr lang="sl-SI"/>
          </a:p>
        </p:txBody>
      </p:sp>
      <p:sp>
        <p:nvSpPr>
          <p:cNvPr id="11" name="Rectangle 10"/>
          <p:cNvSpPr/>
          <p:nvPr/>
        </p:nvSpPr>
        <p:spPr>
          <a:xfrm>
            <a:off x="1844889" y="2955425"/>
            <a:ext cx="5551830" cy="914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latin typeface="Courier"/>
                <a:cs typeface="Courier"/>
              </a:rPr>
              <a:t> </a:t>
            </a:r>
            <a:r>
              <a:rPr lang="en-US" sz="2400" b="1" dirty="0" smtClean="0">
                <a:solidFill>
                  <a:srgbClr val="FFFF00"/>
                </a:solidFill>
                <a:latin typeface="Courier"/>
                <a:cs typeface="Courier"/>
              </a:rPr>
              <a:t>1  2  3  4  5  6  7  8  9 10</a:t>
            </a:r>
          </a:p>
          <a:p>
            <a:pPr algn="ctr"/>
            <a:r>
              <a:rPr lang="en-US" sz="2400" b="1" dirty="0" smtClean="0">
                <a:latin typeface="Courier"/>
                <a:cs typeface="Courier"/>
              </a:rPr>
              <a:t>32 26 52 68 75 33  7 17 66 93</a:t>
            </a:r>
            <a:endParaRPr lang="sl-SI" sz="2400" b="1" dirty="0">
              <a:latin typeface="Courier"/>
              <a:cs typeface="Courier"/>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957263" y="288925"/>
            <a:ext cx="7740650" cy="1143000"/>
          </a:xfrm>
        </p:spPr>
        <p:txBody>
          <a:bodyPr>
            <a:normAutofit fontScale="90000"/>
          </a:bodyPr>
          <a:lstStyle/>
          <a:p>
            <a:pPr>
              <a:defRPr/>
            </a:pPr>
            <a:r>
              <a:rPr lang="en-GB" sz="3600" b="1" kern="1200" dirty="0" smtClean="0">
                <a:solidFill>
                  <a:srgbClr val="180161"/>
                </a:solidFill>
              </a:rPr>
              <a:t>Teaching Informatics /</a:t>
            </a:r>
            <a:br>
              <a:rPr lang="en-GB" sz="3600" b="1" kern="1200" dirty="0" smtClean="0">
                <a:solidFill>
                  <a:srgbClr val="180161"/>
                </a:solidFill>
              </a:rPr>
            </a:br>
            <a:r>
              <a:rPr lang="en-GB" sz="3600" b="1" kern="1200" dirty="0" smtClean="0">
                <a:solidFill>
                  <a:srgbClr val="180161"/>
                </a:solidFill>
              </a:rPr>
              <a:t>Information Technologies (IT)</a:t>
            </a:r>
            <a:endParaRPr lang="en-GB" sz="3600" kern="1200" dirty="0">
              <a:solidFill>
                <a:srgbClr val="180161"/>
              </a:solidFill>
            </a:endParaRPr>
          </a:p>
        </p:txBody>
      </p:sp>
      <p:graphicFrame>
        <p:nvGraphicFramePr>
          <p:cNvPr id="7" name="Table Placeholder 6"/>
          <p:cNvGraphicFramePr>
            <a:graphicFrameLocks noGrp="1"/>
          </p:cNvGraphicFramePr>
          <p:nvPr>
            <p:ph type="tbl" idx="1"/>
          </p:nvPr>
        </p:nvGraphicFramePr>
        <p:xfrm>
          <a:off x="665163" y="1530350"/>
          <a:ext cx="7923322" cy="4607857"/>
        </p:xfrm>
        <a:graphic>
          <a:graphicData uri="http://schemas.openxmlformats.org/drawingml/2006/table">
            <a:tbl>
              <a:tblPr firstRow="1" bandRow="1">
                <a:tableStyleId>{5940675A-B579-460E-94D1-54222C63F5DA}</a:tableStyleId>
              </a:tblPr>
              <a:tblGrid>
                <a:gridCol w="1449207"/>
                <a:gridCol w="1775277"/>
                <a:gridCol w="2318730"/>
                <a:gridCol w="2380108"/>
              </a:tblGrid>
              <a:tr h="401617">
                <a:tc>
                  <a:txBody>
                    <a:bodyPr/>
                    <a:lstStyle/>
                    <a:p>
                      <a:r>
                        <a:rPr lang="en-GB" sz="1800" b="0" noProof="0" dirty="0" smtClean="0"/>
                        <a:t>Years</a:t>
                      </a:r>
                      <a:endParaRPr lang="en-GB" sz="1800" b="0" noProof="0" dirty="0"/>
                    </a:p>
                  </a:txBody>
                  <a:tcPr>
                    <a:solidFill>
                      <a:srgbClr val="CCFFCC"/>
                    </a:solidFill>
                  </a:tcPr>
                </a:tc>
                <a:tc>
                  <a:txBody>
                    <a:bodyPr/>
                    <a:lstStyle/>
                    <a:p>
                      <a:r>
                        <a:rPr lang="en-GB" sz="1800" b="0" noProof="0" dirty="0" smtClean="0"/>
                        <a:t>Grades</a:t>
                      </a:r>
                      <a:endParaRPr lang="en-GB" sz="1800" b="0" noProof="0" dirty="0"/>
                    </a:p>
                  </a:txBody>
                  <a:tcPr>
                    <a:solidFill>
                      <a:srgbClr val="CCFFCC"/>
                    </a:solidFill>
                  </a:tcPr>
                </a:tc>
                <a:tc>
                  <a:txBody>
                    <a:bodyPr/>
                    <a:lstStyle/>
                    <a:p>
                      <a:r>
                        <a:rPr lang="en-GB" sz="1800" b="0" noProof="0" dirty="0" smtClean="0"/>
                        <a:t>Mandatory subject</a:t>
                      </a:r>
                      <a:endParaRPr lang="en-GB" sz="1800" b="0" noProof="0" dirty="0"/>
                    </a:p>
                  </a:txBody>
                  <a:tcPr>
                    <a:solidFill>
                      <a:srgbClr val="CCFFCC"/>
                    </a:solidFill>
                  </a:tcPr>
                </a:tc>
                <a:tc>
                  <a:txBody>
                    <a:bodyPr/>
                    <a:lstStyle/>
                    <a:p>
                      <a:r>
                        <a:rPr lang="en-GB" sz="1800" b="0" noProof="0" dirty="0" smtClean="0"/>
                        <a:t>Optional subject</a:t>
                      </a:r>
                      <a:endParaRPr lang="en-GB" sz="1800" b="0" noProof="0" dirty="0"/>
                    </a:p>
                  </a:txBody>
                  <a:tcPr>
                    <a:solidFill>
                      <a:srgbClr val="CCFFCC"/>
                    </a:solidFill>
                  </a:tcPr>
                </a:tc>
              </a:tr>
              <a:tr h="617692">
                <a:tc>
                  <a:txBody>
                    <a:bodyPr/>
                    <a:lstStyle/>
                    <a:p>
                      <a:r>
                        <a:rPr lang="en-US" noProof="0" dirty="0" smtClean="0"/>
                        <a:t>1986-199</a:t>
                      </a:r>
                      <a:r>
                        <a:rPr lang="lt-LT" noProof="0" dirty="0" smtClean="0"/>
                        <a:t>7</a:t>
                      </a:r>
                      <a:endParaRPr lang="en-US" noProof="0" dirty="0"/>
                    </a:p>
                  </a:txBody>
                  <a:tcPr/>
                </a:tc>
                <a:tc>
                  <a:txBody>
                    <a:bodyPr/>
                    <a:lstStyle/>
                    <a:p>
                      <a:r>
                        <a:rPr lang="en-US" noProof="0" dirty="0" smtClean="0"/>
                        <a:t>grade 1</a:t>
                      </a:r>
                      <a:r>
                        <a:rPr lang="lt-LT" noProof="0" dirty="0" smtClean="0"/>
                        <a:t>0-1</a:t>
                      </a:r>
                      <a:r>
                        <a:rPr lang="en-US" noProof="0" dirty="0" smtClean="0"/>
                        <a:t>2</a:t>
                      </a:r>
                      <a:endParaRPr lang="en-US" noProof="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noProof="0" dirty="0" smtClean="0"/>
                        <a:t>Informatics, </a:t>
                      </a:r>
                    </a:p>
                    <a:p>
                      <a:pPr marL="0" marR="0" indent="0" algn="l" defTabSz="914400" rtl="0" eaLnBrk="1" fontAlgn="auto" latinLnBrk="0" hangingPunct="1">
                        <a:lnSpc>
                          <a:spcPct val="100000"/>
                        </a:lnSpc>
                        <a:spcBef>
                          <a:spcPts val="0"/>
                        </a:spcBef>
                        <a:spcAft>
                          <a:spcPts val="0"/>
                        </a:spcAft>
                        <a:buClrTx/>
                        <a:buSzTx/>
                        <a:buFontTx/>
                        <a:buNone/>
                        <a:tabLst/>
                        <a:defRPr/>
                      </a:pPr>
                      <a:r>
                        <a:rPr lang="en-US" noProof="0" dirty="0" smtClean="0"/>
                        <a:t>2 lessons/week</a:t>
                      </a:r>
                    </a:p>
                  </a:txBody>
                  <a:tcPr/>
                </a:tc>
                <a:tc>
                  <a:txBody>
                    <a:bodyPr/>
                    <a:lstStyle/>
                    <a:p>
                      <a:r>
                        <a:rPr lang="en-US" noProof="0" dirty="0" smtClean="0"/>
                        <a:t>various</a:t>
                      </a:r>
                      <a:r>
                        <a:rPr lang="en-US" baseline="0" noProof="0" dirty="0" smtClean="0"/>
                        <a:t> IT modules</a:t>
                      </a:r>
                      <a:endParaRPr lang="en-US" noProof="0" dirty="0"/>
                    </a:p>
                  </a:txBody>
                  <a:tcPr/>
                </a:tc>
              </a:tr>
              <a:tr h="617692">
                <a:tc rowSpan="2">
                  <a:txBody>
                    <a:bodyPr/>
                    <a:lstStyle/>
                    <a:p>
                      <a:r>
                        <a:rPr lang="en-US" noProof="0" dirty="0" smtClean="0"/>
                        <a:t>199</a:t>
                      </a:r>
                      <a:r>
                        <a:rPr lang="lt-LT" noProof="0" dirty="0" smtClean="0"/>
                        <a:t>7</a:t>
                      </a:r>
                      <a:r>
                        <a:rPr lang="en-US" noProof="0" dirty="0" smtClean="0"/>
                        <a:t>-2004</a:t>
                      </a:r>
                    </a:p>
                    <a:p>
                      <a:endParaRPr lang="en-US" noProof="0" dirty="0"/>
                    </a:p>
                  </a:txBody>
                  <a:tcPr/>
                </a:tc>
                <a:tc>
                  <a:txBody>
                    <a:bodyPr/>
                    <a:lstStyle/>
                    <a:p>
                      <a:r>
                        <a:rPr lang="en-US" noProof="0" smtClean="0"/>
                        <a:t>basic</a:t>
                      </a:r>
                      <a:r>
                        <a:rPr lang="en-US" baseline="0" noProof="0" smtClean="0"/>
                        <a:t> school, grades 9-10</a:t>
                      </a:r>
                      <a:endParaRPr lang="en-US" noProof="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noProof="0" dirty="0" smtClean="0"/>
                        <a:t>Informatics, IT </a:t>
                      </a:r>
                    </a:p>
                    <a:p>
                      <a:pPr marL="0" marR="0" indent="0" algn="l" defTabSz="914400" rtl="0" eaLnBrk="1" fontAlgn="auto" latinLnBrk="0" hangingPunct="1">
                        <a:lnSpc>
                          <a:spcPct val="100000"/>
                        </a:lnSpc>
                        <a:spcBef>
                          <a:spcPts val="0"/>
                        </a:spcBef>
                        <a:spcAft>
                          <a:spcPts val="0"/>
                        </a:spcAft>
                        <a:buClrTx/>
                        <a:buSzTx/>
                        <a:buFontTx/>
                        <a:buNone/>
                        <a:tabLst/>
                        <a:defRPr/>
                      </a:pPr>
                      <a:r>
                        <a:rPr lang="en-US" noProof="0" dirty="0" smtClean="0"/>
                        <a:t>2 lessons/week</a:t>
                      </a:r>
                      <a:endParaRPr lang="en-US" noProof="0" dirty="0"/>
                    </a:p>
                  </a:txBody>
                  <a:tcPr/>
                </a:tc>
                <a:tc>
                  <a:txBody>
                    <a:bodyPr/>
                    <a:lstStyle/>
                    <a:p>
                      <a:endParaRPr lang="en-US" noProof="0"/>
                    </a:p>
                  </a:txBody>
                  <a:tcPr/>
                </a:tc>
              </a:tr>
              <a:tr h="617692">
                <a:tc vMerge="1">
                  <a:txBody>
                    <a:bodyPr/>
                    <a:lstStyle/>
                    <a:p>
                      <a:endParaRPr lang="lt-LT" dirty="0"/>
                    </a:p>
                  </a:txBody>
                  <a:tcPr/>
                </a:tc>
                <a:tc>
                  <a:txBody>
                    <a:bodyPr/>
                    <a:lstStyle/>
                    <a:p>
                      <a:r>
                        <a:rPr lang="en-US" noProof="0" dirty="0" smtClean="0"/>
                        <a:t>secondary,</a:t>
                      </a:r>
                    </a:p>
                    <a:p>
                      <a:r>
                        <a:rPr lang="en-US" noProof="0" dirty="0" smtClean="0"/>
                        <a:t>grades 11-12</a:t>
                      </a:r>
                      <a:endParaRPr lang="en-US" noProof="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noProof="0" dirty="0" smtClean="0"/>
                        <a:t>Informatics, IT </a:t>
                      </a:r>
                    </a:p>
                    <a:p>
                      <a:pPr marL="0" marR="0" indent="0" algn="l" defTabSz="914400" rtl="0" eaLnBrk="1" fontAlgn="auto" latinLnBrk="0" hangingPunct="1">
                        <a:lnSpc>
                          <a:spcPct val="100000"/>
                        </a:lnSpc>
                        <a:spcBef>
                          <a:spcPts val="0"/>
                        </a:spcBef>
                        <a:spcAft>
                          <a:spcPts val="0"/>
                        </a:spcAft>
                        <a:buClrTx/>
                        <a:buSzTx/>
                        <a:buFontTx/>
                        <a:buNone/>
                        <a:tabLst/>
                        <a:defRPr/>
                      </a:pPr>
                      <a:r>
                        <a:rPr lang="en-US" noProof="0" dirty="0" smtClean="0"/>
                        <a:t>2 lessons/week</a:t>
                      </a:r>
                      <a:endParaRPr lang="en-US" noProof="0" dirty="0"/>
                    </a:p>
                  </a:txBody>
                  <a:tcPr/>
                </a:tc>
                <a:tc>
                  <a:txBody>
                    <a:bodyPr/>
                    <a:lstStyle/>
                    <a:p>
                      <a:r>
                        <a:rPr lang="en-US" noProof="0" dirty="0" smtClean="0"/>
                        <a:t>various modules,</a:t>
                      </a:r>
                    </a:p>
                    <a:p>
                      <a:r>
                        <a:rPr lang="en-US" noProof="0" dirty="0" smtClean="0"/>
                        <a:t>2-4</a:t>
                      </a:r>
                      <a:r>
                        <a:rPr lang="en-US" baseline="0" noProof="0" dirty="0" smtClean="0"/>
                        <a:t> lessons/week</a:t>
                      </a:r>
                      <a:endParaRPr lang="en-US" noProof="0" dirty="0"/>
                    </a:p>
                  </a:txBody>
                  <a:tcPr/>
                </a:tc>
              </a:tr>
              <a:tr h="352967">
                <a:tc rowSpan="4">
                  <a:txBody>
                    <a:bodyPr/>
                    <a:lstStyle/>
                    <a:p>
                      <a:r>
                        <a:rPr lang="lt-LT" baseline="0" noProof="0" dirty="0" err="1" smtClean="0"/>
                        <a:t>Since</a:t>
                      </a:r>
                      <a:r>
                        <a:rPr lang="lt-LT" baseline="0" noProof="0" dirty="0" smtClean="0"/>
                        <a:t> </a:t>
                      </a:r>
                      <a:r>
                        <a:rPr lang="en-US" baseline="0" noProof="0" dirty="0" smtClean="0"/>
                        <a:t>2004</a:t>
                      </a:r>
                      <a:endParaRPr lang="en-US" noProof="0" dirty="0"/>
                    </a:p>
                  </a:txBody>
                  <a:tcPr/>
                </a:tc>
                <a:tc>
                  <a:txBody>
                    <a:bodyPr/>
                    <a:lstStyle/>
                    <a:p>
                      <a:r>
                        <a:rPr lang="en-US" noProof="0" dirty="0" smtClean="0"/>
                        <a:t>grades 5-6</a:t>
                      </a:r>
                      <a:endParaRPr lang="en-US" noProof="0" dirty="0"/>
                    </a:p>
                  </a:txBody>
                  <a:tcPr>
                    <a:solidFill>
                      <a:srgbClr val="00FF00">
                        <a:alpha val="53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noProof="0" dirty="0" smtClean="0"/>
                        <a:t>IT, 2 lessons/week</a:t>
                      </a:r>
                      <a:endParaRPr lang="en-US" noProof="0" dirty="0"/>
                    </a:p>
                  </a:txBody>
                  <a:tcPr>
                    <a:solidFill>
                      <a:srgbClr val="00FF00">
                        <a:alpha val="53000"/>
                      </a:srgbClr>
                    </a:solidFill>
                  </a:tcPr>
                </a:tc>
                <a:tc>
                  <a:txBody>
                    <a:bodyPr/>
                    <a:lstStyle/>
                    <a:p>
                      <a:endParaRPr lang="en-US" noProof="0"/>
                    </a:p>
                  </a:txBody>
                  <a:tcPr>
                    <a:solidFill>
                      <a:srgbClr val="00FF00">
                        <a:alpha val="53000"/>
                      </a:srgbClr>
                    </a:solidFill>
                  </a:tcPr>
                </a:tc>
              </a:tr>
              <a:tr h="617692">
                <a:tc vMerge="1">
                  <a:txBody>
                    <a:bodyPr/>
                    <a:lstStyle/>
                    <a:p>
                      <a:endParaRPr lang="lt-LT" dirty="0"/>
                    </a:p>
                  </a:txBody>
                  <a:tcPr/>
                </a:tc>
                <a:tc>
                  <a:txBody>
                    <a:bodyPr/>
                    <a:lstStyle/>
                    <a:p>
                      <a:r>
                        <a:rPr lang="en-US" noProof="0" dirty="0" smtClean="0"/>
                        <a:t>grades 7-8</a:t>
                      </a:r>
                      <a:endParaRPr lang="en-US" noProof="0" dirty="0"/>
                    </a:p>
                  </a:txBody>
                  <a:tcPr>
                    <a:solidFill>
                      <a:srgbClr val="00FF00">
                        <a:alpha val="53000"/>
                      </a:srgbClr>
                    </a:solidFill>
                  </a:tcPr>
                </a:tc>
                <a:tc>
                  <a:txBody>
                    <a:bodyPr/>
                    <a:lstStyle/>
                    <a:p>
                      <a:r>
                        <a:rPr lang="en-US" noProof="0" dirty="0" smtClean="0"/>
                        <a:t>IT, 1 lesson/week</a:t>
                      </a:r>
                    </a:p>
                    <a:p>
                      <a:r>
                        <a:rPr lang="en-US" noProof="0" dirty="0" smtClean="0"/>
                        <a:t>1 lesson integrated</a:t>
                      </a:r>
                      <a:endParaRPr lang="en-US" noProof="0" dirty="0"/>
                    </a:p>
                  </a:txBody>
                  <a:tcPr>
                    <a:solidFill>
                      <a:srgbClr val="00FF00">
                        <a:alpha val="53000"/>
                      </a:srgbClr>
                    </a:solidFill>
                  </a:tcPr>
                </a:tc>
                <a:tc>
                  <a:txBody>
                    <a:bodyPr/>
                    <a:lstStyle/>
                    <a:p>
                      <a:endParaRPr lang="en-US" noProof="0" dirty="0"/>
                    </a:p>
                  </a:txBody>
                  <a:tcPr>
                    <a:solidFill>
                      <a:srgbClr val="00FF00">
                        <a:alpha val="53000"/>
                      </a:srgbClr>
                    </a:solidFill>
                  </a:tcPr>
                </a:tc>
              </a:tr>
              <a:tr h="617692">
                <a:tc vMerge="1">
                  <a:txBody>
                    <a:bodyPr/>
                    <a:lstStyle/>
                    <a:p>
                      <a:endParaRPr lang="lt-LT" dirty="0"/>
                    </a:p>
                  </a:txBody>
                  <a:tcPr/>
                </a:tc>
                <a:tc>
                  <a:txBody>
                    <a:bodyPr/>
                    <a:lstStyle/>
                    <a:p>
                      <a:r>
                        <a:rPr lang="en-US" noProof="0" smtClean="0"/>
                        <a:t>grades 9-</a:t>
                      </a:r>
                      <a:r>
                        <a:rPr lang="en-US" baseline="0" noProof="0" smtClean="0"/>
                        <a:t>10</a:t>
                      </a:r>
                      <a:endParaRPr lang="en-US" noProof="0"/>
                    </a:p>
                  </a:txBody>
                  <a:tcPr>
                    <a:solidFill>
                      <a:srgbClr val="00FF00">
                        <a:alpha val="53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noProof="0" dirty="0" smtClean="0"/>
                        <a:t>IT, 1 lessons/week</a:t>
                      </a:r>
                      <a:endParaRPr lang="en-US" noProof="0" dirty="0"/>
                    </a:p>
                  </a:txBody>
                  <a:tcPr>
                    <a:solidFill>
                      <a:srgbClr val="00FF00">
                        <a:alpha val="53000"/>
                      </a:srgbClr>
                    </a:solidFill>
                  </a:tcPr>
                </a:tc>
                <a:tc>
                  <a:txBody>
                    <a:bodyPr/>
                    <a:lstStyle/>
                    <a:p>
                      <a:r>
                        <a:rPr lang="en-US" noProof="0" dirty="0" smtClean="0"/>
                        <a:t>1 lesson/week,</a:t>
                      </a:r>
                    </a:p>
                    <a:p>
                      <a:r>
                        <a:rPr lang="en-GB" noProof="0" dirty="0" smtClean="0"/>
                        <a:t>programming </a:t>
                      </a:r>
                      <a:r>
                        <a:rPr lang="lt-LT" noProof="0" dirty="0" smtClean="0"/>
                        <a:t>module</a:t>
                      </a:r>
                      <a:endParaRPr lang="en-US" noProof="0" dirty="0"/>
                    </a:p>
                  </a:txBody>
                  <a:tcPr>
                    <a:solidFill>
                      <a:srgbClr val="00FF00">
                        <a:alpha val="53000"/>
                      </a:srgbClr>
                    </a:solidFill>
                  </a:tcPr>
                </a:tc>
              </a:tr>
              <a:tr h="617692">
                <a:tc vMerge="1">
                  <a:txBody>
                    <a:bodyPr/>
                    <a:lstStyle/>
                    <a:p>
                      <a:endParaRPr lang="lt-LT" dirty="0"/>
                    </a:p>
                  </a:txBody>
                  <a:tcPr/>
                </a:tc>
                <a:tc>
                  <a:txBody>
                    <a:bodyPr/>
                    <a:lstStyle/>
                    <a:p>
                      <a:pPr marL="0" algn="l" defTabSz="914400" rtl="0" eaLnBrk="1" latinLnBrk="0" hangingPunct="1"/>
                      <a:r>
                        <a:rPr lang="en-US" sz="1800" kern="1200" noProof="0" dirty="0" smtClean="0">
                          <a:solidFill>
                            <a:schemeClr val="tx1"/>
                          </a:solidFill>
                          <a:latin typeface="+mn-lt"/>
                          <a:ea typeface="+mn-ea"/>
                          <a:cs typeface="+mn-cs"/>
                        </a:rPr>
                        <a:t>grades 11-12</a:t>
                      </a:r>
                      <a:endParaRPr lang="en-US" sz="1800" kern="1200" noProof="0" dirty="0">
                        <a:solidFill>
                          <a:schemeClr val="tx1"/>
                        </a:solidFill>
                        <a:latin typeface="+mn-lt"/>
                        <a:ea typeface="+mn-ea"/>
                        <a:cs typeface="+mn-cs"/>
                      </a:endParaRPr>
                    </a:p>
                  </a:txBody>
                  <a:tcPr>
                    <a:solidFill>
                      <a:schemeClr val="bg1"/>
                    </a:solidFill>
                  </a:tcPr>
                </a:tc>
                <a:tc>
                  <a:txBody>
                    <a:bodyPr/>
                    <a:lstStyle/>
                    <a:p>
                      <a:endParaRPr lang="en-US" noProof="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noProof="0" dirty="0" smtClean="0"/>
                        <a:t>IT, 2 lessons/week</a:t>
                      </a:r>
                      <a:r>
                        <a:rPr lang="lt-LT" noProof="0" dirty="0" smtClean="0"/>
                        <a:t>,</a:t>
                      </a:r>
                      <a:endParaRPr lang="en-US" noProof="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noProof="0" dirty="0" smtClean="0"/>
                        <a:t>advanced</a:t>
                      </a:r>
                      <a:r>
                        <a:rPr lang="lt-LT" noProof="0" dirty="0" smtClean="0"/>
                        <a:t> </a:t>
                      </a:r>
                      <a:r>
                        <a:rPr lang="en-US" noProof="0" dirty="0" smtClean="0"/>
                        <a:t>modules</a:t>
                      </a:r>
                      <a:endParaRPr lang="en-US" noProof="0" dirty="0"/>
                    </a:p>
                  </a:txBody>
                  <a:tcPr/>
                </a:tc>
              </a:tr>
            </a:tbl>
          </a:graphicData>
        </a:graphic>
      </p:graphicFrame>
      <p:sp>
        <p:nvSpPr>
          <p:cNvPr id="18478" name="Slide Number Placeholder 3"/>
          <p:cNvSpPr>
            <a:spLocks noGrp="1"/>
          </p:cNvSpPr>
          <p:nvPr>
            <p:ph type="sldNum" sz="quarter" idx="12"/>
          </p:nvPr>
        </p:nvSpPr>
        <p:spPr>
          <a:noFill/>
        </p:spPr>
        <p:txBody>
          <a:bodyPr/>
          <a:lstStyle/>
          <a:p>
            <a:fld id="{7809E052-52C1-4A1D-B10C-3366A83CB5BD}" type="slidenum">
              <a:rPr lang="lt-LT" smtClean="0">
                <a:latin typeface="Arial" pitchFamily="34" charset="0"/>
                <a:cs typeface="Arial" pitchFamily="34" charset="0"/>
              </a:rPr>
              <a:pPr/>
              <a:t>19</a:t>
            </a:fld>
            <a:endParaRPr lang="lt-LT" smtClean="0">
              <a:latin typeface="Arial" pitchFamily="34" charset="0"/>
              <a:cs typeface="Arial" pitchFamily="34" charset="0"/>
            </a:endParaRPr>
          </a:p>
        </p:txBody>
      </p:sp>
      <p:sp>
        <p:nvSpPr>
          <p:cNvPr id="5" name="Date Placeholder 4"/>
          <p:cNvSpPr>
            <a:spLocks noGrp="1"/>
          </p:cNvSpPr>
          <p:nvPr>
            <p:ph type="dt" sz="half" idx="10"/>
          </p:nvPr>
        </p:nvSpPr>
        <p:spPr/>
        <p:txBody>
          <a:bodyPr/>
          <a:lstStyle/>
          <a:p>
            <a:pPr>
              <a:defRPr/>
            </a:pPr>
            <a:r>
              <a:rPr lang="x-none" smtClean="0"/>
              <a:t>Andrej Brodnik, 120823</a:t>
            </a:r>
            <a:endParaRPr lang="lt-LT" dirty="0"/>
          </a:p>
        </p:txBody>
      </p:sp>
      <p:sp>
        <p:nvSpPr>
          <p:cNvPr id="6" name="Footer Placeholder 5"/>
          <p:cNvSpPr>
            <a:spLocks noGrp="1"/>
          </p:cNvSpPr>
          <p:nvPr>
            <p:ph type="ftr" sz="quarter" idx="11"/>
          </p:nvPr>
        </p:nvSpPr>
        <p:spPr/>
        <p:txBody>
          <a:bodyPr/>
          <a:lstStyle/>
          <a:p>
            <a:pPr>
              <a:defRPr/>
            </a:pPr>
            <a:r>
              <a:rPr lang="en-US" smtClean="0"/>
              <a:t>Trendi poučevanja RIN</a:t>
            </a:r>
            <a:endParaRPr lang="lt-LT"/>
          </a:p>
        </p:txBody>
      </p:sp>
    </p:spTree>
  </p:cSld>
  <p:clrMapOvr>
    <a:masterClrMapping/>
  </p:clrMapOvr>
  <p:transition spd="slow">
    <p:fade/>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3" name="Slide Number Placeholder 5"/>
          <p:cNvSpPr>
            <a:spLocks noGrp="1"/>
          </p:cNvSpPr>
          <p:nvPr>
            <p:ph type="sldNum" sz="quarter" idx="12"/>
          </p:nvPr>
        </p:nvSpPr>
        <p:spPr>
          <a:noFill/>
        </p:spPr>
        <p:txBody>
          <a:bodyPr/>
          <a:lstStyle/>
          <a:p>
            <a:fld id="{7925B942-F794-4553-B3D2-B220444C232D}" type="slidenum">
              <a:rPr lang="lt-LT" smtClean="0">
                <a:latin typeface="Arial" pitchFamily="34" charset="0"/>
                <a:cs typeface="Arial" pitchFamily="34" charset="0"/>
              </a:rPr>
              <a:pPr/>
              <a:t>20</a:t>
            </a:fld>
            <a:endParaRPr lang="lt-LT" smtClean="0">
              <a:latin typeface="Arial" pitchFamily="34" charset="0"/>
              <a:cs typeface="Arial" pitchFamily="34" charset="0"/>
            </a:endParaRPr>
          </a:p>
        </p:txBody>
      </p:sp>
      <p:sp>
        <p:nvSpPr>
          <p:cNvPr id="25604" name="Rectangle 2"/>
          <p:cNvSpPr>
            <a:spLocks noGrp="1" noChangeArrowheads="1"/>
          </p:cNvSpPr>
          <p:nvPr>
            <p:ph type="title"/>
          </p:nvPr>
        </p:nvSpPr>
        <p:spPr>
          <a:xfrm>
            <a:off x="847725" y="544513"/>
            <a:ext cx="7996238" cy="730250"/>
          </a:xfrm>
        </p:spPr>
        <p:txBody>
          <a:bodyPr/>
          <a:lstStyle/>
          <a:p>
            <a:pPr eaLnBrk="1" hangingPunct="1"/>
            <a:r>
              <a:rPr lang="en-GB" sz="2900" b="1" smtClean="0"/>
              <a:t>Distribution themes and time for grades</a:t>
            </a:r>
            <a:r>
              <a:rPr lang="en-GB" sz="3200" smtClean="0"/>
              <a:t> </a:t>
            </a:r>
            <a:r>
              <a:rPr lang="en-GB" sz="2900" b="1" smtClean="0"/>
              <a:t>5-6</a:t>
            </a:r>
            <a:endParaRPr lang="en-GB" smtClean="0"/>
          </a:p>
        </p:txBody>
      </p:sp>
      <p:graphicFrame>
        <p:nvGraphicFramePr>
          <p:cNvPr id="381955" name="Group 3"/>
          <p:cNvGraphicFramePr>
            <a:graphicFrameLocks noGrp="1"/>
          </p:cNvGraphicFramePr>
          <p:nvPr>
            <p:ph type="tbl" idx="1"/>
          </p:nvPr>
        </p:nvGraphicFramePr>
        <p:xfrm>
          <a:off x="685800" y="1530350"/>
          <a:ext cx="7918450" cy="3780830"/>
        </p:xfrm>
        <a:graphic>
          <a:graphicData uri="http://schemas.openxmlformats.org/drawingml/2006/table">
            <a:tbl>
              <a:tblPr/>
              <a:tblGrid>
                <a:gridCol w="3741738"/>
                <a:gridCol w="1200150"/>
                <a:gridCol w="2976562"/>
              </a:tblGrid>
              <a:tr h="70307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800" b="1" i="0" u="none" strike="noStrike" cap="none" normalizeH="0" baseline="0" dirty="0" smtClean="0">
                          <a:ln>
                            <a:noFill/>
                          </a:ln>
                          <a:solidFill>
                            <a:schemeClr val="tx1"/>
                          </a:solidFill>
                          <a:effectLst/>
                          <a:latin typeface="Arial" charset="0"/>
                        </a:rPr>
                        <a:t>Themes, subthemes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800" b="1" i="0" u="none" strike="noStrike" cap="none" normalizeH="0" baseline="0" dirty="0" smtClean="0">
                          <a:ln>
                            <a:noFill/>
                          </a:ln>
                          <a:solidFill>
                            <a:schemeClr val="tx1"/>
                          </a:solidFill>
                          <a:effectLst/>
                          <a:latin typeface="Arial" charset="0"/>
                        </a:rPr>
                        <a:t>IT hours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GB" sz="1800" b="1" i="0" u="none" strike="noStrike" cap="none" normalizeH="0" baseline="0" noProof="0" dirty="0" smtClean="0">
                          <a:ln>
                            <a:noFill/>
                          </a:ln>
                          <a:solidFill>
                            <a:schemeClr val="tx1"/>
                          </a:solidFill>
                          <a:effectLst/>
                          <a:latin typeface="Arial" charset="0"/>
                        </a:rPr>
                        <a:t>Subjects, integration is addressed to, and hours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75000"/>
                      </a:schemeClr>
                    </a:solidFill>
                  </a:tcPr>
                </a:tc>
              </a:tr>
              <a:tr h="538366">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GB" sz="2000" b="0" i="0" u="none" strike="noStrike" cap="none" normalizeH="0" baseline="0" noProof="0" smtClean="0">
                          <a:ln>
                            <a:noFill/>
                          </a:ln>
                          <a:solidFill>
                            <a:schemeClr val="tx1"/>
                          </a:solidFill>
                          <a:effectLst/>
                          <a:latin typeface="Arial" charset="0"/>
                        </a:rPr>
                        <a:t>Introduction to computer application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GB" sz="2000" b="1" i="0" u="none" strike="noStrike" cap="none" normalizeH="0" baseline="0" noProof="0" dirty="0" smtClean="0">
                          <a:ln>
                            <a:noFill/>
                          </a:ln>
                          <a:solidFill>
                            <a:schemeClr val="tx1"/>
                          </a:solidFill>
                          <a:effectLst/>
                          <a:latin typeface="Arial" charset="0"/>
                        </a:rPr>
                        <a:t>1</a:t>
                      </a:r>
                      <a:r>
                        <a:rPr kumimoji="0" lang="lt-LT" sz="2000" b="1" i="0" u="none" strike="noStrike" cap="none" normalizeH="0" baseline="0" noProof="0" dirty="0" smtClean="0">
                          <a:ln>
                            <a:noFill/>
                          </a:ln>
                          <a:solidFill>
                            <a:schemeClr val="tx1"/>
                          </a:solidFill>
                          <a:effectLst/>
                          <a:latin typeface="Arial" charset="0"/>
                        </a:rPr>
                        <a:t>4</a:t>
                      </a:r>
                      <a:endParaRPr kumimoji="0" lang="en-GB" sz="2000" b="1" i="0" u="none" strike="noStrike" cap="none" normalizeH="0" baseline="0" noProof="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GB" sz="2000" b="0" i="0" u="none" strike="noStrike" cap="none" normalizeH="0" baseline="0" noProof="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881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GB" sz="2000" b="0" i="0" u="none" strike="noStrike" cap="none" normalizeH="0" baseline="0" noProof="0" smtClean="0">
                          <a:ln>
                            <a:noFill/>
                          </a:ln>
                          <a:solidFill>
                            <a:schemeClr val="tx1"/>
                          </a:solidFill>
                          <a:effectLst/>
                          <a:latin typeface="Arial" charset="0"/>
                        </a:rPr>
                        <a:t>Drawing with computer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GB" sz="2000" b="1" i="0" u="none" strike="noStrike" cap="none" normalizeH="0" baseline="0" noProof="0" dirty="0" smtClean="0">
                          <a:ln>
                            <a:noFill/>
                          </a:ln>
                          <a:solidFill>
                            <a:schemeClr val="tx1"/>
                          </a:solidFill>
                          <a:effectLst/>
                          <a:latin typeface="Arial" charset="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lt-LT" sz="2000" b="0" i="0" u="none" strike="noStrike" cap="none" normalizeH="0" baseline="0" noProof="0" dirty="0" smtClean="0">
                          <a:ln>
                            <a:noFill/>
                          </a:ln>
                          <a:solidFill>
                            <a:schemeClr val="tx1"/>
                          </a:solidFill>
                          <a:effectLst/>
                          <a:latin typeface="Arial" charset="0"/>
                        </a:rPr>
                        <a:t>+ </a:t>
                      </a:r>
                      <a:r>
                        <a:rPr kumimoji="0" lang="en-GB" sz="2000" b="0" i="0" u="none" strike="noStrike" cap="none" normalizeH="0" baseline="0" noProof="0" dirty="0" smtClean="0">
                          <a:ln>
                            <a:noFill/>
                          </a:ln>
                          <a:solidFill>
                            <a:schemeClr val="tx1"/>
                          </a:solidFill>
                          <a:effectLst/>
                          <a:latin typeface="Arial" charset="0"/>
                        </a:rPr>
                        <a:t>Art; 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6397">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GB" sz="2000" b="0" i="0" u="none" strike="noStrike" cap="none" normalizeH="0" baseline="0" noProof="0" smtClean="0">
                          <a:ln>
                            <a:noFill/>
                          </a:ln>
                          <a:solidFill>
                            <a:schemeClr val="tx1"/>
                          </a:solidFill>
                          <a:effectLst/>
                          <a:latin typeface="Arial" charset="0"/>
                        </a:rPr>
                        <a:t>Text and keyboard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GB" sz="2000" b="1" i="0" u="none" strike="noStrike" cap="none" normalizeH="0" baseline="0" noProof="0" smtClean="0">
                          <a:ln>
                            <a:noFill/>
                          </a:ln>
                          <a:solidFill>
                            <a:schemeClr val="tx1"/>
                          </a:solidFill>
                          <a:effectLst/>
                          <a:latin typeface="Arial" charset="0"/>
                        </a:rPr>
                        <a:t>14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lt-LT" sz="2000" b="0" i="0" u="none" strike="noStrike" cap="none" normalizeH="0" baseline="0" noProof="0" dirty="0" smtClean="0">
                          <a:ln>
                            <a:noFill/>
                          </a:ln>
                          <a:solidFill>
                            <a:schemeClr val="tx1"/>
                          </a:solidFill>
                          <a:effectLst/>
                          <a:latin typeface="Arial" charset="0"/>
                        </a:rPr>
                        <a:t>+ </a:t>
                      </a:r>
                      <a:r>
                        <a:rPr kumimoji="0" lang="en-GB" sz="2000" b="0" i="0" u="none" strike="noStrike" cap="none" normalizeH="0" baseline="0" noProof="0" dirty="0" smtClean="0">
                          <a:ln>
                            <a:noFill/>
                          </a:ln>
                          <a:solidFill>
                            <a:schemeClr val="tx1"/>
                          </a:solidFill>
                          <a:effectLst/>
                          <a:latin typeface="Arial" charset="0"/>
                        </a:rPr>
                        <a:t>Mother tongue; 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36994">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GB" sz="2000" b="0" i="0" u="none" strike="noStrike" cap="none" normalizeH="0" baseline="0" noProof="0" smtClean="0">
                          <a:ln>
                            <a:noFill/>
                          </a:ln>
                          <a:solidFill>
                            <a:schemeClr val="tx1"/>
                          </a:solidFill>
                          <a:effectLst/>
                          <a:latin typeface="Arial" charset="0"/>
                        </a:rPr>
                        <a:t>Internet and electronic mail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lt-LT" sz="2000" b="1" i="0" u="none" strike="noStrike" cap="none" normalizeH="0" baseline="0" noProof="0" dirty="0" smtClean="0">
                          <a:ln>
                            <a:noFill/>
                          </a:ln>
                          <a:solidFill>
                            <a:schemeClr val="tx1"/>
                          </a:solidFill>
                          <a:effectLst/>
                          <a:latin typeface="Arial" charset="0"/>
                        </a:rPr>
                        <a:t>8</a:t>
                      </a:r>
                      <a:endParaRPr kumimoji="0" lang="en-GB" sz="2000" b="1" i="0" u="none" strike="noStrike" cap="none" normalizeH="0" baseline="0" noProof="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lt-LT" sz="2000" b="0" i="0" u="none" strike="noStrike" cap="none" normalizeH="0" baseline="0" noProof="0" dirty="0" smtClean="0">
                          <a:ln>
                            <a:noFill/>
                          </a:ln>
                          <a:solidFill>
                            <a:schemeClr val="tx1"/>
                          </a:solidFill>
                          <a:effectLst/>
                          <a:latin typeface="Arial" charset="0"/>
                        </a:rPr>
                        <a:t>+ </a:t>
                      </a:r>
                      <a:r>
                        <a:rPr kumimoji="0" lang="en-GB" sz="2000" b="0" i="0" u="none" strike="noStrike" cap="none" normalizeH="0" baseline="0" noProof="0" dirty="0" smtClean="0">
                          <a:ln>
                            <a:noFill/>
                          </a:ln>
                          <a:solidFill>
                            <a:schemeClr val="tx1"/>
                          </a:solidFill>
                          <a:effectLst/>
                          <a:latin typeface="Arial" charset="0"/>
                        </a:rPr>
                        <a:t>Mother tongue; 4</a:t>
                      </a: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lt-LT" sz="2000" b="0" i="0" u="none" strike="noStrike" cap="none" normalizeH="0" baseline="0" noProof="0" dirty="0" smtClean="0">
                          <a:ln>
                            <a:noFill/>
                          </a:ln>
                          <a:solidFill>
                            <a:schemeClr val="tx1"/>
                          </a:solidFill>
                          <a:effectLst/>
                          <a:latin typeface="Arial" charset="0"/>
                        </a:rPr>
                        <a:t>+ </a:t>
                      </a:r>
                      <a:r>
                        <a:rPr kumimoji="0" lang="en-GB" sz="2000" b="0" i="0" u="none" strike="noStrike" cap="none" normalizeH="0" baseline="0" noProof="0" dirty="0" smtClean="0">
                          <a:ln>
                            <a:noFill/>
                          </a:ln>
                          <a:solidFill>
                            <a:schemeClr val="tx1"/>
                          </a:solidFill>
                          <a:effectLst/>
                          <a:latin typeface="Arial" charset="0"/>
                        </a:rPr>
                        <a:t>Foreign language; 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4509">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GB" sz="2000" b="0" i="0" u="none" strike="noStrike" cap="none" normalizeH="0" baseline="0" noProof="0" smtClean="0">
                          <a:ln>
                            <a:noFill/>
                          </a:ln>
                          <a:solidFill>
                            <a:schemeClr val="tx1"/>
                          </a:solidFill>
                          <a:effectLst/>
                          <a:latin typeface="Arial" charset="0"/>
                        </a:rPr>
                        <a:t>Modelling with Logo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GB" sz="2000" b="1" i="0" u="none" strike="noStrike" cap="none" normalizeH="0" baseline="0" noProof="0" smtClean="0">
                          <a:ln>
                            <a:noFill/>
                          </a:ln>
                          <a:solidFill>
                            <a:schemeClr val="tx1"/>
                          </a:solidFill>
                          <a:effectLst/>
                          <a:latin typeface="Arial" charset="0"/>
                        </a:rPr>
                        <a:t>24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GB" sz="2000" b="0" i="0" u="none" strike="noStrike" cap="none" normalizeH="0" baseline="0" noProof="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Date Placeholder 4"/>
          <p:cNvSpPr>
            <a:spLocks noGrp="1"/>
          </p:cNvSpPr>
          <p:nvPr>
            <p:ph type="dt" sz="half" idx="10"/>
          </p:nvPr>
        </p:nvSpPr>
        <p:spPr/>
        <p:txBody>
          <a:bodyPr/>
          <a:lstStyle/>
          <a:p>
            <a:pPr>
              <a:defRPr/>
            </a:pPr>
            <a:r>
              <a:rPr lang="x-none" smtClean="0"/>
              <a:t>Andrej Brodnik, 120823</a:t>
            </a:r>
            <a:endParaRPr lang="lt-LT" dirty="0"/>
          </a:p>
        </p:txBody>
      </p:sp>
      <p:sp>
        <p:nvSpPr>
          <p:cNvPr id="6" name="Footer Placeholder 5"/>
          <p:cNvSpPr>
            <a:spLocks noGrp="1"/>
          </p:cNvSpPr>
          <p:nvPr>
            <p:ph type="ftr" sz="quarter" idx="11"/>
          </p:nvPr>
        </p:nvSpPr>
        <p:spPr/>
        <p:txBody>
          <a:bodyPr/>
          <a:lstStyle/>
          <a:p>
            <a:pPr>
              <a:defRPr/>
            </a:pPr>
            <a:r>
              <a:rPr lang="en-US" smtClean="0"/>
              <a:t>Trendi poučevanja RIN</a:t>
            </a:r>
            <a:endParaRPr lang="lt-LT"/>
          </a:p>
        </p:txBody>
      </p:sp>
    </p:spTree>
  </p:cSld>
  <p:clrMapOvr>
    <a:masterClrMapping/>
  </p:clrMapOvr>
  <p:transition spd="slow">
    <p:fade/>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1" name="Slide Number Placeholder 5"/>
          <p:cNvSpPr>
            <a:spLocks noGrp="1"/>
          </p:cNvSpPr>
          <p:nvPr>
            <p:ph type="sldNum" sz="quarter" idx="12"/>
          </p:nvPr>
        </p:nvSpPr>
        <p:spPr>
          <a:noFill/>
        </p:spPr>
        <p:txBody>
          <a:bodyPr/>
          <a:lstStyle/>
          <a:p>
            <a:fld id="{22487CF8-92B1-47FE-A009-149EE3879777}" type="slidenum">
              <a:rPr lang="lt-LT" smtClean="0">
                <a:latin typeface="Arial" pitchFamily="34" charset="0"/>
                <a:cs typeface="Arial" pitchFamily="34" charset="0"/>
              </a:rPr>
              <a:pPr/>
              <a:t>21</a:t>
            </a:fld>
            <a:endParaRPr lang="lt-LT" smtClean="0">
              <a:latin typeface="Arial" pitchFamily="34" charset="0"/>
              <a:cs typeface="Arial" pitchFamily="34" charset="0"/>
            </a:endParaRPr>
          </a:p>
        </p:txBody>
      </p:sp>
      <p:sp>
        <p:nvSpPr>
          <p:cNvPr id="27652" name="Rectangle 2"/>
          <p:cNvSpPr>
            <a:spLocks noGrp="1" noChangeArrowheads="1"/>
          </p:cNvSpPr>
          <p:nvPr>
            <p:ph type="title"/>
          </p:nvPr>
        </p:nvSpPr>
        <p:spPr>
          <a:xfrm>
            <a:off x="957263" y="404813"/>
            <a:ext cx="7850187" cy="782637"/>
          </a:xfrm>
        </p:spPr>
        <p:txBody>
          <a:bodyPr/>
          <a:lstStyle/>
          <a:p>
            <a:pPr eaLnBrk="1" hangingPunct="1"/>
            <a:r>
              <a:rPr lang="en-GB" sz="2900" b="1" smtClean="0"/>
              <a:t>Distribution themes and time for grades</a:t>
            </a:r>
            <a:r>
              <a:rPr lang="en-GB" sz="3200" smtClean="0"/>
              <a:t> </a:t>
            </a:r>
            <a:r>
              <a:rPr lang="en-GB" sz="2900" b="1" smtClean="0"/>
              <a:t>7-8</a:t>
            </a:r>
            <a:endParaRPr lang="en-GB" smtClean="0"/>
          </a:p>
        </p:txBody>
      </p:sp>
      <p:graphicFrame>
        <p:nvGraphicFramePr>
          <p:cNvPr id="381955" name="Group 3"/>
          <p:cNvGraphicFramePr>
            <a:graphicFrameLocks noGrp="1"/>
          </p:cNvGraphicFramePr>
          <p:nvPr>
            <p:ph type="tbl" idx="1"/>
          </p:nvPr>
        </p:nvGraphicFramePr>
        <p:xfrm>
          <a:off x="685800" y="1700213"/>
          <a:ext cx="7918450" cy="3992592"/>
        </p:xfrm>
        <a:graphic>
          <a:graphicData uri="http://schemas.openxmlformats.org/drawingml/2006/table">
            <a:tbl>
              <a:tblPr/>
              <a:tblGrid>
                <a:gridCol w="3741738"/>
                <a:gridCol w="1200150"/>
                <a:gridCol w="2976562"/>
              </a:tblGrid>
              <a:tr h="732932">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800" b="1" i="0" u="none" strike="noStrike" cap="none" normalizeH="0" baseline="0" dirty="0" smtClean="0">
                          <a:ln>
                            <a:noFill/>
                          </a:ln>
                          <a:solidFill>
                            <a:schemeClr val="tx1"/>
                          </a:solidFill>
                          <a:effectLst/>
                          <a:latin typeface="Arial" charset="0"/>
                        </a:rPr>
                        <a:t>Themes, subthemes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800" b="1" i="0" u="none" strike="noStrike" cap="none" normalizeH="0" baseline="0" dirty="0" smtClean="0">
                          <a:ln>
                            <a:noFill/>
                          </a:ln>
                          <a:solidFill>
                            <a:schemeClr val="tx1"/>
                          </a:solidFill>
                          <a:effectLst/>
                          <a:latin typeface="Arial" charset="0"/>
                        </a:rPr>
                        <a:t>IT hours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1800" b="1" i="0" u="none" strike="noStrike" cap="none" normalizeH="0" baseline="0" dirty="0" smtClean="0">
                          <a:ln>
                            <a:noFill/>
                          </a:ln>
                          <a:solidFill>
                            <a:schemeClr val="tx1"/>
                          </a:solidFill>
                          <a:effectLst/>
                          <a:latin typeface="Arial" charset="0"/>
                        </a:rPr>
                        <a:t>Subjects, integration is addressed to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75000"/>
                      </a:schemeClr>
                    </a:solidFill>
                  </a:tcPr>
                </a:tc>
              </a:tr>
              <a:tr h="516252">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GB" sz="2000" b="0" i="0" u="none" strike="noStrike" cap="none" normalizeH="0" baseline="0" noProof="0" smtClean="0">
                          <a:ln>
                            <a:noFill/>
                          </a:ln>
                          <a:solidFill>
                            <a:schemeClr val="tx1"/>
                          </a:solidFill>
                          <a:effectLst/>
                          <a:latin typeface="Arial" charset="0"/>
                        </a:rPr>
                        <a:t>Information precessing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GB" sz="2000" b="1" i="0" u="none" strike="noStrike" cap="none" normalizeH="0" baseline="0" noProof="0" smtClean="0">
                          <a:ln>
                            <a:noFill/>
                          </a:ln>
                          <a:solidFill>
                            <a:schemeClr val="tx1"/>
                          </a:solidFill>
                          <a:effectLst/>
                          <a:latin typeface="Arial"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GB" sz="2000" b="0" i="0" u="none" strike="noStrike" cap="none" normalizeH="0" baseline="0" noProof="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02736">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GB" sz="2000" b="0" i="0" u="none" strike="noStrike" kern="1200" cap="none" normalizeH="0" baseline="0" noProof="0" smtClean="0">
                          <a:ln>
                            <a:noFill/>
                          </a:ln>
                          <a:solidFill>
                            <a:schemeClr val="tx1"/>
                          </a:solidFill>
                          <a:effectLst/>
                          <a:latin typeface="Arial" charset="0"/>
                          <a:ea typeface="+mn-ea"/>
                          <a:cs typeface="+mn-cs"/>
                        </a:rPr>
                        <a:t>Creation, editing and publishing a text document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GB" sz="2000" b="1" i="0" u="none" strike="noStrike" cap="none" normalizeH="0" baseline="0" noProof="0" dirty="0" smtClean="0">
                          <a:ln>
                            <a:noFill/>
                          </a:ln>
                          <a:solidFill>
                            <a:schemeClr val="tx1"/>
                          </a:solidFill>
                          <a:effectLst/>
                          <a:latin typeface="Arial"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defRPr/>
                      </a:pPr>
                      <a:r>
                        <a:rPr kumimoji="0" lang="lt-LT" sz="2000" b="0" i="0" u="none" strike="noStrike" cap="none" normalizeH="0" baseline="0" noProof="0" dirty="0" smtClean="0">
                          <a:ln>
                            <a:noFill/>
                          </a:ln>
                          <a:solidFill>
                            <a:schemeClr val="tx1"/>
                          </a:solidFill>
                          <a:effectLst/>
                          <a:latin typeface="Arial" charset="0"/>
                        </a:rPr>
                        <a:t>+ </a:t>
                      </a:r>
                      <a:r>
                        <a:rPr kumimoji="0" lang="en-GB" sz="2000" b="0" i="0" u="none" strike="noStrike" cap="none" normalizeH="0" baseline="0" noProof="0" dirty="0" smtClean="0">
                          <a:ln>
                            <a:noFill/>
                          </a:ln>
                          <a:solidFill>
                            <a:schemeClr val="tx1"/>
                          </a:solidFill>
                          <a:effectLst/>
                          <a:latin typeface="Arial" charset="0"/>
                        </a:rPr>
                        <a:t>Mother tongue; 4</a:t>
                      </a: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GB" sz="2000" b="0" i="0" u="none" strike="noStrike" cap="none" normalizeH="0" baseline="0" noProof="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1697">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GB" sz="2000" b="0" i="0" u="none" strike="noStrike" cap="none" normalizeH="0" baseline="0" noProof="0" dirty="0" smtClean="0">
                          <a:ln>
                            <a:noFill/>
                          </a:ln>
                          <a:solidFill>
                            <a:schemeClr val="tx1"/>
                          </a:solidFill>
                          <a:effectLst/>
                          <a:latin typeface="Arial" charset="0"/>
                        </a:rPr>
                        <a:t>Internet and electronic mail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GB" sz="2000" b="1" i="0" u="none" strike="noStrike" cap="none" normalizeH="0" baseline="0" noProof="0" smtClean="0">
                          <a:ln>
                            <a:noFill/>
                          </a:ln>
                          <a:solidFill>
                            <a:schemeClr val="tx1"/>
                          </a:solidFill>
                          <a:effectLst/>
                          <a:latin typeface="Arial"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lt-LT" sz="2000" b="0" i="0" u="none" strike="noStrike" cap="none" normalizeH="0" baseline="0" noProof="0" dirty="0" smtClean="0">
                          <a:ln>
                            <a:noFill/>
                          </a:ln>
                          <a:solidFill>
                            <a:schemeClr val="tx1"/>
                          </a:solidFill>
                          <a:effectLst/>
                          <a:latin typeface="Arial" charset="0"/>
                        </a:rPr>
                        <a:t>+ </a:t>
                      </a:r>
                      <a:r>
                        <a:rPr kumimoji="0" lang="en-GB" sz="2000" b="0" i="0" u="none" strike="noStrike" cap="none" normalizeH="0" baseline="0" noProof="0" dirty="0" smtClean="0">
                          <a:ln>
                            <a:noFill/>
                          </a:ln>
                          <a:solidFill>
                            <a:schemeClr val="tx1"/>
                          </a:solidFill>
                          <a:effectLst/>
                          <a:latin typeface="Arial" charset="0"/>
                        </a:rPr>
                        <a:t>Languages; 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6239">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GB" sz="2000" b="0" i="0" u="none" strike="noStrike" cap="none" normalizeH="0" baseline="0" noProof="0" dirty="0" smtClean="0">
                          <a:ln>
                            <a:noFill/>
                          </a:ln>
                          <a:solidFill>
                            <a:schemeClr val="tx1"/>
                          </a:solidFill>
                          <a:effectLst/>
                          <a:latin typeface="Arial" charset="0"/>
                        </a:rPr>
                        <a:t>Elements of </a:t>
                      </a:r>
                      <a:r>
                        <a:rPr kumimoji="0" lang="lt-LT" sz="2000" b="0" i="0" u="none" strike="noStrike" cap="none" normalizeH="0" baseline="0" noProof="0" dirty="0" err="1" smtClean="0">
                          <a:ln>
                            <a:noFill/>
                          </a:ln>
                          <a:solidFill>
                            <a:schemeClr val="tx1"/>
                          </a:solidFill>
                          <a:effectLst/>
                          <a:latin typeface="Arial" charset="0"/>
                        </a:rPr>
                        <a:t>spreadsheats</a:t>
                      </a:r>
                      <a:endParaRPr kumimoji="0" lang="en-GB" sz="2000" b="0" i="0" u="none" strike="noStrike" cap="none" normalizeH="0" baseline="0" noProof="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GB" sz="2000" b="1" i="0" u="none" strike="noStrike" cap="none" normalizeH="0" baseline="0" noProof="0" smtClean="0">
                          <a:ln>
                            <a:noFill/>
                          </a:ln>
                          <a:solidFill>
                            <a:schemeClr val="tx1"/>
                          </a:solidFill>
                          <a:effectLst/>
                          <a:latin typeface="Arial" charset="0"/>
                        </a:rPr>
                        <a:t>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lt-LT" sz="2000" b="0" i="0" u="none" strike="noStrike" cap="none" normalizeH="0" baseline="0" noProof="0" dirty="0" smtClean="0">
                          <a:ln>
                            <a:noFill/>
                          </a:ln>
                          <a:solidFill>
                            <a:schemeClr val="tx1"/>
                          </a:solidFill>
                          <a:effectLst/>
                          <a:latin typeface="Arial" charset="0"/>
                        </a:rPr>
                        <a:t>+ </a:t>
                      </a:r>
                      <a:r>
                        <a:rPr kumimoji="0" lang="en-GB" sz="2000" b="0" i="0" u="none" strike="noStrike" cap="none" normalizeH="0" baseline="0" noProof="0" dirty="0" smtClean="0">
                          <a:ln>
                            <a:noFill/>
                          </a:ln>
                          <a:solidFill>
                            <a:schemeClr val="tx1"/>
                          </a:solidFill>
                          <a:effectLst/>
                          <a:latin typeface="Arial" charset="0"/>
                        </a:rPr>
                        <a:t>Mathematics; 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02736">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GB" sz="2000" b="0" i="0" u="none" strike="noStrike" cap="none" normalizeH="0" baseline="0" noProof="0" smtClean="0">
                          <a:ln>
                            <a:noFill/>
                          </a:ln>
                          <a:solidFill>
                            <a:schemeClr val="tx1"/>
                          </a:solidFill>
                          <a:effectLst/>
                          <a:latin typeface="Arial" charset="0"/>
                        </a:rPr>
                        <a:t>Preparation and demonstartion of presentations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GB" sz="2000" b="1" i="0" u="none" strike="noStrike" cap="none" normalizeH="0" baseline="0" noProof="0" smtClean="0">
                          <a:ln>
                            <a:noFill/>
                          </a:ln>
                          <a:solidFill>
                            <a:schemeClr val="tx1"/>
                          </a:solidFill>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lt-LT" sz="2000" b="0" i="0" u="none" strike="noStrike" cap="none" normalizeH="0" baseline="0" noProof="0" dirty="0" smtClean="0">
                          <a:ln>
                            <a:noFill/>
                          </a:ln>
                          <a:solidFill>
                            <a:schemeClr val="tx1"/>
                          </a:solidFill>
                          <a:effectLst/>
                          <a:latin typeface="Arial" charset="0"/>
                        </a:rPr>
                        <a:t>+ </a:t>
                      </a:r>
                      <a:r>
                        <a:rPr kumimoji="0" lang="en-GB" sz="2000" b="0" i="0" u="none" strike="noStrike" cap="none" normalizeH="0" baseline="0" noProof="0" dirty="0" smtClean="0">
                          <a:ln>
                            <a:noFill/>
                          </a:ln>
                          <a:solidFill>
                            <a:schemeClr val="tx1"/>
                          </a:solidFill>
                          <a:effectLst/>
                          <a:latin typeface="Arial" charset="0"/>
                        </a:rPr>
                        <a:t>All subjects; 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Date Placeholder 4"/>
          <p:cNvSpPr>
            <a:spLocks noGrp="1"/>
          </p:cNvSpPr>
          <p:nvPr>
            <p:ph type="dt" sz="half" idx="10"/>
          </p:nvPr>
        </p:nvSpPr>
        <p:spPr/>
        <p:txBody>
          <a:bodyPr/>
          <a:lstStyle/>
          <a:p>
            <a:pPr>
              <a:defRPr/>
            </a:pPr>
            <a:r>
              <a:rPr lang="x-none" smtClean="0"/>
              <a:t>Andrej Brodnik, 120823</a:t>
            </a:r>
            <a:endParaRPr lang="lt-LT" dirty="0"/>
          </a:p>
        </p:txBody>
      </p:sp>
      <p:sp>
        <p:nvSpPr>
          <p:cNvPr id="6" name="Footer Placeholder 5"/>
          <p:cNvSpPr>
            <a:spLocks noGrp="1"/>
          </p:cNvSpPr>
          <p:nvPr>
            <p:ph type="ftr" sz="quarter" idx="11"/>
          </p:nvPr>
        </p:nvSpPr>
        <p:spPr/>
        <p:txBody>
          <a:bodyPr/>
          <a:lstStyle/>
          <a:p>
            <a:pPr>
              <a:defRPr/>
            </a:pPr>
            <a:r>
              <a:rPr lang="en-US" smtClean="0"/>
              <a:t>Trendi poučevanja RIN</a:t>
            </a:r>
            <a:endParaRPr lang="lt-LT"/>
          </a:p>
        </p:txBody>
      </p:sp>
    </p:spTree>
  </p:cSld>
  <p:clrMapOvr>
    <a:masterClrMapping/>
  </p:clrMapOvr>
  <p:transition spd="slow">
    <p:fade/>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3" name="Slide Number Placeholder 5"/>
          <p:cNvSpPr>
            <a:spLocks noGrp="1"/>
          </p:cNvSpPr>
          <p:nvPr>
            <p:ph type="sldNum" sz="quarter" idx="12"/>
          </p:nvPr>
        </p:nvSpPr>
        <p:spPr>
          <a:noFill/>
        </p:spPr>
        <p:txBody>
          <a:bodyPr/>
          <a:lstStyle/>
          <a:p>
            <a:fld id="{DEF5CEDC-1146-435D-9E85-EF9A4B1CB813}" type="slidenum">
              <a:rPr lang="lt-LT" smtClean="0">
                <a:latin typeface="Arial" pitchFamily="34" charset="0"/>
                <a:cs typeface="Arial" pitchFamily="34" charset="0"/>
              </a:rPr>
              <a:pPr/>
              <a:t>22</a:t>
            </a:fld>
            <a:endParaRPr lang="lt-LT" smtClean="0">
              <a:latin typeface="Arial" pitchFamily="34" charset="0"/>
              <a:cs typeface="Arial" pitchFamily="34" charset="0"/>
            </a:endParaRPr>
          </a:p>
        </p:txBody>
      </p:sp>
      <p:sp>
        <p:nvSpPr>
          <p:cNvPr id="30724" name="Rectangle 2"/>
          <p:cNvSpPr>
            <a:spLocks noGrp="1" noChangeArrowheads="1"/>
          </p:cNvSpPr>
          <p:nvPr>
            <p:ph type="title"/>
          </p:nvPr>
        </p:nvSpPr>
        <p:spPr>
          <a:xfrm>
            <a:off x="1030288" y="471488"/>
            <a:ext cx="7718425" cy="690562"/>
          </a:xfrm>
        </p:spPr>
        <p:txBody>
          <a:bodyPr/>
          <a:lstStyle/>
          <a:p>
            <a:pPr eaLnBrk="1" hangingPunct="1"/>
            <a:r>
              <a:rPr lang="en-GB" sz="2900" b="1" smtClean="0"/>
              <a:t>IT curricula for grades 9-10 and 11-12</a:t>
            </a:r>
            <a:endParaRPr lang="en-GB" smtClean="0"/>
          </a:p>
        </p:txBody>
      </p:sp>
      <p:graphicFrame>
        <p:nvGraphicFramePr>
          <p:cNvPr id="382979" name="Group 3"/>
          <p:cNvGraphicFramePr>
            <a:graphicFrameLocks noGrp="1"/>
          </p:cNvGraphicFramePr>
          <p:nvPr>
            <p:ph type="tbl" idx="1"/>
          </p:nvPr>
        </p:nvGraphicFramePr>
        <p:xfrm>
          <a:off x="685800" y="1676400"/>
          <a:ext cx="8012168" cy="4328650"/>
        </p:xfrm>
        <a:graphic>
          <a:graphicData uri="http://schemas.openxmlformats.org/drawingml/2006/table">
            <a:tbl>
              <a:tblPr/>
              <a:tblGrid>
                <a:gridCol w="2754297"/>
                <a:gridCol w="2628936"/>
                <a:gridCol w="2628935"/>
              </a:tblGrid>
              <a:tr h="736708">
                <a:tc>
                  <a:txBody>
                    <a:bodyPr/>
                    <a:lstStyle/>
                    <a:p>
                      <a:pPr marL="0" marR="0" lvl="0" indent="0" algn="l" defTabSz="914400" rtl="0" eaLnBrk="1" fontAlgn="base" latinLnBrk="0" hangingPunct="1">
                        <a:lnSpc>
                          <a:spcPct val="100000"/>
                        </a:lnSpc>
                        <a:spcBef>
                          <a:spcPct val="0"/>
                        </a:spcBef>
                        <a:spcAft>
                          <a:spcPct val="0"/>
                        </a:spcAft>
                        <a:buClrTx/>
                        <a:buSzPct val="90000"/>
                        <a:buFontTx/>
                        <a:buNone/>
                        <a:tabLst/>
                      </a:pPr>
                      <a:r>
                        <a:rPr kumimoji="0" lang="en-GB" sz="2000" b="1" i="0" u="none" strike="noStrike" cap="none" normalizeH="0" baseline="0" noProof="0" dirty="0" smtClean="0">
                          <a:ln>
                            <a:noFill/>
                          </a:ln>
                          <a:solidFill>
                            <a:schemeClr val="tx1"/>
                          </a:solidFill>
                          <a:effectLst/>
                          <a:latin typeface="Arial" charset="0"/>
                        </a:rPr>
                        <a:t>Compulsory course,</a:t>
                      </a:r>
                      <a:br>
                        <a:rPr kumimoji="0" lang="en-GB" sz="2000" b="1" i="0" u="none" strike="noStrike" cap="none" normalizeH="0" baseline="0" noProof="0" dirty="0" smtClean="0">
                          <a:ln>
                            <a:noFill/>
                          </a:ln>
                          <a:solidFill>
                            <a:schemeClr val="tx1"/>
                          </a:solidFill>
                          <a:effectLst/>
                          <a:latin typeface="Arial" charset="0"/>
                        </a:rPr>
                      </a:br>
                      <a:r>
                        <a:rPr kumimoji="0" lang="en-GB" sz="2000" b="1" i="0" u="none" strike="noStrike" cap="none" normalizeH="0" baseline="0" noProof="0" dirty="0" smtClean="0">
                          <a:ln>
                            <a:noFill/>
                          </a:ln>
                          <a:solidFill>
                            <a:schemeClr val="tx1"/>
                          </a:solidFill>
                          <a:effectLst/>
                          <a:latin typeface="Arial" charset="0"/>
                        </a:rPr>
                        <a:t>9-10 grades</a:t>
                      </a:r>
                      <a:endParaRPr kumimoji="0" lang="en-GB" sz="2000" b="0" i="0" u="none" strike="noStrike" cap="none" normalizeH="0" baseline="0" noProof="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Pct val="90000"/>
                        <a:buFontTx/>
                        <a:buNone/>
                        <a:tabLst/>
                      </a:pPr>
                      <a:r>
                        <a:rPr kumimoji="0" lang="lt-LT" sz="2000" b="1" i="0" u="none" strike="noStrike" cap="none" normalizeH="0" baseline="0" noProof="0" dirty="0" err="1" smtClean="0">
                          <a:ln>
                            <a:noFill/>
                          </a:ln>
                          <a:solidFill>
                            <a:schemeClr val="tx1"/>
                          </a:solidFill>
                          <a:effectLst/>
                          <a:latin typeface="Arial" charset="0"/>
                        </a:rPr>
                        <a:t>Optional</a:t>
                      </a:r>
                      <a:r>
                        <a:rPr kumimoji="0" lang="lt-LT" sz="2000" b="1" i="0" u="none" strike="noStrike" cap="none" normalizeH="0" baseline="0" noProof="0" dirty="0" smtClean="0">
                          <a:ln>
                            <a:noFill/>
                          </a:ln>
                          <a:solidFill>
                            <a:schemeClr val="tx1"/>
                          </a:solidFill>
                          <a:effectLst/>
                          <a:latin typeface="Arial" charset="0"/>
                        </a:rPr>
                        <a:t> </a:t>
                      </a:r>
                      <a:r>
                        <a:rPr kumimoji="0" lang="en-GB" sz="2000" b="1" i="0" u="none" strike="noStrike" cap="none" normalizeH="0" baseline="0" noProof="0" dirty="0" smtClean="0">
                          <a:ln>
                            <a:noFill/>
                          </a:ln>
                          <a:solidFill>
                            <a:schemeClr val="tx1"/>
                          </a:solidFill>
                          <a:effectLst/>
                          <a:latin typeface="Arial" charset="0"/>
                        </a:rPr>
                        <a:t>course, </a:t>
                      </a:r>
                      <a:r>
                        <a:rPr kumimoji="0" lang="lt-LT" sz="2000" b="1" i="0" u="none" strike="noStrike" cap="none" normalizeH="0" baseline="0" noProof="0" dirty="0" smtClean="0">
                          <a:ln>
                            <a:noFill/>
                          </a:ln>
                          <a:solidFill>
                            <a:schemeClr val="tx1"/>
                          </a:solidFill>
                          <a:effectLst/>
                          <a:latin typeface="Arial" charset="0"/>
                        </a:rPr>
                        <a:t> </a:t>
                      </a:r>
                      <a:r>
                        <a:rPr kumimoji="0" lang="en-GB" sz="2000" b="1" i="0" u="none" strike="noStrike" cap="none" normalizeH="0" baseline="0" noProof="0" dirty="0" smtClean="0">
                          <a:ln>
                            <a:noFill/>
                          </a:ln>
                          <a:solidFill>
                            <a:schemeClr val="tx1"/>
                          </a:solidFill>
                          <a:effectLst/>
                          <a:latin typeface="Arial" charset="0"/>
                        </a:rPr>
                        <a:t>11-12 grades</a:t>
                      </a:r>
                      <a:endParaRPr kumimoji="0" lang="en-GB" sz="2000" b="0" i="0" u="none" strike="noStrike" cap="none" normalizeH="0" baseline="0" noProof="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lt-LT" sz="2000" b="1" i="0" u="none" strike="noStrike" cap="none" normalizeH="0" baseline="0" noProof="0" dirty="0" err="1" smtClean="0">
                          <a:ln>
                            <a:noFill/>
                          </a:ln>
                          <a:solidFill>
                            <a:schemeClr val="tx1"/>
                          </a:solidFill>
                          <a:effectLst/>
                          <a:latin typeface="Arial" charset="0"/>
                        </a:rPr>
                        <a:t>Additional</a:t>
                      </a:r>
                      <a:r>
                        <a:rPr kumimoji="0" lang="lt-LT" sz="2000" b="1" i="0" u="none" strike="noStrike" cap="none" normalizeH="0" baseline="0" noProof="0" dirty="0" smtClean="0">
                          <a:ln>
                            <a:noFill/>
                          </a:ln>
                          <a:solidFill>
                            <a:schemeClr val="tx1"/>
                          </a:solidFill>
                          <a:effectLst/>
                          <a:latin typeface="Arial" charset="0"/>
                        </a:rPr>
                        <a:t> modules</a:t>
                      </a:r>
                      <a:r>
                        <a:rPr kumimoji="0" lang="en-GB" sz="2000" b="1" i="0" u="none" strike="noStrike" cap="none" normalizeH="0" baseline="0" noProof="0" dirty="0" smtClean="0">
                          <a:ln>
                            <a:noFill/>
                          </a:ln>
                          <a:solidFill>
                            <a:schemeClr val="tx1"/>
                          </a:solidFill>
                          <a:effectLst/>
                          <a:latin typeface="Arial" charset="0"/>
                        </a:rPr>
                        <a:t>, 11-12 grades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75000"/>
                      </a:schemeClr>
                    </a:solidFill>
                  </a:tcPr>
                </a:tc>
              </a:tr>
              <a:tr h="80316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Computer (principles of the work)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Pct val="90000"/>
                        <a:buFontTx/>
                        <a:buNone/>
                        <a:tabLst/>
                      </a:pPr>
                      <a:r>
                        <a:rPr kumimoji="0" lang="en-US" sz="2000" b="0" i="0" u="none" strike="noStrike" cap="none" normalizeH="0" baseline="0" dirty="0" smtClean="0">
                          <a:ln>
                            <a:noFill/>
                          </a:ln>
                          <a:solidFill>
                            <a:schemeClr val="tx1"/>
                          </a:solidFill>
                          <a:effectLst/>
                          <a:latin typeface="Arial" charset="0"/>
                        </a:rPr>
                        <a:t>Advanced elements of text editing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Data base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986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Text processing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smtClean="0">
                          <a:ln>
                            <a:noFill/>
                          </a:ln>
                          <a:solidFill>
                            <a:schemeClr val="tx1"/>
                          </a:solidFill>
                          <a:effectLst/>
                          <a:latin typeface="Arial" charset="0"/>
                        </a:rPr>
                        <a:t>Presentation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Multimedia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0316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smtClean="0">
                          <a:ln>
                            <a:noFill/>
                          </a:ln>
                          <a:solidFill>
                            <a:schemeClr val="tx1"/>
                          </a:solidFill>
                          <a:effectLst/>
                          <a:latin typeface="Arial" charset="0"/>
                        </a:rPr>
                        <a:t>Information (basics of information handling)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smtClean="0">
                          <a:ln>
                            <a:noFill/>
                          </a:ln>
                          <a:solidFill>
                            <a:schemeClr val="tx1"/>
                          </a:solidFill>
                          <a:effectLst/>
                          <a:latin typeface="Arial" charset="0"/>
                        </a:rPr>
                        <a:t>WWW and electronic mail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Programming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0316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smtClean="0">
                          <a:ln>
                            <a:noFill/>
                          </a:ln>
                          <a:solidFill>
                            <a:schemeClr val="tx1"/>
                          </a:solidFill>
                          <a:effectLst/>
                          <a:latin typeface="Arial" charset="0"/>
                        </a:rPr>
                        <a:t>Algorithms (main concepts and commands)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b="0" i="0" u="none" strike="noStrike" cap="none" normalizeH="0" baseline="0" smtClean="0">
                          <a:ln>
                            <a:noFill/>
                          </a:ln>
                          <a:solidFill>
                            <a:schemeClr val="tx1"/>
                          </a:solidFill>
                          <a:effectLst/>
                          <a:latin typeface="Arial" charset="0"/>
                        </a:rPr>
                        <a:t>Social and ethical issues of using IT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lt-LT" sz="20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9919">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lt-LT" sz="2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lt-LT" sz="2000" b="0" i="0" u="none" strike="noStrike" cap="none" normalizeH="0" baseline="0" smtClean="0">
                          <a:ln>
                            <a:noFill/>
                          </a:ln>
                          <a:solidFill>
                            <a:schemeClr val="tx1"/>
                          </a:solidFill>
                          <a:effectLst/>
                          <a:latin typeface="Arial" charset="0"/>
                        </a:rPr>
                        <a:t>S</a:t>
                      </a:r>
                      <a:r>
                        <a:rPr kumimoji="0" lang="en-US" sz="2000" b="0" i="0" u="none" strike="noStrike" cap="none" normalizeH="0" baseline="0" smtClean="0">
                          <a:ln>
                            <a:noFill/>
                          </a:ln>
                          <a:solidFill>
                            <a:schemeClr val="tx1"/>
                          </a:solidFill>
                          <a:effectLst/>
                          <a:latin typeface="Arial" charset="0"/>
                        </a:rPr>
                        <a:t>preadsheet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lt-LT" sz="20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Date Placeholder 4"/>
          <p:cNvSpPr>
            <a:spLocks noGrp="1"/>
          </p:cNvSpPr>
          <p:nvPr>
            <p:ph type="dt" sz="half" idx="10"/>
          </p:nvPr>
        </p:nvSpPr>
        <p:spPr/>
        <p:txBody>
          <a:bodyPr/>
          <a:lstStyle/>
          <a:p>
            <a:pPr>
              <a:defRPr/>
            </a:pPr>
            <a:r>
              <a:rPr lang="x-none" smtClean="0"/>
              <a:t>Andrej Brodnik, 120823</a:t>
            </a:r>
            <a:endParaRPr lang="lt-LT" dirty="0"/>
          </a:p>
        </p:txBody>
      </p:sp>
      <p:sp>
        <p:nvSpPr>
          <p:cNvPr id="6" name="Footer Placeholder 5"/>
          <p:cNvSpPr>
            <a:spLocks noGrp="1"/>
          </p:cNvSpPr>
          <p:nvPr>
            <p:ph type="ftr" sz="quarter" idx="11"/>
          </p:nvPr>
        </p:nvSpPr>
        <p:spPr/>
        <p:txBody>
          <a:bodyPr/>
          <a:lstStyle/>
          <a:p>
            <a:pPr>
              <a:defRPr/>
            </a:pPr>
            <a:r>
              <a:rPr lang="en-US" smtClean="0"/>
              <a:t>Trendi poučevanja RIN</a:t>
            </a:r>
            <a:endParaRPr lang="lt-LT"/>
          </a:p>
        </p:txBody>
      </p:sp>
    </p:spTree>
  </p:cSld>
  <p:clrMapOvr>
    <a:masterClrMapping/>
  </p:clrMapOvr>
  <p:transition spd="slow">
    <p:fade/>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7" name="Slide Number Placeholder 5"/>
          <p:cNvSpPr>
            <a:spLocks noGrp="1"/>
          </p:cNvSpPr>
          <p:nvPr>
            <p:ph type="sldNum" sz="quarter" idx="12"/>
          </p:nvPr>
        </p:nvSpPr>
        <p:spPr>
          <a:noFill/>
        </p:spPr>
        <p:txBody>
          <a:bodyPr/>
          <a:lstStyle/>
          <a:p>
            <a:fld id="{E93E5EC6-4B9A-4312-A58E-38943B488CBB}" type="slidenum">
              <a:rPr lang="lt-LT" smtClean="0">
                <a:latin typeface="Arial" pitchFamily="34" charset="0"/>
                <a:cs typeface="Arial" pitchFamily="34" charset="0"/>
              </a:rPr>
              <a:pPr/>
              <a:t>23</a:t>
            </a:fld>
            <a:endParaRPr lang="lt-LT" smtClean="0">
              <a:latin typeface="Arial" pitchFamily="34" charset="0"/>
              <a:cs typeface="Arial" pitchFamily="34" charset="0"/>
            </a:endParaRPr>
          </a:p>
        </p:txBody>
      </p:sp>
      <p:sp>
        <p:nvSpPr>
          <p:cNvPr id="31748" name="Rectangle 2"/>
          <p:cNvSpPr>
            <a:spLocks noGrp="1" noChangeArrowheads="1"/>
          </p:cNvSpPr>
          <p:nvPr>
            <p:ph type="title"/>
          </p:nvPr>
        </p:nvSpPr>
        <p:spPr>
          <a:xfrm>
            <a:off x="957263" y="277813"/>
            <a:ext cx="7729537" cy="1143000"/>
          </a:xfrm>
        </p:spPr>
        <p:txBody>
          <a:bodyPr/>
          <a:lstStyle/>
          <a:p>
            <a:pPr eaLnBrk="1" hangingPunct="1"/>
            <a:r>
              <a:rPr lang="en-US" sz="2800" b="1" smtClean="0"/>
              <a:t>Information Technology Maturity Exams</a:t>
            </a:r>
          </a:p>
        </p:txBody>
      </p:sp>
      <p:sp>
        <p:nvSpPr>
          <p:cNvPr id="31749" name="Rectangle 3"/>
          <p:cNvSpPr>
            <a:spLocks noGrp="1" noChangeArrowheads="1"/>
          </p:cNvSpPr>
          <p:nvPr>
            <p:ph type="body" idx="1"/>
          </p:nvPr>
        </p:nvSpPr>
        <p:spPr>
          <a:xfrm>
            <a:off x="555625" y="1822450"/>
            <a:ext cx="8434388" cy="4308475"/>
          </a:xfrm>
        </p:spPr>
        <p:txBody>
          <a:bodyPr/>
          <a:lstStyle/>
          <a:p>
            <a:pPr marL="609600" indent="-609600" eaLnBrk="1" hangingPunct="1"/>
            <a:r>
              <a:rPr lang="en-US" dirty="0" smtClean="0"/>
              <a:t>1995-2002</a:t>
            </a:r>
            <a:r>
              <a:rPr lang="lt-LT" dirty="0" smtClean="0"/>
              <a:t>:</a:t>
            </a:r>
            <a:r>
              <a:rPr lang="en-US" dirty="0" smtClean="0"/>
              <a:t> Informatics Maturity Exam</a:t>
            </a:r>
            <a:r>
              <a:rPr lang="lt-LT" dirty="0" smtClean="0"/>
              <a:t> – </a:t>
            </a:r>
            <a:r>
              <a:rPr lang="lt-LT" dirty="0" err="1" smtClean="0"/>
              <a:t>Scool</a:t>
            </a:r>
            <a:r>
              <a:rPr lang="lt-LT" dirty="0" smtClean="0"/>
              <a:t> </a:t>
            </a:r>
            <a:r>
              <a:rPr lang="lt-LT" dirty="0" err="1" smtClean="0"/>
              <a:t>level</a:t>
            </a:r>
            <a:endParaRPr lang="en-US" dirty="0" smtClean="0"/>
          </a:p>
          <a:p>
            <a:pPr marL="609600" indent="-609600" eaLnBrk="1" hangingPunct="1"/>
            <a:r>
              <a:rPr lang="lt-LT" dirty="0" err="1" smtClean="0"/>
              <a:t>Since</a:t>
            </a:r>
            <a:r>
              <a:rPr lang="lt-LT" dirty="0" smtClean="0"/>
              <a:t> 2005:</a:t>
            </a:r>
            <a:r>
              <a:rPr lang="en-US" dirty="0" smtClean="0"/>
              <a:t> </a:t>
            </a:r>
            <a:r>
              <a:rPr lang="lt-LT" dirty="0" err="1" smtClean="0"/>
              <a:t>National</a:t>
            </a:r>
            <a:r>
              <a:rPr lang="lt-LT" dirty="0" smtClean="0"/>
              <a:t> </a:t>
            </a:r>
            <a:r>
              <a:rPr lang="en-US" dirty="0" smtClean="0"/>
              <a:t>Information Technologies Maturity Exam</a:t>
            </a:r>
            <a:r>
              <a:rPr lang="lt-LT" dirty="0" smtClean="0"/>
              <a:t> (75% </a:t>
            </a:r>
            <a:r>
              <a:rPr lang="lt-LT" dirty="0" err="1" smtClean="0"/>
              <a:t>on</a:t>
            </a:r>
            <a:r>
              <a:rPr lang="lt-LT" dirty="0" smtClean="0"/>
              <a:t> </a:t>
            </a:r>
            <a:r>
              <a:rPr lang="lt-LT" dirty="0" err="1" smtClean="0"/>
              <a:t>programming</a:t>
            </a:r>
            <a:r>
              <a:rPr lang="lt-LT" dirty="0" smtClean="0"/>
              <a:t> – </a:t>
            </a:r>
            <a:r>
              <a:rPr lang="lt-LT" dirty="0" err="1" smtClean="0"/>
              <a:t>Pascal</a:t>
            </a:r>
            <a:r>
              <a:rPr lang="lt-LT" dirty="0" smtClean="0"/>
              <a:t>)</a:t>
            </a:r>
            <a:endParaRPr lang="en-US" dirty="0" smtClean="0"/>
          </a:p>
          <a:p>
            <a:pPr marL="609600" indent="-609600" eaLnBrk="1" hangingPunct="1"/>
            <a:endParaRPr lang="en-US" sz="2400" dirty="0" smtClean="0"/>
          </a:p>
        </p:txBody>
      </p:sp>
      <p:sp>
        <p:nvSpPr>
          <p:cNvPr id="5" name="Date Placeholder 4"/>
          <p:cNvSpPr>
            <a:spLocks noGrp="1"/>
          </p:cNvSpPr>
          <p:nvPr>
            <p:ph type="dt" sz="half" idx="10"/>
          </p:nvPr>
        </p:nvSpPr>
        <p:spPr/>
        <p:txBody>
          <a:bodyPr/>
          <a:lstStyle/>
          <a:p>
            <a:r>
              <a:rPr lang="x-none" smtClean="0"/>
              <a:t>Andrej Brodnik, 120823</a:t>
            </a:r>
            <a:endParaRPr lang="sl-SI"/>
          </a:p>
        </p:txBody>
      </p:sp>
      <p:sp>
        <p:nvSpPr>
          <p:cNvPr id="6" name="Footer Placeholder 5"/>
          <p:cNvSpPr>
            <a:spLocks noGrp="1"/>
          </p:cNvSpPr>
          <p:nvPr>
            <p:ph type="ftr" sz="quarter" idx="11"/>
          </p:nvPr>
        </p:nvSpPr>
        <p:spPr/>
        <p:txBody>
          <a:bodyPr/>
          <a:lstStyle/>
          <a:p>
            <a:r>
              <a:rPr lang="en-US" smtClean="0"/>
              <a:t>Trendi poučevanja RIN</a:t>
            </a:r>
            <a:endParaRPr lang="sl-SI"/>
          </a:p>
        </p:txBody>
      </p:sp>
    </p:spTree>
  </p:cSld>
  <p:clrMapOvr>
    <a:masterClrMapping/>
  </p:clrMapOvr>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nvPr>
        </p:nvGraphicFramePr>
        <p:xfrm>
          <a:off x="920750" y="1665288"/>
          <a:ext cx="7766100" cy="4138011"/>
        </p:xfrm>
        <a:graphic>
          <a:graphicData uri="http://schemas.openxmlformats.org/drawingml/2006/table">
            <a:tbl>
              <a:tblPr firstRow="1" bandRow="1">
                <a:tableStyleId>{5940675A-B579-460E-94D1-54222C63F5DA}</a:tableStyleId>
              </a:tblPr>
              <a:tblGrid>
                <a:gridCol w="2300319"/>
                <a:gridCol w="1862163"/>
                <a:gridCol w="3603618"/>
              </a:tblGrid>
              <a:tr h="242221">
                <a:tc>
                  <a:txBody>
                    <a:bodyPr/>
                    <a:lstStyle/>
                    <a:p>
                      <a:pPr algn="ctr" hangingPunct="0">
                        <a:lnSpc>
                          <a:spcPct val="115000"/>
                        </a:lnSpc>
                        <a:spcAft>
                          <a:spcPts val="0"/>
                        </a:spcAft>
                      </a:pPr>
                      <a:r>
                        <a:rPr lang="en-GB" sz="1600" b="1" dirty="0"/>
                        <a:t>Algorithms</a:t>
                      </a:r>
                      <a:endParaRPr lang="lt-LT" sz="1600" b="1" dirty="0">
                        <a:latin typeface="Times"/>
                        <a:ea typeface="Times New Roman"/>
                        <a:cs typeface="Times New Roman"/>
                      </a:endParaRPr>
                    </a:p>
                  </a:txBody>
                  <a:tcPr marL="36195" marR="36195" marT="0" marB="0">
                    <a:solidFill>
                      <a:srgbClr val="CCFFCC"/>
                    </a:solidFill>
                  </a:tcPr>
                </a:tc>
                <a:tc>
                  <a:txBody>
                    <a:bodyPr/>
                    <a:lstStyle/>
                    <a:p>
                      <a:pPr marL="0" algn="ctr" defTabSz="914400" rtl="0" eaLnBrk="1" latinLnBrk="0" hangingPunct="0">
                        <a:lnSpc>
                          <a:spcPct val="115000"/>
                        </a:lnSpc>
                        <a:spcAft>
                          <a:spcPts val="0"/>
                        </a:spcAft>
                      </a:pPr>
                      <a:r>
                        <a:rPr lang="en-GB" sz="1600" b="1" kern="1200" dirty="0">
                          <a:solidFill>
                            <a:schemeClr val="tx1"/>
                          </a:solidFill>
                          <a:latin typeface="+mn-lt"/>
                          <a:ea typeface="+mn-ea"/>
                          <a:cs typeface="+mn-cs"/>
                        </a:rPr>
                        <a:t>Data structures</a:t>
                      </a:r>
                      <a:endParaRPr lang="lt-LT" sz="1600" b="1" kern="1200" dirty="0">
                        <a:solidFill>
                          <a:schemeClr val="tx1"/>
                        </a:solidFill>
                        <a:latin typeface="+mn-lt"/>
                        <a:ea typeface="+mn-ea"/>
                        <a:cs typeface="+mn-cs"/>
                      </a:endParaRPr>
                    </a:p>
                  </a:txBody>
                  <a:tcPr marL="36195" marR="36195" marT="0" marB="0">
                    <a:solidFill>
                      <a:srgbClr val="CCFFCC"/>
                    </a:solidFill>
                  </a:tcPr>
                </a:tc>
                <a:tc>
                  <a:txBody>
                    <a:bodyPr/>
                    <a:lstStyle/>
                    <a:p>
                      <a:pPr algn="ctr" hangingPunct="0">
                        <a:lnSpc>
                          <a:spcPct val="115000"/>
                        </a:lnSpc>
                        <a:spcAft>
                          <a:spcPts val="0"/>
                        </a:spcAft>
                      </a:pPr>
                      <a:r>
                        <a:rPr lang="lt-LT" sz="1600" b="1" dirty="0" smtClean="0"/>
                        <a:t>Control </a:t>
                      </a:r>
                      <a:r>
                        <a:rPr lang="lt-LT" sz="1600" b="1" dirty="0" smtClean="0"/>
                        <a:t>structures </a:t>
                      </a:r>
                      <a:endParaRPr lang="lt-LT" sz="1600" b="1" dirty="0">
                        <a:latin typeface="Times"/>
                        <a:ea typeface="Times New Roman"/>
                        <a:cs typeface="Times New Roman"/>
                      </a:endParaRPr>
                    </a:p>
                  </a:txBody>
                  <a:tcPr marL="36195" marR="36195" marT="0" marB="0">
                    <a:solidFill>
                      <a:srgbClr val="CCFFCC"/>
                    </a:solidFill>
                  </a:tcPr>
                </a:tc>
              </a:tr>
              <a:tr h="2991968">
                <a:tc>
                  <a:txBody>
                    <a:bodyPr/>
                    <a:lstStyle/>
                    <a:p>
                      <a:pPr algn="l" hangingPunct="0">
                        <a:lnSpc>
                          <a:spcPct val="115000"/>
                        </a:lnSpc>
                        <a:spcAft>
                          <a:spcPts val="0"/>
                        </a:spcAft>
                      </a:pPr>
                      <a:r>
                        <a:rPr lang="en-GB" sz="1400" dirty="0"/>
                        <a:t>Calculation of the sums (of product, quantity, and arithmetical average).</a:t>
                      </a:r>
                      <a:endParaRPr lang="lt-LT" sz="1400" dirty="0"/>
                    </a:p>
                    <a:p>
                      <a:pPr algn="l" hangingPunct="0">
                        <a:lnSpc>
                          <a:spcPct val="115000"/>
                        </a:lnSpc>
                        <a:spcAft>
                          <a:spcPts val="0"/>
                        </a:spcAft>
                      </a:pPr>
                      <a:r>
                        <a:rPr lang="en-GB" sz="1400" dirty="0"/>
                        <a:t>Search of the maximal (minimal) value.</a:t>
                      </a:r>
                      <a:endParaRPr lang="lt-LT" sz="1400" dirty="0"/>
                    </a:p>
                    <a:p>
                      <a:pPr algn="l" hangingPunct="0">
                        <a:lnSpc>
                          <a:spcPct val="115000"/>
                        </a:lnSpc>
                        <a:spcAft>
                          <a:spcPts val="0"/>
                        </a:spcAft>
                      </a:pPr>
                      <a:r>
                        <a:rPr lang="en-GB" sz="1400" dirty="0"/>
                        <a:t>Data input/output.</a:t>
                      </a:r>
                      <a:endParaRPr lang="lt-LT" sz="1400" dirty="0"/>
                    </a:p>
                    <a:p>
                      <a:pPr algn="l" hangingPunct="0">
                        <a:lnSpc>
                          <a:spcPct val="115000"/>
                        </a:lnSpc>
                        <a:spcAft>
                          <a:spcPts val="0"/>
                        </a:spcAft>
                      </a:pPr>
                      <a:r>
                        <a:rPr lang="en-GB" sz="1400" dirty="0"/>
                        <a:t>Data sorting.</a:t>
                      </a:r>
                      <a:endParaRPr lang="lt-LT" sz="1400" dirty="0"/>
                    </a:p>
                    <a:p>
                      <a:pPr algn="l" hangingPunct="0">
                        <a:lnSpc>
                          <a:spcPct val="115000"/>
                        </a:lnSpc>
                        <a:spcAft>
                          <a:spcPts val="0"/>
                        </a:spcAft>
                      </a:pPr>
                      <a:r>
                        <a:rPr lang="en-GB" sz="1400" dirty="0"/>
                        <a:t>Ability to modify algorithms  according to the particular data structures</a:t>
                      </a:r>
                      <a:endParaRPr lang="lt-LT" sz="1400" dirty="0">
                        <a:latin typeface="Times"/>
                        <a:ea typeface="Times New Roman"/>
                        <a:cs typeface="Times New Roman"/>
                      </a:endParaRPr>
                    </a:p>
                  </a:txBody>
                  <a:tcPr marL="36195" marR="36195" marT="0" marB="0"/>
                </a:tc>
                <a:tc>
                  <a:txBody>
                    <a:bodyPr/>
                    <a:lstStyle/>
                    <a:p>
                      <a:pPr algn="l" hangingPunct="0">
                        <a:lnSpc>
                          <a:spcPct val="115000"/>
                        </a:lnSpc>
                        <a:spcAft>
                          <a:spcPts val="0"/>
                        </a:spcAft>
                      </a:pPr>
                      <a:r>
                        <a:rPr lang="en-GB" sz="1400" dirty="0"/>
                        <a:t>Integer and real, char, </a:t>
                      </a:r>
                      <a:r>
                        <a:rPr lang="en-GB" sz="1400" dirty="0" err="1"/>
                        <a:t>boolean</a:t>
                      </a:r>
                      <a:r>
                        <a:rPr lang="en-GB" sz="1400" dirty="0"/>
                        <a:t>, and string </a:t>
                      </a:r>
                      <a:endParaRPr lang="lt-LT" sz="1400" dirty="0"/>
                    </a:p>
                    <a:p>
                      <a:pPr algn="l" hangingPunct="0">
                        <a:lnSpc>
                          <a:spcPct val="115000"/>
                        </a:lnSpc>
                        <a:spcAft>
                          <a:spcPts val="0"/>
                        </a:spcAft>
                      </a:pPr>
                      <a:r>
                        <a:rPr lang="en-GB" sz="1400" dirty="0"/>
                        <a:t>Text file.</a:t>
                      </a:r>
                      <a:endParaRPr lang="lt-LT" sz="1400" dirty="0"/>
                    </a:p>
                    <a:p>
                      <a:pPr algn="l" hangingPunct="0">
                        <a:lnSpc>
                          <a:spcPct val="115000"/>
                        </a:lnSpc>
                        <a:spcAft>
                          <a:spcPts val="0"/>
                        </a:spcAft>
                      </a:pPr>
                      <a:r>
                        <a:rPr lang="en-GB" sz="1400" dirty="0"/>
                        <a:t>One-dimension array.</a:t>
                      </a:r>
                      <a:endParaRPr lang="lt-LT" sz="1400" dirty="0"/>
                    </a:p>
                    <a:p>
                      <a:pPr algn="l" hangingPunct="0">
                        <a:lnSpc>
                          <a:spcPct val="115000"/>
                        </a:lnSpc>
                        <a:spcAft>
                          <a:spcPts val="0"/>
                        </a:spcAft>
                      </a:pPr>
                      <a:r>
                        <a:rPr lang="en-GB" sz="1400" dirty="0"/>
                        <a:t>Record.</a:t>
                      </a:r>
                      <a:endParaRPr lang="lt-LT" sz="1400" dirty="0"/>
                    </a:p>
                    <a:p>
                      <a:pPr algn="l" hangingPunct="0">
                        <a:lnSpc>
                          <a:spcPct val="115000"/>
                        </a:lnSpc>
                        <a:spcAft>
                          <a:spcPts val="0"/>
                        </a:spcAft>
                      </a:pPr>
                      <a:r>
                        <a:rPr lang="en-GB" sz="1400" dirty="0"/>
                        <a:t>Ability to create uncomplicated data structures.</a:t>
                      </a:r>
                      <a:endParaRPr lang="lt-LT" sz="1400" dirty="0">
                        <a:latin typeface="Times"/>
                        <a:ea typeface="Times New Roman"/>
                        <a:cs typeface="Times New Roman"/>
                      </a:endParaRPr>
                    </a:p>
                  </a:txBody>
                  <a:tcPr marL="36195" marR="36195" marT="0" marB="0"/>
                </a:tc>
                <a:tc>
                  <a:txBody>
                    <a:bodyPr/>
                    <a:lstStyle/>
                    <a:p>
                      <a:pPr algn="l" hangingPunct="0">
                        <a:lnSpc>
                          <a:spcPct val="115000"/>
                        </a:lnSpc>
                        <a:spcAft>
                          <a:spcPts val="0"/>
                        </a:spcAft>
                      </a:pPr>
                      <a:r>
                        <a:rPr lang="en-GB" sz="1400" dirty="0"/>
                        <a:t>Program structure.</a:t>
                      </a:r>
                      <a:endParaRPr lang="lt-LT" sz="1400" dirty="0"/>
                    </a:p>
                    <a:p>
                      <a:pPr algn="l" hangingPunct="0">
                        <a:lnSpc>
                          <a:spcPct val="115000"/>
                        </a:lnSpc>
                        <a:spcAft>
                          <a:spcPts val="0"/>
                        </a:spcAft>
                      </a:pPr>
                      <a:r>
                        <a:rPr lang="en-GB" sz="1400" dirty="0"/>
                        <a:t>Commentary.</a:t>
                      </a:r>
                      <a:endParaRPr lang="lt-LT" sz="1400" dirty="0"/>
                    </a:p>
                    <a:p>
                      <a:pPr algn="l" hangingPunct="0">
                        <a:lnSpc>
                          <a:spcPct val="115000"/>
                        </a:lnSpc>
                        <a:spcAft>
                          <a:spcPts val="0"/>
                        </a:spcAft>
                      </a:pPr>
                      <a:r>
                        <a:rPr lang="en-GB" sz="1400" dirty="0"/>
                        <a:t>Variables</a:t>
                      </a:r>
                      <a:endParaRPr lang="lt-LT" sz="1400" dirty="0"/>
                    </a:p>
                    <a:p>
                      <a:pPr algn="l" hangingPunct="0">
                        <a:lnSpc>
                          <a:spcPct val="115000"/>
                        </a:lnSpc>
                        <a:spcAft>
                          <a:spcPts val="0"/>
                        </a:spcAft>
                      </a:pPr>
                      <a:r>
                        <a:rPr lang="en-GB" sz="1400" dirty="0"/>
                        <a:t>Assignment and sentence.</a:t>
                      </a:r>
                      <a:endParaRPr lang="lt-LT" sz="1400" dirty="0"/>
                    </a:p>
                    <a:p>
                      <a:pPr algn="l" hangingPunct="0">
                        <a:lnSpc>
                          <a:spcPct val="115000"/>
                        </a:lnSpc>
                        <a:spcAft>
                          <a:spcPts val="0"/>
                        </a:spcAft>
                      </a:pPr>
                      <a:r>
                        <a:rPr lang="en-GB" sz="1400" dirty="0"/>
                        <a:t>Relational and logical operations, if statement</a:t>
                      </a:r>
                      <a:endParaRPr lang="lt-LT" sz="1400" dirty="0"/>
                    </a:p>
                    <a:p>
                      <a:pPr algn="l" hangingPunct="0">
                        <a:lnSpc>
                          <a:spcPct val="115000"/>
                        </a:lnSpc>
                        <a:spcAft>
                          <a:spcPts val="0"/>
                        </a:spcAft>
                      </a:pPr>
                      <a:r>
                        <a:rPr lang="en-GB" sz="1400" dirty="0"/>
                        <a:t>Loops.</a:t>
                      </a:r>
                      <a:endParaRPr lang="lt-LT" sz="1400" dirty="0"/>
                    </a:p>
                    <a:p>
                      <a:pPr algn="l" hangingPunct="0">
                        <a:lnSpc>
                          <a:spcPct val="115000"/>
                        </a:lnSpc>
                        <a:spcAft>
                          <a:spcPts val="0"/>
                        </a:spcAft>
                      </a:pPr>
                      <a:r>
                        <a:rPr lang="en-GB" sz="1400" dirty="0"/>
                        <a:t>Compound statement;</a:t>
                      </a:r>
                      <a:endParaRPr lang="lt-LT" sz="1400" dirty="0"/>
                    </a:p>
                    <a:p>
                      <a:pPr algn="l" hangingPunct="0">
                        <a:lnSpc>
                          <a:spcPct val="115000"/>
                        </a:lnSpc>
                        <a:spcAft>
                          <a:spcPts val="0"/>
                        </a:spcAft>
                      </a:pPr>
                      <a:r>
                        <a:rPr lang="en-GB" sz="1400" dirty="0"/>
                        <a:t>Procedure and function. Lists of parameters and arguments.</a:t>
                      </a:r>
                      <a:endParaRPr lang="lt-LT" sz="1400" dirty="0"/>
                    </a:p>
                    <a:p>
                      <a:pPr algn="l" hangingPunct="0">
                        <a:lnSpc>
                          <a:spcPct val="115000"/>
                        </a:lnSpc>
                        <a:spcAft>
                          <a:spcPts val="0"/>
                        </a:spcAft>
                      </a:pPr>
                      <a:r>
                        <a:rPr lang="en-GB" sz="1400" dirty="0"/>
                        <a:t>Standard mathematical procedures and functions.</a:t>
                      </a:r>
                      <a:endParaRPr lang="lt-LT" sz="1400" dirty="0"/>
                    </a:p>
                    <a:p>
                      <a:pPr algn="l" hangingPunct="0">
                        <a:lnSpc>
                          <a:spcPct val="115000"/>
                        </a:lnSpc>
                        <a:spcAft>
                          <a:spcPts val="0"/>
                        </a:spcAft>
                      </a:pPr>
                      <a:r>
                        <a:rPr lang="en-GB" sz="1400" dirty="0"/>
                        <a:t>Procedures and functions related with files.</a:t>
                      </a:r>
                      <a:endParaRPr lang="lt-LT" sz="1400" dirty="0">
                        <a:latin typeface="Times"/>
                        <a:ea typeface="Times New Roman"/>
                        <a:cs typeface="Times New Roman"/>
                      </a:endParaRPr>
                    </a:p>
                  </a:txBody>
                  <a:tcPr marL="36195" marR="36195" marT="0" marB="0"/>
                </a:tc>
              </a:tr>
              <a:tr h="865627">
                <a:tc gridSpan="3">
                  <a:txBody>
                    <a:bodyPr/>
                    <a:lstStyle/>
                    <a:p>
                      <a:pPr algn="l" hangingPunct="0">
                        <a:lnSpc>
                          <a:spcPct val="115000"/>
                        </a:lnSpc>
                        <a:spcAft>
                          <a:spcPts val="0"/>
                        </a:spcAft>
                      </a:pPr>
                      <a:r>
                        <a:rPr lang="en-GB" sz="1600" kern="1200" dirty="0" smtClean="0"/>
                        <a:t>Programming environment. Technology of structural (procedural) programming. Testing. Program documentations. Arrangement of dialog. Program writing (style)</a:t>
                      </a:r>
                      <a:endParaRPr lang="lt-LT" sz="1600" dirty="0">
                        <a:latin typeface="Times"/>
                        <a:ea typeface="Times New Roman"/>
                        <a:cs typeface="Times New Roman"/>
                      </a:endParaRPr>
                    </a:p>
                  </a:txBody>
                  <a:tcPr marL="36195" marR="36195" marT="0" marB="0"/>
                </a:tc>
                <a:tc hMerge="1">
                  <a:txBody>
                    <a:bodyPr/>
                    <a:lstStyle/>
                    <a:p>
                      <a:pPr algn="l" hangingPunct="0">
                        <a:lnSpc>
                          <a:spcPct val="115000"/>
                        </a:lnSpc>
                        <a:spcAft>
                          <a:spcPts val="0"/>
                        </a:spcAft>
                      </a:pPr>
                      <a:endParaRPr lang="lt-LT" sz="1000" dirty="0">
                        <a:latin typeface="Times"/>
                        <a:ea typeface="Times New Roman"/>
                        <a:cs typeface="Times New Roman"/>
                      </a:endParaRPr>
                    </a:p>
                  </a:txBody>
                  <a:tcPr marL="36195" marR="36195" marT="0" marB="0"/>
                </a:tc>
                <a:tc hMerge="1">
                  <a:txBody>
                    <a:bodyPr/>
                    <a:lstStyle/>
                    <a:p>
                      <a:pPr algn="l" hangingPunct="0">
                        <a:lnSpc>
                          <a:spcPct val="115000"/>
                        </a:lnSpc>
                        <a:spcAft>
                          <a:spcPts val="0"/>
                        </a:spcAft>
                      </a:pPr>
                      <a:endParaRPr lang="lt-LT" sz="1000" dirty="0">
                        <a:latin typeface="Times"/>
                        <a:ea typeface="Times New Roman"/>
                        <a:cs typeface="Times New Roman"/>
                      </a:endParaRPr>
                    </a:p>
                  </a:txBody>
                  <a:tcPr marL="36195" marR="36195" marT="0" marB="0"/>
                </a:tc>
              </a:tr>
            </a:tbl>
          </a:graphicData>
        </a:graphic>
      </p:graphicFrame>
      <p:sp>
        <p:nvSpPr>
          <p:cNvPr id="32786" name="Title 2"/>
          <p:cNvSpPr>
            <a:spLocks noGrp="1"/>
          </p:cNvSpPr>
          <p:nvPr>
            <p:ph type="title"/>
          </p:nvPr>
        </p:nvSpPr>
        <p:spPr>
          <a:xfrm>
            <a:off x="914400" y="434975"/>
            <a:ext cx="7783513" cy="839788"/>
          </a:xfrm>
        </p:spPr>
        <p:txBody>
          <a:bodyPr/>
          <a:lstStyle/>
          <a:p>
            <a:pPr eaLnBrk="1" hangingPunct="1"/>
            <a:r>
              <a:rPr lang="en-GB" sz="2800" b="1" smtClean="0"/>
              <a:t>Components of curriculum of programming exam</a:t>
            </a:r>
            <a:endParaRPr lang="lt-LT" sz="2800" b="1" smtClean="0"/>
          </a:p>
        </p:txBody>
      </p:sp>
      <p:sp>
        <p:nvSpPr>
          <p:cNvPr id="32788" name="Slide Number Placeholder 5"/>
          <p:cNvSpPr>
            <a:spLocks noGrp="1"/>
          </p:cNvSpPr>
          <p:nvPr>
            <p:ph type="sldNum" sz="quarter" idx="12"/>
          </p:nvPr>
        </p:nvSpPr>
        <p:spPr>
          <a:noFill/>
        </p:spPr>
        <p:txBody>
          <a:bodyPr/>
          <a:lstStyle/>
          <a:p>
            <a:fld id="{E5B21A92-30A4-48A8-A7D8-0D51A496D1C5}" type="slidenum">
              <a:rPr lang="lt-LT" smtClean="0">
                <a:latin typeface="Arial" pitchFamily="34" charset="0"/>
                <a:cs typeface="Arial" pitchFamily="34" charset="0"/>
              </a:rPr>
              <a:pPr/>
              <a:t>24</a:t>
            </a:fld>
            <a:endParaRPr lang="lt-LT" smtClean="0">
              <a:latin typeface="Arial" pitchFamily="34" charset="0"/>
              <a:cs typeface="Arial" pitchFamily="34" charset="0"/>
            </a:endParaRPr>
          </a:p>
        </p:txBody>
      </p:sp>
      <p:sp>
        <p:nvSpPr>
          <p:cNvPr id="5" name="Date Placeholder 4"/>
          <p:cNvSpPr>
            <a:spLocks noGrp="1"/>
          </p:cNvSpPr>
          <p:nvPr>
            <p:ph type="dt" sz="half" idx="10"/>
          </p:nvPr>
        </p:nvSpPr>
        <p:spPr/>
        <p:txBody>
          <a:bodyPr/>
          <a:lstStyle/>
          <a:p>
            <a:r>
              <a:rPr lang="x-none" smtClean="0"/>
              <a:t>Andrej Brodnik, 120823</a:t>
            </a:r>
            <a:endParaRPr lang="sl-SI"/>
          </a:p>
        </p:txBody>
      </p:sp>
      <p:sp>
        <p:nvSpPr>
          <p:cNvPr id="6" name="Footer Placeholder 5"/>
          <p:cNvSpPr>
            <a:spLocks noGrp="1"/>
          </p:cNvSpPr>
          <p:nvPr>
            <p:ph type="ftr" sz="quarter" idx="11"/>
          </p:nvPr>
        </p:nvSpPr>
        <p:spPr/>
        <p:txBody>
          <a:bodyPr/>
          <a:lstStyle/>
          <a:p>
            <a:r>
              <a:rPr lang="en-US" smtClean="0"/>
              <a:t>Trendi poučevanja RIN</a:t>
            </a:r>
            <a:endParaRPr lang="sl-SI"/>
          </a:p>
        </p:txBody>
      </p:sp>
    </p:spTree>
  </p:cSld>
  <p:clrMapOvr>
    <a:masterClrMapping/>
  </p:clrMapOvr>
  <p:transition/>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smtClean="0"/>
              <a:t>IFIP TC3 – ICT and Education</a:t>
            </a:r>
            <a:endParaRPr lang="sl-SI" dirty="0"/>
          </a:p>
        </p:txBody>
      </p:sp>
      <p:sp>
        <p:nvSpPr>
          <p:cNvPr id="3" name="Content Placeholder 2"/>
          <p:cNvSpPr>
            <a:spLocks noGrp="1"/>
          </p:cNvSpPr>
          <p:nvPr>
            <p:ph idx="1"/>
          </p:nvPr>
        </p:nvSpPr>
        <p:spPr/>
        <p:txBody>
          <a:bodyPr>
            <a:normAutofit fontScale="85000" lnSpcReduction="10000"/>
          </a:bodyPr>
          <a:lstStyle/>
          <a:p>
            <a:r>
              <a:rPr lang="sl-SI" b="1" i="1" dirty="0" smtClean="0"/>
              <a:t>International Federation for Information Processing</a:t>
            </a:r>
            <a:r>
              <a:rPr lang="sl-SI" dirty="0" smtClean="0"/>
              <a:t>, deluje v okviru UNESCO</a:t>
            </a:r>
          </a:p>
          <a:p>
            <a:r>
              <a:rPr lang="sl-SI" dirty="0" smtClean="0"/>
              <a:t>URL: </a:t>
            </a:r>
            <a:r>
              <a:rPr lang="sl-SI" dirty="0" smtClean="0">
                <a:hlinkClick r:id="rId2"/>
              </a:rPr>
              <a:t>http://www.ifip-tc3.net/</a:t>
            </a:r>
            <a:endParaRPr lang="sl-SI" dirty="0" smtClean="0"/>
          </a:p>
          <a:p>
            <a:r>
              <a:rPr lang="sl-SI" dirty="0" smtClean="0"/>
              <a:t>delovne skupine:</a:t>
            </a:r>
          </a:p>
          <a:p>
            <a:pPr lvl="1"/>
            <a:r>
              <a:rPr lang="sl-SI" dirty="0" smtClean="0"/>
              <a:t>osnovno šolstvo (WG 3.5), srednje šolstvo (WG 3.1), visoko šolstvo (WG 3.2); vseživljensko izobraževanje (WG 3.8)</a:t>
            </a:r>
          </a:p>
          <a:p>
            <a:pPr lvl="1"/>
            <a:r>
              <a:rPr lang="sl-SI" dirty="0" smtClean="0"/>
              <a:t>oddaljeno izobraževanje (WG 3.6)</a:t>
            </a:r>
          </a:p>
          <a:p>
            <a:pPr lvl="1"/>
            <a:r>
              <a:rPr lang="sl-SI" dirty="0" smtClean="0"/>
              <a:t>raziskovalna dejavnost (WG 3.3)</a:t>
            </a:r>
          </a:p>
          <a:p>
            <a:pPr lvl="1"/>
            <a:r>
              <a:rPr lang="sl-SI" dirty="0" smtClean="0"/>
              <a:t>strokovni razvoj (WG 3.4)</a:t>
            </a:r>
          </a:p>
          <a:p>
            <a:pPr lvl="1"/>
            <a:r>
              <a:rPr lang="sl-SI" dirty="0" smtClean="0"/>
              <a:t>vodenje in upravljanje (WG 3.7)</a:t>
            </a:r>
          </a:p>
          <a:p>
            <a:pPr lvl="1"/>
            <a:r>
              <a:rPr lang="sl-SI" dirty="0" smtClean="0"/>
              <a:t>digitalna pismenost (SIG 3.9 posebna interesna skupina)</a:t>
            </a:r>
          </a:p>
        </p:txBody>
      </p:sp>
      <p:sp>
        <p:nvSpPr>
          <p:cNvPr id="4" name="Date Placeholder 3"/>
          <p:cNvSpPr>
            <a:spLocks noGrp="1"/>
          </p:cNvSpPr>
          <p:nvPr>
            <p:ph type="dt" sz="half" idx="10"/>
          </p:nvPr>
        </p:nvSpPr>
        <p:spPr/>
        <p:txBody>
          <a:bodyPr/>
          <a:lstStyle/>
          <a:p>
            <a:r>
              <a:rPr lang="x-none" smtClean="0"/>
              <a:t>Andrej Brodnik, 120823</a:t>
            </a:r>
            <a:endParaRPr lang="sl-SI"/>
          </a:p>
        </p:txBody>
      </p:sp>
      <p:sp>
        <p:nvSpPr>
          <p:cNvPr id="5" name="Footer Placeholder 4"/>
          <p:cNvSpPr>
            <a:spLocks noGrp="1"/>
          </p:cNvSpPr>
          <p:nvPr>
            <p:ph type="ftr" sz="quarter" idx="11"/>
          </p:nvPr>
        </p:nvSpPr>
        <p:spPr/>
        <p:txBody>
          <a:bodyPr/>
          <a:lstStyle/>
          <a:p>
            <a:r>
              <a:rPr lang="en-US" smtClean="0"/>
              <a:t>Trendi poučevanja RIN</a:t>
            </a:r>
            <a:endParaRPr lang="sl-SI"/>
          </a:p>
        </p:txBody>
      </p:sp>
      <p:sp>
        <p:nvSpPr>
          <p:cNvPr id="6" name="Slide Number Placeholder 5"/>
          <p:cNvSpPr>
            <a:spLocks noGrp="1"/>
          </p:cNvSpPr>
          <p:nvPr>
            <p:ph type="sldNum" sz="quarter" idx="12"/>
          </p:nvPr>
        </p:nvSpPr>
        <p:spPr/>
        <p:txBody>
          <a:bodyPr/>
          <a:lstStyle/>
          <a:p>
            <a:fld id="{CA5FA38D-AC05-2A46-8C08-4237E52F91A6}" type="slidenum">
              <a:rPr lang="sl-SI" smtClean="0"/>
              <a:pPr/>
              <a:t>25</a:t>
            </a:fld>
            <a:endParaRPr lang="sl-SI"/>
          </a:p>
        </p:txBody>
      </p:sp>
      <p:pic>
        <p:nvPicPr>
          <p:cNvPr id="7" name="Picture 6"/>
          <p:cNvPicPr>
            <a:picLocks noChangeAspect="1"/>
          </p:cNvPicPr>
          <p:nvPr/>
        </p:nvPicPr>
        <p:blipFill>
          <a:blip r:embed="rId3"/>
          <a:stretch>
            <a:fillRect/>
          </a:stretch>
        </p:blipFill>
        <p:spPr>
          <a:xfrm>
            <a:off x="7823200" y="274638"/>
            <a:ext cx="863600" cy="1612900"/>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Rectangle 7"/>
          <p:cNvSpPr/>
          <p:nvPr/>
        </p:nvSpPr>
        <p:spPr>
          <a:xfrm>
            <a:off x="457200" y="1879067"/>
            <a:ext cx="8229600" cy="2102306"/>
          </a:xfrm>
          <a:prstGeom prst="rect">
            <a:avLst/>
          </a:prstGeom>
          <a:solidFill>
            <a:srgbClr val="CCFF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sl-SI"/>
          </a:p>
        </p:txBody>
      </p:sp>
      <p:sp>
        <p:nvSpPr>
          <p:cNvPr id="2" name="Title 1"/>
          <p:cNvSpPr>
            <a:spLocks noGrp="1"/>
          </p:cNvSpPr>
          <p:nvPr>
            <p:ph type="title"/>
          </p:nvPr>
        </p:nvSpPr>
        <p:spPr/>
        <p:txBody>
          <a:bodyPr>
            <a:normAutofit/>
          </a:bodyPr>
          <a:lstStyle/>
          <a:p>
            <a:r>
              <a:rPr lang="en-US" dirty="0" smtClean="0"/>
              <a:t>IFIP TC3 Strategy </a:t>
            </a:r>
            <a:r>
              <a:rPr lang="en-US" dirty="0" smtClean="0"/>
              <a:t>Plan</a:t>
            </a:r>
            <a:endParaRPr lang="sl-SI" dirty="0"/>
          </a:p>
        </p:txBody>
      </p:sp>
      <p:sp>
        <p:nvSpPr>
          <p:cNvPr id="3" name="Content Placeholder 2"/>
          <p:cNvSpPr>
            <a:spLocks noGrp="1"/>
          </p:cNvSpPr>
          <p:nvPr>
            <p:ph idx="1"/>
          </p:nvPr>
        </p:nvSpPr>
        <p:spPr/>
        <p:txBody>
          <a:bodyPr>
            <a:normAutofit fontScale="55000" lnSpcReduction="20000"/>
          </a:bodyPr>
          <a:lstStyle/>
          <a:p>
            <a:pPr>
              <a:buNone/>
            </a:pPr>
            <a:endParaRPr lang="en-US" b="1" i="1" dirty="0" smtClean="0"/>
          </a:p>
          <a:p>
            <a:pPr>
              <a:buNone/>
            </a:pPr>
            <a:r>
              <a:rPr lang="en-US" dirty="0" smtClean="0"/>
              <a:t>To </a:t>
            </a:r>
            <a:r>
              <a:rPr lang="en-US" dirty="0" smtClean="0"/>
              <a:t>provide an international forum for educators to discuss research and practice in</a:t>
            </a:r>
            <a:r>
              <a:rPr lang="en-US" dirty="0" smtClean="0"/>
              <a:t>:</a:t>
            </a:r>
          </a:p>
          <a:p>
            <a:r>
              <a:rPr lang="en-US" dirty="0" smtClean="0"/>
              <a:t>teaching informatics</a:t>
            </a:r>
            <a:endParaRPr lang="en-US" dirty="0" smtClean="0"/>
          </a:p>
          <a:p>
            <a:r>
              <a:rPr lang="en-US" dirty="0" smtClean="0"/>
              <a:t>educational </a:t>
            </a:r>
            <a:r>
              <a:rPr lang="en-US" dirty="0" smtClean="0"/>
              <a:t>uses of communication and information technologies (ICT)</a:t>
            </a:r>
            <a:r>
              <a:rPr lang="en-US" dirty="0" smtClean="0"/>
              <a:t> </a:t>
            </a:r>
            <a:endParaRPr lang="en-US" dirty="0" smtClean="0"/>
          </a:p>
          <a:p>
            <a:pPr>
              <a:buNone/>
            </a:pPr>
            <a:r>
              <a:rPr lang="en-US" dirty="0" smtClean="0"/>
              <a:t>To </a:t>
            </a:r>
            <a:r>
              <a:rPr lang="en-US" dirty="0" smtClean="0"/>
              <a:t>establish models for informatics curricula, training programs, and teaching methodologies</a:t>
            </a:r>
            <a:r>
              <a:rPr lang="en-US" dirty="0" smtClean="0"/>
              <a:t>.</a:t>
            </a:r>
            <a:endParaRPr lang="en-US" dirty="0" smtClean="0"/>
          </a:p>
          <a:p>
            <a:pPr>
              <a:buNone/>
            </a:pPr>
            <a:r>
              <a:rPr lang="en-US" dirty="0" smtClean="0"/>
              <a:t>To </a:t>
            </a:r>
            <a:r>
              <a:rPr lang="en-US" dirty="0" smtClean="0"/>
              <a:t>consider the relationship of informatics in other curriculum areas.</a:t>
            </a:r>
            <a:r>
              <a:rPr lang="en-US" dirty="0" smtClean="0"/>
              <a:t> </a:t>
            </a:r>
            <a:endParaRPr lang="en-US" dirty="0" smtClean="0"/>
          </a:p>
          <a:p>
            <a:pPr>
              <a:buNone/>
            </a:pPr>
            <a:r>
              <a:rPr lang="en-US" dirty="0" smtClean="0"/>
              <a:t>To </a:t>
            </a:r>
            <a:r>
              <a:rPr lang="en-US" dirty="0" smtClean="0"/>
              <a:t>promote the ongoing education of ICT professionals and those in the workforce whose employment involves the use </a:t>
            </a:r>
            <a:r>
              <a:rPr lang="en-US" dirty="0" smtClean="0"/>
              <a:t>of ICT. </a:t>
            </a:r>
            <a:endParaRPr lang="en-US" dirty="0" smtClean="0"/>
          </a:p>
          <a:p>
            <a:pPr>
              <a:buNone/>
            </a:pPr>
            <a:r>
              <a:rPr lang="en-US" dirty="0" smtClean="0"/>
              <a:t>To </a:t>
            </a:r>
            <a:r>
              <a:rPr lang="en-US" dirty="0" smtClean="0"/>
              <a:t>examine the impact of</a:t>
            </a:r>
            <a:r>
              <a:rPr lang="en-US" dirty="0" smtClean="0"/>
              <a:t> ICT on </a:t>
            </a:r>
            <a:r>
              <a:rPr lang="en-US" dirty="0" smtClean="0"/>
              <a:t>the whole educational </a:t>
            </a:r>
            <a:r>
              <a:rPr lang="en-US" dirty="0" smtClean="0"/>
              <a:t>environment:</a:t>
            </a:r>
            <a:endParaRPr lang="en-US" dirty="0" smtClean="0"/>
          </a:p>
          <a:p>
            <a:r>
              <a:rPr lang="en-US" dirty="0" smtClean="0"/>
              <a:t>teaching </a:t>
            </a:r>
            <a:r>
              <a:rPr lang="en-US" dirty="0" smtClean="0"/>
              <a:t>and </a:t>
            </a:r>
            <a:r>
              <a:rPr lang="en-US" dirty="0" smtClean="0"/>
              <a:t>learning</a:t>
            </a:r>
            <a:endParaRPr lang="en-US" dirty="0" smtClean="0"/>
          </a:p>
          <a:p>
            <a:r>
              <a:rPr lang="en-US" dirty="0" smtClean="0"/>
              <a:t>administration </a:t>
            </a:r>
            <a:r>
              <a:rPr lang="en-US" dirty="0" smtClean="0"/>
              <a:t>and management of the educational </a:t>
            </a:r>
            <a:r>
              <a:rPr lang="en-US" dirty="0" smtClean="0"/>
              <a:t>enterprise</a:t>
            </a:r>
            <a:endParaRPr lang="en-US" dirty="0" smtClean="0"/>
          </a:p>
          <a:p>
            <a:r>
              <a:rPr lang="en-US" dirty="0" smtClean="0"/>
              <a:t>local</a:t>
            </a:r>
            <a:r>
              <a:rPr lang="en-US" dirty="0" smtClean="0"/>
              <a:t>, national and regional policy-making and collaboration.  </a:t>
            </a:r>
            <a:r>
              <a:rPr lang="en-US" dirty="0" smtClean="0"/>
              <a:t> </a:t>
            </a:r>
          </a:p>
          <a:p>
            <a:pPr>
              <a:buNone/>
            </a:pPr>
            <a:r>
              <a:rPr lang="en-US" dirty="0" smtClean="0"/>
              <a:t>To </a:t>
            </a:r>
            <a:r>
              <a:rPr lang="en-US" dirty="0" smtClean="0"/>
              <a:t>engage with formal and informal learning environments, including homes, communities and the world of work, as characteristics of the knowledge society</a:t>
            </a:r>
            <a:r>
              <a:rPr lang="en-US" dirty="0" smtClean="0"/>
              <a:t>.</a:t>
            </a:r>
          </a:p>
          <a:p>
            <a:pPr>
              <a:buNone/>
            </a:pPr>
            <a:r>
              <a:rPr lang="en-US" dirty="0" smtClean="0"/>
              <a:t>To </a:t>
            </a:r>
            <a:r>
              <a:rPr lang="en-US" dirty="0" smtClean="0"/>
              <a:t>support the engineering of a more equitable knowledge</a:t>
            </a:r>
            <a:r>
              <a:rPr lang="en-US" dirty="0" smtClean="0"/>
              <a:t> society.</a:t>
            </a:r>
          </a:p>
          <a:p>
            <a:endParaRPr lang="sl-SI" dirty="0"/>
          </a:p>
        </p:txBody>
      </p:sp>
      <p:sp>
        <p:nvSpPr>
          <p:cNvPr id="4" name="Date Placeholder 3"/>
          <p:cNvSpPr>
            <a:spLocks noGrp="1"/>
          </p:cNvSpPr>
          <p:nvPr>
            <p:ph type="dt" sz="half" idx="10"/>
          </p:nvPr>
        </p:nvSpPr>
        <p:spPr/>
        <p:txBody>
          <a:bodyPr/>
          <a:lstStyle/>
          <a:p>
            <a:r>
              <a:rPr lang="x-none" smtClean="0"/>
              <a:t>Andrej Brodnik, 120823</a:t>
            </a:r>
            <a:endParaRPr lang="sl-SI"/>
          </a:p>
        </p:txBody>
      </p:sp>
      <p:sp>
        <p:nvSpPr>
          <p:cNvPr id="5" name="Footer Placeholder 4"/>
          <p:cNvSpPr>
            <a:spLocks noGrp="1"/>
          </p:cNvSpPr>
          <p:nvPr>
            <p:ph type="ftr" sz="quarter" idx="11"/>
          </p:nvPr>
        </p:nvSpPr>
        <p:spPr/>
        <p:txBody>
          <a:bodyPr/>
          <a:lstStyle/>
          <a:p>
            <a:r>
              <a:rPr lang="en-US" smtClean="0"/>
              <a:t>Trendi poučevanja RIN</a:t>
            </a:r>
            <a:endParaRPr lang="sl-SI"/>
          </a:p>
        </p:txBody>
      </p:sp>
      <p:sp>
        <p:nvSpPr>
          <p:cNvPr id="6" name="Slide Number Placeholder 5"/>
          <p:cNvSpPr>
            <a:spLocks noGrp="1"/>
          </p:cNvSpPr>
          <p:nvPr>
            <p:ph type="sldNum" sz="quarter" idx="12"/>
          </p:nvPr>
        </p:nvSpPr>
        <p:spPr/>
        <p:txBody>
          <a:bodyPr/>
          <a:lstStyle/>
          <a:p>
            <a:fld id="{CA5FA38D-AC05-2A46-8C08-4237E52F91A6}" type="slidenum">
              <a:rPr lang="sl-SI" smtClean="0"/>
              <a:pPr/>
              <a:t>26</a:t>
            </a:fld>
            <a:endParaRPr lang="sl-SI"/>
          </a:p>
        </p:txBody>
      </p:sp>
      <p:pic>
        <p:nvPicPr>
          <p:cNvPr id="7" name="Picture 6"/>
          <p:cNvPicPr>
            <a:picLocks noChangeAspect="1"/>
          </p:cNvPicPr>
          <p:nvPr/>
        </p:nvPicPr>
        <p:blipFill>
          <a:blip r:embed="rId2"/>
          <a:stretch>
            <a:fillRect/>
          </a:stretch>
        </p:blipFill>
        <p:spPr>
          <a:xfrm>
            <a:off x="7823200" y="274638"/>
            <a:ext cx="863600" cy="1612900"/>
          </a:xfrm>
          <a:prstGeom prst="rect">
            <a:avLst/>
          </a:prstGeom>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sl-SI" dirty="0" smtClean="0"/>
              <a:t>Kje je problem</a:t>
            </a:r>
            <a:endParaRPr lang="sl-SI" dirty="0"/>
          </a:p>
        </p:txBody>
      </p:sp>
      <p:grpSp>
        <p:nvGrpSpPr>
          <p:cNvPr id="3" name="Group 10"/>
          <p:cNvGrpSpPr/>
          <p:nvPr/>
        </p:nvGrpSpPr>
        <p:grpSpPr>
          <a:xfrm>
            <a:off x="3166344" y="473778"/>
            <a:ext cx="5800675" cy="4288424"/>
            <a:chOff x="1105345" y="1417638"/>
            <a:chExt cx="6196984" cy="4499858"/>
          </a:xfrm>
        </p:grpSpPr>
        <p:pic>
          <p:nvPicPr>
            <p:cNvPr id="4" name="Picture 3"/>
            <p:cNvPicPr>
              <a:picLocks noChangeAspect="1"/>
            </p:cNvPicPr>
            <p:nvPr/>
          </p:nvPicPr>
          <p:blipFill>
            <a:blip r:embed="rId2"/>
            <a:stretch>
              <a:fillRect/>
            </a:stretch>
          </p:blipFill>
          <p:spPr>
            <a:xfrm>
              <a:off x="2083753" y="1417638"/>
              <a:ext cx="4972997" cy="4499858"/>
            </a:xfrm>
            <a:prstGeom prst="rect">
              <a:avLst/>
            </a:prstGeom>
          </p:spPr>
        </p:pic>
        <p:sp>
          <p:nvSpPr>
            <p:cNvPr id="5" name="Rectangle 4"/>
            <p:cNvSpPr/>
            <p:nvPr/>
          </p:nvSpPr>
          <p:spPr>
            <a:xfrm>
              <a:off x="5929388" y="3243446"/>
              <a:ext cx="1372941" cy="720765"/>
            </a:xfrm>
            <a:prstGeom prst="rect">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l-SI"/>
            </a:p>
          </p:txBody>
        </p:sp>
        <p:grpSp>
          <p:nvGrpSpPr>
            <p:cNvPr id="8" name="Group 7"/>
            <p:cNvGrpSpPr/>
            <p:nvPr/>
          </p:nvGrpSpPr>
          <p:grpSpPr>
            <a:xfrm>
              <a:off x="1105345" y="3243446"/>
              <a:ext cx="2232617" cy="832313"/>
              <a:chOff x="1105345" y="3243446"/>
              <a:chExt cx="2232617" cy="832313"/>
            </a:xfrm>
          </p:grpSpPr>
          <p:sp>
            <p:nvSpPr>
              <p:cNvPr id="6" name="Rectangle 5"/>
              <p:cNvSpPr/>
              <p:nvPr/>
            </p:nvSpPr>
            <p:spPr>
              <a:xfrm>
                <a:off x="2083753" y="3243446"/>
                <a:ext cx="1254209" cy="832313"/>
              </a:xfrm>
              <a:prstGeom prst="rect">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l-SI"/>
              </a:p>
            </p:txBody>
          </p:sp>
          <p:sp>
            <p:nvSpPr>
              <p:cNvPr id="7" name="Right Arrow 6"/>
              <p:cNvSpPr/>
              <p:nvPr/>
            </p:nvSpPr>
            <p:spPr>
              <a:xfrm>
                <a:off x="1105345" y="3479579"/>
                <a:ext cx="978408" cy="484632"/>
              </a:xfrm>
              <a:prstGeom prst="rightArrow">
                <a:avLst/>
              </a:prstGeom>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l-SI"/>
              </a:p>
            </p:txBody>
          </p:sp>
        </p:grpSp>
        <p:grpSp>
          <p:nvGrpSpPr>
            <p:cNvPr id="11" name="Group 7"/>
            <p:cNvGrpSpPr/>
            <p:nvPr/>
          </p:nvGrpSpPr>
          <p:grpSpPr>
            <a:xfrm>
              <a:off x="4177301" y="1540040"/>
              <a:ext cx="2232617" cy="832313"/>
              <a:chOff x="1105345" y="3243446"/>
              <a:chExt cx="2232617" cy="832313"/>
            </a:xfrm>
          </p:grpSpPr>
          <p:sp>
            <p:nvSpPr>
              <p:cNvPr id="9" name="Rectangle 8"/>
              <p:cNvSpPr/>
              <p:nvPr/>
            </p:nvSpPr>
            <p:spPr>
              <a:xfrm>
                <a:off x="2083753" y="3243446"/>
                <a:ext cx="1254209" cy="832313"/>
              </a:xfrm>
              <a:prstGeom prst="rect">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l-SI"/>
              </a:p>
            </p:txBody>
          </p:sp>
          <p:sp>
            <p:nvSpPr>
              <p:cNvPr id="10" name="Right Arrow 9"/>
              <p:cNvSpPr/>
              <p:nvPr/>
            </p:nvSpPr>
            <p:spPr>
              <a:xfrm>
                <a:off x="1105345" y="3479579"/>
                <a:ext cx="978408" cy="484632"/>
              </a:xfrm>
              <a:prstGeom prst="rightArrow">
                <a:avLst/>
              </a:prstGeom>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l-SI"/>
              </a:p>
            </p:txBody>
          </p:sp>
        </p:grpSp>
      </p:grpSp>
      <p:sp>
        <p:nvSpPr>
          <p:cNvPr id="12" name="Content Placeholder 2"/>
          <p:cNvSpPr>
            <a:spLocks noGrp="1"/>
          </p:cNvSpPr>
          <p:nvPr>
            <p:ph idx="1"/>
          </p:nvPr>
        </p:nvSpPr>
        <p:spPr>
          <a:xfrm>
            <a:off x="457199" y="3672473"/>
            <a:ext cx="4798982" cy="2557001"/>
          </a:xfrm>
        </p:spPr>
        <p:txBody>
          <a:bodyPr>
            <a:normAutofit/>
          </a:bodyPr>
          <a:lstStyle/>
          <a:p>
            <a:pPr>
              <a:buNone/>
            </a:pPr>
            <a:r>
              <a:rPr lang="sl-SI" sz="2300" b="1" i="1" dirty="0" smtClean="0">
                <a:solidFill>
                  <a:srgbClr val="FF0000"/>
                </a:solidFill>
              </a:rPr>
              <a:t>Učenje računalništva in informatike naj bi razvilo mlade ljudi v </a:t>
            </a:r>
            <a:r>
              <a:rPr lang="sl-SI" sz="2300" b="1" i="1" u="sng" dirty="0" smtClean="0">
                <a:solidFill>
                  <a:srgbClr val="008000"/>
                </a:solidFill>
              </a:rPr>
              <a:t>razvijalce in tvorce tehnologije</a:t>
            </a:r>
            <a:r>
              <a:rPr lang="sl-SI" sz="2300" b="1" i="1" dirty="0" smtClean="0">
                <a:solidFill>
                  <a:srgbClr val="FF0000"/>
                </a:solidFill>
              </a:rPr>
              <a:t> in ne samo </a:t>
            </a:r>
            <a:r>
              <a:rPr lang="sl-SI" sz="2300" b="1" i="1" u="sng" dirty="0" smtClean="0">
                <a:solidFill>
                  <a:srgbClr val="FF0000"/>
                </a:solidFill>
              </a:rPr>
              <a:t>uporabnike tehnologije</a:t>
            </a:r>
            <a:r>
              <a:rPr lang="sl-SI" sz="2300" b="1" i="1" dirty="0" smtClean="0">
                <a:solidFill>
                  <a:srgbClr val="FF0000"/>
                </a:solidFill>
              </a:rPr>
              <a:t> – pristop, ki poudarja </a:t>
            </a:r>
            <a:r>
              <a:rPr lang="sl-SI" sz="2300" b="1" i="1" u="sng" dirty="0" smtClean="0">
                <a:solidFill>
                  <a:srgbClr val="008000"/>
                </a:solidFill>
              </a:rPr>
              <a:t>ustvarjalnost in izraznost</a:t>
            </a:r>
            <a:r>
              <a:rPr lang="sl-SI" sz="2300" b="1" i="1" dirty="0" smtClean="0">
                <a:solidFill>
                  <a:srgbClr val="FF0000"/>
                </a:solidFill>
              </a:rPr>
              <a:t> ter ne samo </a:t>
            </a:r>
            <a:r>
              <a:rPr lang="sl-SI" sz="2300" b="1" i="1" u="sng" dirty="0" smtClean="0">
                <a:solidFill>
                  <a:srgbClr val="FF0000"/>
                </a:solidFill>
              </a:rPr>
              <a:t>produktivnosti</a:t>
            </a:r>
            <a:r>
              <a:rPr lang="sl-SI" sz="2300" b="1" i="1" dirty="0" smtClean="0">
                <a:solidFill>
                  <a:srgbClr val="FF0000"/>
                </a:solidFill>
              </a:rPr>
              <a:t>.</a:t>
            </a:r>
            <a:endParaRPr lang="sl-SI" sz="2300" b="1" i="1" dirty="0" smtClean="0">
              <a:solidFill>
                <a:srgbClr val="FF0000"/>
              </a:solidFill>
            </a:endParaRPr>
          </a:p>
        </p:txBody>
      </p:sp>
      <p:sp>
        <p:nvSpPr>
          <p:cNvPr id="13" name="Date Placeholder 12"/>
          <p:cNvSpPr>
            <a:spLocks noGrp="1"/>
          </p:cNvSpPr>
          <p:nvPr>
            <p:ph type="dt" sz="half" idx="10"/>
          </p:nvPr>
        </p:nvSpPr>
        <p:spPr/>
        <p:txBody>
          <a:bodyPr/>
          <a:lstStyle/>
          <a:p>
            <a:r>
              <a:rPr lang="x-none" smtClean="0"/>
              <a:t>Andrej Brodnik, 120823</a:t>
            </a:r>
            <a:endParaRPr lang="sl-SI"/>
          </a:p>
        </p:txBody>
      </p:sp>
      <p:sp>
        <p:nvSpPr>
          <p:cNvPr id="14" name="Footer Placeholder 13"/>
          <p:cNvSpPr>
            <a:spLocks noGrp="1"/>
          </p:cNvSpPr>
          <p:nvPr>
            <p:ph type="ftr" sz="quarter" idx="11"/>
          </p:nvPr>
        </p:nvSpPr>
        <p:spPr/>
        <p:txBody>
          <a:bodyPr/>
          <a:lstStyle/>
          <a:p>
            <a:r>
              <a:rPr lang="en-US" smtClean="0"/>
              <a:t>Trendi poučevanja RIN</a:t>
            </a:r>
            <a:endParaRPr lang="sl-SI"/>
          </a:p>
        </p:txBody>
      </p:sp>
      <p:sp>
        <p:nvSpPr>
          <p:cNvPr id="15" name="Slide Number Placeholder 14"/>
          <p:cNvSpPr>
            <a:spLocks noGrp="1"/>
          </p:cNvSpPr>
          <p:nvPr>
            <p:ph type="sldNum" sz="quarter" idx="12"/>
          </p:nvPr>
        </p:nvSpPr>
        <p:spPr/>
        <p:txBody>
          <a:bodyPr/>
          <a:lstStyle/>
          <a:p>
            <a:fld id="{CA5FA38D-AC05-2A46-8C08-4237E52F91A6}" type="slidenum">
              <a:rPr lang="sl-SI" smtClean="0"/>
              <a:pPr/>
              <a:t>27</a:t>
            </a:fld>
            <a:endParaRPr lang="sl-SI"/>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ounded Rectangle 6"/>
          <p:cNvSpPr/>
          <p:nvPr/>
        </p:nvSpPr>
        <p:spPr>
          <a:xfrm>
            <a:off x="772277" y="1643105"/>
            <a:ext cx="4659420" cy="240255"/>
          </a:xfrm>
          <a:prstGeom prst="round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sl-SI"/>
          </a:p>
        </p:txBody>
      </p:sp>
      <p:sp>
        <p:nvSpPr>
          <p:cNvPr id="3" name="Content Placeholder 2"/>
          <p:cNvSpPr>
            <a:spLocks noGrp="1"/>
          </p:cNvSpPr>
          <p:nvPr>
            <p:ph idx="1"/>
          </p:nvPr>
        </p:nvSpPr>
        <p:spPr/>
        <p:txBody>
          <a:bodyPr>
            <a:normAutofit fontScale="62500" lnSpcReduction="20000"/>
          </a:bodyPr>
          <a:lstStyle/>
          <a:p>
            <a:r>
              <a:rPr lang="en-US" sz="2800" dirty="0" smtClean="0">
                <a:hlinkClick r:id="rId2"/>
              </a:rPr>
              <a:t>https://lusy.fri.uni-lj.si/redmine/projects/cs-edu</a:t>
            </a:r>
          </a:p>
          <a:p>
            <a:r>
              <a:rPr lang="sl-SI" dirty="0" smtClean="0"/>
              <a:t>Osnovna in srednja šola:</a:t>
            </a:r>
          </a:p>
          <a:p>
            <a:pPr lvl="1"/>
            <a:r>
              <a:rPr lang="sl-SI" dirty="0" smtClean="0"/>
              <a:t>ACM K12 kurikulum</a:t>
            </a:r>
            <a:endParaRPr lang="en-US" dirty="0" smtClean="0"/>
          </a:p>
          <a:p>
            <a:pPr lvl="1"/>
            <a:r>
              <a:rPr lang="sl-SI" dirty="0" smtClean="0"/>
              <a:t>UNESCO IFIP kurikulum</a:t>
            </a:r>
          </a:p>
          <a:p>
            <a:pPr lvl="1"/>
            <a:r>
              <a:rPr lang="sl-SI" dirty="0" smtClean="0"/>
              <a:t>IOI Syllabus za mednarodne olimpijade iz računalništva in informatike</a:t>
            </a:r>
          </a:p>
          <a:p>
            <a:pPr lvl="1"/>
            <a:r>
              <a:rPr lang="sl-SI" dirty="0" smtClean="0"/>
              <a:t>Zavod republike Slovenije za šolstvo</a:t>
            </a:r>
          </a:p>
          <a:p>
            <a:pPr lvl="1"/>
            <a:r>
              <a:rPr lang="en-US" dirty="0" smtClean="0"/>
              <a:t>CS Teacher Association (</a:t>
            </a:r>
            <a:r>
              <a:rPr lang="en-US" dirty="0" smtClean="0">
                <a:hlinkClick r:id="rId3"/>
              </a:rPr>
              <a:t>http://csta.acm.org/</a:t>
            </a:r>
            <a:r>
              <a:rPr lang="en-US" dirty="0" smtClean="0"/>
              <a:t> )</a:t>
            </a:r>
          </a:p>
          <a:p>
            <a:pPr lvl="1"/>
            <a:r>
              <a:rPr lang="en-US" dirty="0" err="1" smtClean="0"/>
              <a:t>Koli</a:t>
            </a:r>
            <a:r>
              <a:rPr lang="en-US" dirty="0" smtClean="0"/>
              <a:t> 2011 Working group on Teaching Computing at School / </a:t>
            </a:r>
            <a:br>
              <a:rPr lang="en-US" dirty="0" smtClean="0"/>
            </a:br>
            <a:r>
              <a:rPr lang="en-US" dirty="0" smtClean="0"/>
              <a:t>Computing Teacher Education (</a:t>
            </a:r>
            <a:r>
              <a:rPr lang="en-US" dirty="0" smtClean="0">
                <a:hlinkClick r:id="rId4"/>
              </a:rPr>
              <a:t>http://cs.joensuu.fi/kolistelut/index.php/previous-koli-calling-conferences/koli-calling-2011/teaching-workshop-2011</a:t>
            </a:r>
            <a:r>
              <a:rPr lang="en-US" dirty="0" smtClean="0"/>
              <a:t>)</a:t>
            </a:r>
          </a:p>
          <a:p>
            <a:pPr lvl="1"/>
            <a:r>
              <a:rPr lang="en-US" dirty="0" err="1" smtClean="0"/>
              <a:t>Čas</a:t>
            </a:r>
            <a:r>
              <a:rPr lang="en-US" dirty="0" smtClean="0"/>
              <a:t> </a:t>
            </a:r>
            <a:r>
              <a:rPr lang="en-US" dirty="0" err="1" smtClean="0"/>
              <a:t>za</a:t>
            </a:r>
            <a:r>
              <a:rPr lang="en-US" dirty="0" smtClean="0"/>
              <a:t> </a:t>
            </a:r>
            <a:r>
              <a:rPr lang="en-US" dirty="0" err="1" smtClean="0"/>
              <a:t>ponovni</a:t>
            </a:r>
            <a:r>
              <a:rPr lang="en-US" dirty="0" smtClean="0"/>
              <a:t> </a:t>
            </a:r>
            <a:r>
              <a:rPr lang="en-US" dirty="0" err="1" smtClean="0"/>
              <a:t>premislek</a:t>
            </a:r>
            <a:r>
              <a:rPr lang="en-US" dirty="0" smtClean="0"/>
              <a:t> </a:t>
            </a:r>
            <a:r>
              <a:rPr lang="en-US" dirty="0" err="1" smtClean="0"/>
              <a:t>o</a:t>
            </a:r>
            <a:r>
              <a:rPr lang="en-US" dirty="0" smtClean="0"/>
              <a:t> </a:t>
            </a:r>
            <a:r>
              <a:rPr lang="en-US" dirty="0" err="1" smtClean="0"/>
              <a:t>izobraževanju</a:t>
            </a:r>
            <a:r>
              <a:rPr lang="en-US" dirty="0" smtClean="0"/>
              <a:t> </a:t>
            </a:r>
            <a:r>
              <a:rPr lang="en-US" dirty="0" err="1" smtClean="0"/>
              <a:t>računalništva</a:t>
            </a:r>
            <a:r>
              <a:rPr lang="en-US" dirty="0" smtClean="0"/>
              <a:t> in </a:t>
            </a:r>
            <a:r>
              <a:rPr lang="en-US" dirty="0" err="1" smtClean="0"/>
              <a:t>informatike</a:t>
            </a:r>
            <a:r>
              <a:rPr lang="en-US" dirty="0" smtClean="0"/>
              <a:t> (</a:t>
            </a:r>
            <a:r>
              <a:rPr lang="en-US" dirty="0" smtClean="0">
                <a:hlinkClick r:id="rId5"/>
              </a:rPr>
              <a:t>https://lusy.fri.uni-lj.si/redmine/projects/cs-edu/wiki/%C4%8Cas_za_ponovni_premislek_o_izobra%C5%BEevanju_ra%C4%8Dunalni%C5%A1tva_in_informatike</a:t>
            </a:r>
            <a:r>
              <a:rPr lang="en-US" dirty="0" smtClean="0"/>
              <a:t>)</a:t>
            </a:r>
            <a:endParaRPr lang="sl-SI" dirty="0" smtClean="0"/>
          </a:p>
          <a:p>
            <a:r>
              <a:rPr lang="sl-SI" dirty="0" smtClean="0"/>
              <a:t>Univerza: ACM kurikulum</a:t>
            </a:r>
            <a:endParaRPr lang="sl-SI" dirty="0"/>
          </a:p>
        </p:txBody>
      </p:sp>
      <p:sp>
        <p:nvSpPr>
          <p:cNvPr id="2" name="Title 1"/>
          <p:cNvSpPr>
            <a:spLocks noGrp="1"/>
          </p:cNvSpPr>
          <p:nvPr>
            <p:ph type="title"/>
          </p:nvPr>
        </p:nvSpPr>
        <p:spPr/>
        <p:txBody>
          <a:bodyPr/>
          <a:lstStyle/>
          <a:p>
            <a:r>
              <a:rPr lang="sl-SI" dirty="0" smtClean="0"/>
              <a:t>Učni načrti in nekateri viri</a:t>
            </a:r>
            <a:endParaRPr lang="sl-SI" dirty="0"/>
          </a:p>
        </p:txBody>
      </p:sp>
      <p:sp>
        <p:nvSpPr>
          <p:cNvPr id="4" name="Date Placeholder 3"/>
          <p:cNvSpPr>
            <a:spLocks noGrp="1"/>
          </p:cNvSpPr>
          <p:nvPr>
            <p:ph type="dt" sz="half" idx="10"/>
          </p:nvPr>
        </p:nvSpPr>
        <p:spPr/>
        <p:txBody>
          <a:bodyPr/>
          <a:lstStyle/>
          <a:p>
            <a:r>
              <a:rPr lang="x-none" smtClean="0"/>
              <a:t>Andrej Brodnik, 120823</a:t>
            </a:r>
            <a:endParaRPr lang="sl-SI"/>
          </a:p>
        </p:txBody>
      </p:sp>
      <p:sp>
        <p:nvSpPr>
          <p:cNvPr id="5" name="Footer Placeholder 4"/>
          <p:cNvSpPr>
            <a:spLocks noGrp="1"/>
          </p:cNvSpPr>
          <p:nvPr>
            <p:ph type="ftr" sz="quarter" idx="11"/>
          </p:nvPr>
        </p:nvSpPr>
        <p:spPr/>
        <p:txBody>
          <a:bodyPr/>
          <a:lstStyle/>
          <a:p>
            <a:r>
              <a:rPr lang="en-US" smtClean="0"/>
              <a:t>Trendi poučevanja RIN</a:t>
            </a:r>
            <a:endParaRPr lang="sl-SI"/>
          </a:p>
        </p:txBody>
      </p:sp>
      <p:sp>
        <p:nvSpPr>
          <p:cNvPr id="6" name="Slide Number Placeholder 5"/>
          <p:cNvSpPr>
            <a:spLocks noGrp="1"/>
          </p:cNvSpPr>
          <p:nvPr>
            <p:ph type="sldNum" sz="quarter" idx="12"/>
          </p:nvPr>
        </p:nvSpPr>
        <p:spPr/>
        <p:txBody>
          <a:bodyPr/>
          <a:lstStyle/>
          <a:p>
            <a:fld id="{CA5FA38D-AC05-2A46-8C08-4237E52F91A6}" type="slidenum">
              <a:rPr lang="sl-SI" smtClean="0"/>
              <a:pPr/>
              <a:t>28</a:t>
            </a:fld>
            <a:endParaRPr lang="sl-SI"/>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sl-SI" dirty="0" smtClean="0">
                <a:solidFill>
                  <a:schemeClr val="tx2">
                    <a:satMod val="130000"/>
                  </a:schemeClr>
                </a:solidFill>
                <a:ea typeface="+mj-ea"/>
                <a:cs typeface="+mj-cs"/>
              </a:rPr>
              <a:t>Računalništvo in informatika</a:t>
            </a:r>
            <a:endParaRPr lang="sl-SI" dirty="0">
              <a:solidFill>
                <a:schemeClr val="tx2">
                  <a:satMod val="130000"/>
                </a:schemeClr>
              </a:solidFill>
              <a:ea typeface="+mj-ea"/>
              <a:cs typeface="+mj-cs"/>
            </a:endParaRPr>
          </a:p>
        </p:txBody>
      </p:sp>
      <p:sp>
        <p:nvSpPr>
          <p:cNvPr id="16387" name="Content Placeholder 2"/>
          <p:cNvSpPr>
            <a:spLocks noGrp="1"/>
          </p:cNvSpPr>
          <p:nvPr>
            <p:ph idx="1"/>
          </p:nvPr>
        </p:nvSpPr>
        <p:spPr/>
        <p:txBody>
          <a:bodyPr/>
          <a:lstStyle/>
          <a:p>
            <a:r>
              <a:rPr lang="sl-SI" dirty="0" smtClean="0"/>
              <a:t>angleščina: </a:t>
            </a:r>
            <a:r>
              <a:rPr lang="sl-SI" i="1" dirty="0" smtClean="0"/>
              <a:t>Computer Science</a:t>
            </a:r>
          </a:p>
          <a:p>
            <a:r>
              <a:rPr lang="sl-SI" dirty="0" smtClean="0"/>
              <a:t>francoščina: </a:t>
            </a:r>
            <a:r>
              <a:rPr lang="sl-SI" i="1" dirty="0" smtClean="0"/>
              <a:t>informatique</a:t>
            </a:r>
          </a:p>
          <a:p>
            <a:r>
              <a:rPr lang="sl-SI" dirty="0" smtClean="0"/>
              <a:t>nemščina: </a:t>
            </a:r>
            <a:r>
              <a:rPr lang="en-US" i="1" dirty="0" err="1" smtClean="0"/>
              <a:t>Informatik</a:t>
            </a:r>
            <a:endParaRPr lang="sl-SI" i="1" dirty="0" smtClean="0"/>
          </a:p>
          <a:p>
            <a:r>
              <a:rPr lang="sl-SI" dirty="0" smtClean="0"/>
              <a:t>italijanščina: </a:t>
            </a:r>
            <a:r>
              <a:rPr lang="sl-SI" i="1" dirty="0" smtClean="0"/>
              <a:t>informatica</a:t>
            </a:r>
          </a:p>
          <a:p>
            <a:r>
              <a:rPr lang="sl-SI" dirty="0" smtClean="0"/>
              <a:t>švedščina: </a:t>
            </a:r>
            <a:r>
              <a:rPr lang="en-US" i="1" dirty="0" err="1" smtClean="0"/>
              <a:t>datavetenskap</a:t>
            </a:r>
            <a:r>
              <a:rPr lang="en-US" dirty="0" smtClean="0"/>
              <a:t> – </a:t>
            </a:r>
            <a:r>
              <a:rPr lang="en-US" sz="2800" dirty="0" smtClean="0"/>
              <a:t>(</a:t>
            </a:r>
            <a:r>
              <a:rPr lang="en-US" sz="2800" dirty="0" err="1" smtClean="0">
                <a:solidFill>
                  <a:srgbClr val="FF0000"/>
                </a:solidFill>
              </a:rPr>
              <a:t>podatkoslovje</a:t>
            </a:r>
            <a:r>
              <a:rPr lang="en-US" sz="2800" dirty="0" smtClean="0"/>
              <a:t>)</a:t>
            </a:r>
            <a:endParaRPr lang="sl-SI" i="1" dirty="0" smtClean="0"/>
          </a:p>
          <a:p>
            <a:r>
              <a:rPr lang="sl-SI" dirty="0" smtClean="0"/>
              <a:t>ruščina: </a:t>
            </a:r>
            <a:r>
              <a:rPr lang="ru-RU" i="1" dirty="0" smtClean="0"/>
              <a:t>информатика</a:t>
            </a:r>
            <a:endParaRPr lang="sl-SI" i="1" dirty="0" smtClean="0"/>
          </a:p>
          <a:p>
            <a:r>
              <a:rPr lang="sl-SI" dirty="0" smtClean="0"/>
              <a:t>...</a:t>
            </a:r>
          </a:p>
          <a:p>
            <a:pPr>
              <a:buFont typeface="Wingdings 2" pitchFamily="-106" charset="2"/>
              <a:buNone/>
            </a:pPr>
            <a:endParaRPr lang="sl-SI" dirty="0" smtClean="0"/>
          </a:p>
          <a:p>
            <a:endParaRPr lang="sl-SI" dirty="0" smtClean="0"/>
          </a:p>
        </p:txBody>
      </p:sp>
      <p:sp>
        <p:nvSpPr>
          <p:cNvPr id="5" name="Date Placeholder 4"/>
          <p:cNvSpPr>
            <a:spLocks noGrp="1"/>
          </p:cNvSpPr>
          <p:nvPr>
            <p:ph type="dt" sz="half" idx="10"/>
          </p:nvPr>
        </p:nvSpPr>
        <p:spPr/>
        <p:txBody>
          <a:bodyPr/>
          <a:lstStyle/>
          <a:p>
            <a:pPr>
              <a:defRPr/>
            </a:pPr>
            <a:r>
              <a:rPr lang="x-none" smtClean="0"/>
              <a:t>Andrej Brodnik, Pedagoška delavnica 120608</a:t>
            </a:r>
            <a:endParaRPr lang="sl-SI"/>
          </a:p>
        </p:txBody>
      </p:sp>
      <p:sp>
        <p:nvSpPr>
          <p:cNvPr id="4" name="Footer Placeholder 3"/>
          <p:cNvSpPr>
            <a:spLocks noGrp="1"/>
          </p:cNvSpPr>
          <p:nvPr>
            <p:ph type="ftr" sz="quarter" idx="11"/>
          </p:nvPr>
        </p:nvSpPr>
        <p:spPr/>
        <p:txBody>
          <a:bodyPr/>
          <a:lstStyle/>
          <a:p>
            <a:pPr>
              <a:defRPr/>
            </a:pPr>
            <a:r>
              <a:rPr lang="en-US" smtClean="0"/>
              <a:t>RIN v OŠ in SŠ v Sloveniji, Evropi in širše</a:t>
            </a:r>
            <a:endParaRPr lang="sl-SI"/>
          </a:p>
        </p:txBody>
      </p:sp>
      <p:sp>
        <p:nvSpPr>
          <p:cNvPr id="6" name="Slide Number Placeholder 5"/>
          <p:cNvSpPr>
            <a:spLocks noGrp="1"/>
          </p:cNvSpPr>
          <p:nvPr>
            <p:ph type="sldNum" sz="quarter" idx="12"/>
          </p:nvPr>
        </p:nvSpPr>
        <p:spPr/>
        <p:txBody>
          <a:bodyPr/>
          <a:lstStyle/>
          <a:p>
            <a:fld id="{CA5FA38D-AC05-2A46-8C08-4237E52F91A6}" type="slidenum">
              <a:rPr lang="sl-SI" smtClean="0"/>
              <a:pPr/>
              <a:t>2</a:t>
            </a:fld>
            <a:endParaRPr lang="sl-SI"/>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3378453" cy="1143000"/>
          </a:xfrm>
        </p:spPr>
        <p:txBody>
          <a:bodyPr>
            <a:normAutofit fontScale="90000"/>
          </a:bodyPr>
          <a:lstStyle/>
          <a:p>
            <a:pPr algn="l"/>
            <a:r>
              <a:rPr lang="sl-SI" dirty="0" smtClean="0"/>
              <a:t>In naša igrica?</a:t>
            </a:r>
            <a:endParaRPr lang="sl-SI" dirty="0"/>
          </a:p>
        </p:txBody>
      </p:sp>
      <p:sp>
        <p:nvSpPr>
          <p:cNvPr id="4" name="Date Placeholder 3"/>
          <p:cNvSpPr>
            <a:spLocks noGrp="1"/>
          </p:cNvSpPr>
          <p:nvPr>
            <p:ph type="dt" sz="half" idx="10"/>
          </p:nvPr>
        </p:nvSpPr>
        <p:spPr/>
        <p:txBody>
          <a:bodyPr/>
          <a:lstStyle/>
          <a:p>
            <a:r>
              <a:rPr lang="x-none" smtClean="0"/>
              <a:t>Andrej Brodnik, 120823</a:t>
            </a:r>
            <a:endParaRPr lang="sl-SI"/>
          </a:p>
        </p:txBody>
      </p:sp>
      <p:sp>
        <p:nvSpPr>
          <p:cNvPr id="5" name="Footer Placeholder 4"/>
          <p:cNvSpPr>
            <a:spLocks noGrp="1"/>
          </p:cNvSpPr>
          <p:nvPr>
            <p:ph type="ftr" sz="quarter" idx="11"/>
          </p:nvPr>
        </p:nvSpPr>
        <p:spPr/>
        <p:txBody>
          <a:bodyPr/>
          <a:lstStyle/>
          <a:p>
            <a:r>
              <a:rPr lang="en-US" smtClean="0"/>
              <a:t>Trendi poučevanja RIN</a:t>
            </a:r>
            <a:endParaRPr lang="sl-SI"/>
          </a:p>
        </p:txBody>
      </p:sp>
      <p:sp>
        <p:nvSpPr>
          <p:cNvPr id="6" name="Slide Number Placeholder 5"/>
          <p:cNvSpPr>
            <a:spLocks noGrp="1"/>
          </p:cNvSpPr>
          <p:nvPr>
            <p:ph type="sldNum" sz="quarter" idx="12"/>
          </p:nvPr>
        </p:nvSpPr>
        <p:spPr/>
        <p:txBody>
          <a:bodyPr/>
          <a:lstStyle/>
          <a:p>
            <a:fld id="{CA5FA38D-AC05-2A46-8C08-4237E52F91A6}" type="slidenum">
              <a:rPr lang="sl-SI" smtClean="0"/>
              <a:pPr/>
              <a:t>29</a:t>
            </a:fld>
            <a:endParaRPr lang="sl-SI"/>
          </a:p>
        </p:txBody>
      </p:sp>
      <p:sp>
        <p:nvSpPr>
          <p:cNvPr id="9" name="Rectangle 8"/>
          <p:cNvSpPr/>
          <p:nvPr/>
        </p:nvSpPr>
        <p:spPr>
          <a:xfrm>
            <a:off x="1844889" y="2433133"/>
            <a:ext cx="5551830" cy="457200"/>
          </a:xfrm>
          <a:prstGeom prst="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rgbClr val="FF0000"/>
                </a:solidFill>
                <a:latin typeface="Courier"/>
                <a:cs typeface="Courier"/>
              </a:rPr>
              <a:t>3  2  5  7  8  4  0  1  6  9</a:t>
            </a:r>
            <a:endParaRPr lang="sl-SI" sz="2400" dirty="0"/>
          </a:p>
        </p:txBody>
      </p:sp>
      <p:sp>
        <p:nvSpPr>
          <p:cNvPr id="11" name="Rectangle 10"/>
          <p:cNvSpPr/>
          <p:nvPr/>
        </p:nvSpPr>
        <p:spPr>
          <a:xfrm>
            <a:off x="1844889" y="1518733"/>
            <a:ext cx="5551830" cy="914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latin typeface="Courier"/>
                <a:cs typeface="Courier"/>
              </a:rPr>
              <a:t> </a:t>
            </a:r>
            <a:r>
              <a:rPr lang="en-US" sz="2400" b="1" dirty="0" smtClean="0">
                <a:solidFill>
                  <a:srgbClr val="FFFF00"/>
                </a:solidFill>
                <a:latin typeface="Courier"/>
                <a:cs typeface="Courier"/>
              </a:rPr>
              <a:t>1  2  3  4  5  6  7  8  9 10</a:t>
            </a:r>
          </a:p>
          <a:p>
            <a:pPr algn="ctr"/>
            <a:r>
              <a:rPr lang="en-US" sz="2400" b="1" dirty="0" smtClean="0">
                <a:latin typeface="Courier"/>
                <a:cs typeface="Courier"/>
              </a:rPr>
              <a:t>32 26 52 68 75 33  7 17 66 93</a:t>
            </a:r>
            <a:endParaRPr lang="sl-SI" sz="2400" b="1" dirty="0">
              <a:latin typeface="Courier"/>
              <a:cs typeface="Courier"/>
            </a:endParaRPr>
          </a:p>
        </p:txBody>
      </p:sp>
      <p:sp>
        <p:nvSpPr>
          <p:cNvPr id="13" name="Rectangle 12"/>
          <p:cNvSpPr/>
          <p:nvPr/>
        </p:nvSpPr>
        <p:spPr>
          <a:xfrm>
            <a:off x="1844889" y="3347533"/>
            <a:ext cx="5551830" cy="914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latin typeface="Courier"/>
                <a:cs typeface="Courier"/>
              </a:rPr>
              <a:t> </a:t>
            </a:r>
            <a:r>
              <a:rPr lang="en-US" sz="2400" b="1" dirty="0" smtClean="0">
                <a:solidFill>
                  <a:srgbClr val="FFFF00"/>
                </a:solidFill>
                <a:latin typeface="Courier"/>
                <a:cs typeface="Courier"/>
              </a:rPr>
              <a:t>1  2  3  4  5  6  7  8  9 10</a:t>
            </a:r>
          </a:p>
          <a:p>
            <a:pPr algn="ctr"/>
            <a:r>
              <a:rPr lang="en-US" sz="2400" b="1" dirty="0" smtClean="0">
                <a:latin typeface="Courier"/>
                <a:cs typeface="Courier"/>
              </a:rPr>
              <a:t> 7 17 26 32 33 52 66 68 75 93</a:t>
            </a:r>
            <a:endParaRPr lang="sl-SI" sz="2400" b="1" dirty="0">
              <a:latin typeface="Courier"/>
              <a:cs typeface="Courier"/>
            </a:endParaRPr>
          </a:p>
        </p:txBody>
      </p:sp>
      <p:sp>
        <p:nvSpPr>
          <p:cNvPr id="16" name="Rectangle 15"/>
          <p:cNvSpPr/>
          <p:nvPr/>
        </p:nvSpPr>
        <p:spPr>
          <a:xfrm>
            <a:off x="1844889" y="2890333"/>
            <a:ext cx="5551830" cy="457200"/>
          </a:xfrm>
          <a:prstGeom prst="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rgbClr val="FF0000"/>
                </a:solidFill>
                <a:latin typeface="Courier"/>
                <a:cs typeface="Courier"/>
              </a:rPr>
              <a:t>4  3  6  8  9  5  1  2  7 10</a:t>
            </a:r>
            <a:endParaRPr lang="sl-SI" sz="2400" dirty="0"/>
          </a:p>
        </p:txBody>
      </p:sp>
      <p:sp>
        <p:nvSpPr>
          <p:cNvPr id="19" name="Rectangle 18"/>
          <p:cNvSpPr/>
          <p:nvPr/>
        </p:nvSpPr>
        <p:spPr>
          <a:xfrm>
            <a:off x="7542593" y="2433133"/>
            <a:ext cx="600662" cy="457200"/>
          </a:xfrm>
          <a:prstGeom prst="rect">
            <a:avLst/>
          </a:prstGeom>
          <a:solidFill>
            <a:srgbClr val="CCFFCC"/>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sl-SI" b="1" dirty="0" smtClean="0">
                <a:solidFill>
                  <a:srgbClr val="FF0000"/>
                </a:solidFill>
                <a:latin typeface="Courier"/>
                <a:cs typeface="Courier"/>
              </a:rPr>
              <a:t>+1</a:t>
            </a:r>
            <a:endParaRPr lang="sl-SI" b="1" dirty="0">
              <a:solidFill>
                <a:srgbClr val="FF0000"/>
              </a:solidFill>
              <a:latin typeface="Courier"/>
              <a:cs typeface="Courier"/>
            </a:endParaRPr>
          </a:p>
        </p:txBody>
      </p:sp>
      <p:grpSp>
        <p:nvGrpSpPr>
          <p:cNvPr id="21" name="Group 20"/>
          <p:cNvGrpSpPr/>
          <p:nvPr/>
        </p:nvGrpSpPr>
        <p:grpSpPr>
          <a:xfrm>
            <a:off x="295727" y="4418980"/>
            <a:ext cx="8259410" cy="1604362"/>
            <a:chOff x="295727" y="4418980"/>
            <a:chExt cx="8259410" cy="1604362"/>
          </a:xfrm>
        </p:grpSpPr>
        <p:sp>
          <p:nvSpPr>
            <p:cNvPr id="14" name="TextBox 13"/>
            <p:cNvSpPr txBox="1"/>
            <p:nvPr/>
          </p:nvSpPr>
          <p:spPr>
            <a:xfrm>
              <a:off x="295727" y="4418980"/>
              <a:ext cx="6844091" cy="461665"/>
            </a:xfrm>
            <a:prstGeom prst="rect">
              <a:avLst/>
            </a:prstGeom>
            <a:noFill/>
          </p:spPr>
          <p:txBody>
            <a:bodyPr wrap="none" rtlCol="0">
              <a:spAutoFit/>
            </a:bodyPr>
            <a:lstStyle/>
            <a:p>
              <a:r>
                <a:rPr lang="sl-SI" sz="2400" b="1" dirty="0" smtClean="0">
                  <a:solidFill>
                    <a:srgbClr val="FF0000"/>
                  </a:solidFill>
                </a:rPr>
                <a:t>Znanje uporabe pralnega praška še ni znanje kemije.</a:t>
              </a:r>
              <a:endParaRPr lang="sl-SI" sz="2400" b="1" dirty="0">
                <a:solidFill>
                  <a:srgbClr val="FF0000"/>
                </a:solidFill>
              </a:endParaRPr>
            </a:p>
          </p:txBody>
        </p:sp>
        <p:pic>
          <p:nvPicPr>
            <p:cNvPr id="15" name="Picture 14"/>
            <p:cNvPicPr>
              <a:picLocks noChangeAspect="1"/>
            </p:cNvPicPr>
            <p:nvPr/>
          </p:nvPicPr>
          <p:blipFill>
            <a:blip r:embed="rId2"/>
            <a:stretch>
              <a:fillRect/>
            </a:stretch>
          </p:blipFill>
          <p:spPr>
            <a:xfrm>
              <a:off x="6530049" y="4880645"/>
              <a:ext cx="2025088" cy="1142697"/>
            </a:xfrm>
            <a:prstGeom prst="rect">
              <a:avLst/>
            </a:prstGeom>
          </p:spPr>
        </p:pic>
      </p:grpSp>
      <p:sp>
        <p:nvSpPr>
          <p:cNvPr id="22" name="TextBox 21"/>
          <p:cNvSpPr txBox="1"/>
          <p:nvPr/>
        </p:nvSpPr>
        <p:spPr>
          <a:xfrm>
            <a:off x="4118823" y="474825"/>
            <a:ext cx="4281858" cy="830997"/>
          </a:xfrm>
          <a:prstGeom prst="rect">
            <a:avLst/>
          </a:prstGeom>
          <a:noFill/>
        </p:spPr>
        <p:txBody>
          <a:bodyPr wrap="square" rtlCol="0">
            <a:spAutoFit/>
          </a:bodyPr>
          <a:lstStyle/>
          <a:p>
            <a:pPr algn="r"/>
            <a:r>
              <a:rPr lang="sl-SI" sz="2400" b="1" dirty="0" smtClean="0">
                <a:solidFill>
                  <a:srgbClr val="008000"/>
                </a:solidFill>
              </a:rPr>
              <a:t>Računalniško razmišljanje</a:t>
            </a:r>
          </a:p>
          <a:p>
            <a:pPr algn="r"/>
            <a:r>
              <a:rPr lang="sl-SI" sz="2400" b="1" dirty="0" smtClean="0">
                <a:solidFill>
                  <a:srgbClr val="008000"/>
                </a:solidFill>
              </a:rPr>
              <a:t>Computational thinking</a:t>
            </a:r>
            <a:endParaRPr lang="sl-SI" sz="2400" b="1" dirty="0">
              <a:solidFill>
                <a:srgbClr val="008000"/>
              </a:solidFill>
            </a:endParaRPr>
          </a:p>
        </p:txBody>
      </p:sp>
      <p:sp>
        <p:nvSpPr>
          <p:cNvPr id="23" name="TextBox 22"/>
          <p:cNvSpPr txBox="1"/>
          <p:nvPr/>
        </p:nvSpPr>
        <p:spPr>
          <a:xfrm>
            <a:off x="2440033" y="5098247"/>
            <a:ext cx="1678790" cy="769441"/>
          </a:xfrm>
          <a:prstGeom prst="rect">
            <a:avLst/>
          </a:prstGeom>
          <a:noFill/>
        </p:spPr>
        <p:txBody>
          <a:bodyPr wrap="none" rtlCol="0">
            <a:spAutoFit/>
          </a:bodyPr>
          <a:lstStyle/>
          <a:p>
            <a:r>
              <a:rPr lang="sl-SI" sz="4400" b="1" dirty="0" smtClean="0">
                <a:solidFill>
                  <a:srgbClr val="3366FF"/>
                </a:solidFill>
              </a:rPr>
              <a:t>Hvala!</a:t>
            </a:r>
            <a:endParaRPr lang="sl-SI" sz="4400" b="1" dirty="0">
              <a:solidFill>
                <a:srgbClr val="3366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35" presetClass="emph" presetSubtype="0" fill="hold" grpId="1" nodeType="clickEffect">
                                  <p:stCondLst>
                                    <p:cond delay="0"/>
                                  </p:stCondLst>
                                  <p:childTnLst>
                                    <p:anim calcmode="discrete" valueType="str">
                                      <p:cBhvr>
                                        <p:cTn id="34" dur="1000" fill="hold"/>
                                        <p:tgtEl>
                                          <p:spTgt spid="23"/>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3" grpId="0" animBg="1"/>
      <p:bldP spid="16" grpId="0" animBg="1"/>
      <p:bldP spid="19" grpId="0" animBg="1"/>
      <p:bldP spid="22" grpId="0"/>
      <p:bldP spid="23" grpId="0"/>
      <p:bldP spid="23" grpId="1"/>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l-SI"/>
          </a:p>
        </p:txBody>
      </p:sp>
      <p:sp>
        <p:nvSpPr>
          <p:cNvPr id="3" name="Content Placeholder 2"/>
          <p:cNvSpPr>
            <a:spLocks noGrp="1"/>
          </p:cNvSpPr>
          <p:nvPr>
            <p:ph idx="1"/>
          </p:nvPr>
        </p:nvSpPr>
        <p:spPr/>
        <p:txBody>
          <a:bodyPr>
            <a:normAutofit fontScale="47500" lnSpcReduction="20000"/>
          </a:bodyPr>
          <a:lstStyle/>
          <a:p>
            <a:pPr marL="0" indent="0">
              <a:buNone/>
            </a:pPr>
            <a:r>
              <a:rPr lang="en-US" sz="4000" i="1" dirty="0" smtClean="0"/>
              <a:t>The Royal Society: </a:t>
            </a:r>
            <a:r>
              <a:rPr lang="en-US" sz="4000" b="1" i="1" dirty="0" smtClean="0"/>
              <a:t>Shut down or restart? The way forward for computing in UK schools</a:t>
            </a:r>
            <a:r>
              <a:rPr lang="en-US" sz="4000" i="1" dirty="0" smtClean="0"/>
              <a:t>. The Royal Society, </a:t>
            </a:r>
            <a:r>
              <a:rPr lang="en-US" sz="4000" i="1" dirty="0" err="1" smtClean="0"/>
              <a:t>januar</a:t>
            </a:r>
            <a:r>
              <a:rPr lang="en-US" sz="4000" i="1" dirty="0" smtClean="0"/>
              <a:t> 2012.</a:t>
            </a:r>
            <a:r>
              <a:rPr lang="en-US" sz="4000" dirty="0" smtClean="0"/>
              <a:t> </a:t>
            </a:r>
            <a:r>
              <a:rPr lang="en-US" sz="4000" dirty="0" smtClean="0">
                <a:hlinkClick r:id="rId2"/>
              </a:rPr>
              <a:t>http://royalsociety.org/uploadedFiles/Royal_Society_Content/education/policy/computing-in-schools/2012-01-12-Computing-in-Schools.pdf</a:t>
            </a:r>
            <a:r>
              <a:rPr lang="en-US" sz="4000" dirty="0" smtClean="0"/>
              <a:t>. (The Royal Society)</a:t>
            </a:r>
          </a:p>
          <a:p>
            <a:pPr>
              <a:buNone/>
            </a:pPr>
            <a:endParaRPr lang="en-US" sz="4000" dirty="0" smtClean="0"/>
          </a:p>
          <a:p>
            <a:pPr>
              <a:buNone/>
            </a:pPr>
            <a:endParaRPr lang="en-US" sz="4000" dirty="0" smtClean="0"/>
          </a:p>
          <a:p>
            <a:pPr>
              <a:buNone/>
            </a:pPr>
            <a:endParaRPr lang="en-US" sz="4000" dirty="0" smtClean="0"/>
          </a:p>
          <a:p>
            <a:pPr>
              <a:buNone/>
            </a:pPr>
            <a:r>
              <a:rPr lang="en-US" sz="4000" dirty="0" smtClean="0"/>
              <a:t>This report analyses the current state of Computing education in schools and sets out a way forward for improving on the present situation. With support from the Royal Academy of Engineering and others the Royal Society has used its ‘convening’ role to bring together a wide range of distinguished Computer Scientists and stakeholders to explore problems and propose solutions.</a:t>
            </a:r>
          </a:p>
          <a:p>
            <a:pPr>
              <a:buNone/>
            </a:pPr>
            <a:endParaRPr lang="en-US" dirty="0" smtClean="0"/>
          </a:p>
          <a:p>
            <a:pPr algn="r">
              <a:buNone/>
            </a:pPr>
            <a:r>
              <a:rPr lang="en-US" dirty="0" smtClean="0"/>
              <a:t>Paul Nurse </a:t>
            </a:r>
          </a:p>
          <a:p>
            <a:pPr algn="r">
              <a:buNone/>
            </a:pPr>
            <a:r>
              <a:rPr lang="en-US" dirty="0" smtClean="0"/>
              <a:t>President of the Royal Society</a:t>
            </a:r>
          </a:p>
        </p:txBody>
      </p:sp>
      <p:sp>
        <p:nvSpPr>
          <p:cNvPr id="4" name="Date Placeholder 3"/>
          <p:cNvSpPr>
            <a:spLocks noGrp="1"/>
          </p:cNvSpPr>
          <p:nvPr>
            <p:ph type="dt" sz="half" idx="10"/>
          </p:nvPr>
        </p:nvSpPr>
        <p:spPr/>
        <p:txBody>
          <a:bodyPr/>
          <a:lstStyle/>
          <a:p>
            <a:r>
              <a:rPr lang="x-none" smtClean="0"/>
              <a:t>Andrej Brodnik, 120823</a:t>
            </a:r>
            <a:endParaRPr lang="sl-SI"/>
          </a:p>
        </p:txBody>
      </p:sp>
      <p:sp>
        <p:nvSpPr>
          <p:cNvPr id="5" name="Footer Placeholder 4"/>
          <p:cNvSpPr>
            <a:spLocks noGrp="1"/>
          </p:cNvSpPr>
          <p:nvPr>
            <p:ph type="ftr" sz="quarter" idx="11"/>
          </p:nvPr>
        </p:nvSpPr>
        <p:spPr/>
        <p:txBody>
          <a:bodyPr/>
          <a:lstStyle/>
          <a:p>
            <a:r>
              <a:rPr lang="en-US" smtClean="0"/>
              <a:t>Trendi poučevanja RIN</a:t>
            </a:r>
            <a:endParaRPr lang="sl-SI"/>
          </a:p>
        </p:txBody>
      </p:sp>
      <p:sp>
        <p:nvSpPr>
          <p:cNvPr id="6" name="Slide Number Placeholder 5"/>
          <p:cNvSpPr>
            <a:spLocks noGrp="1"/>
          </p:cNvSpPr>
          <p:nvPr>
            <p:ph type="sldNum" sz="quarter" idx="12"/>
          </p:nvPr>
        </p:nvSpPr>
        <p:spPr/>
        <p:txBody>
          <a:bodyPr/>
          <a:lstStyle/>
          <a:p>
            <a:fld id="{CA5FA38D-AC05-2A46-8C08-4237E52F91A6}" type="slidenum">
              <a:rPr lang="sl-SI" smtClean="0"/>
              <a:pPr/>
              <a:t>3</a:t>
            </a:fld>
            <a:endParaRPr lang="sl-SI"/>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smtClean="0"/>
              <a:t>Kako izgleda RIN v šoli?</a:t>
            </a:r>
            <a:endParaRPr lang="sl-SI" dirty="0"/>
          </a:p>
        </p:txBody>
      </p:sp>
      <p:sp>
        <p:nvSpPr>
          <p:cNvPr id="3" name="Content Placeholder 2"/>
          <p:cNvSpPr>
            <a:spLocks noGrp="1"/>
          </p:cNvSpPr>
          <p:nvPr>
            <p:ph idx="1"/>
          </p:nvPr>
        </p:nvSpPr>
        <p:spPr/>
        <p:txBody>
          <a:bodyPr/>
          <a:lstStyle/>
          <a:p>
            <a:pPr>
              <a:buNone/>
            </a:pPr>
            <a:r>
              <a:rPr lang="en-US" dirty="0" smtClean="0"/>
              <a:t>(The Royal Society).</a:t>
            </a:r>
            <a:endParaRPr lang="sl-SI" dirty="0"/>
          </a:p>
        </p:txBody>
      </p:sp>
      <p:sp>
        <p:nvSpPr>
          <p:cNvPr id="4" name="Date Placeholder 3"/>
          <p:cNvSpPr>
            <a:spLocks noGrp="1"/>
          </p:cNvSpPr>
          <p:nvPr>
            <p:ph type="dt" sz="half" idx="10"/>
          </p:nvPr>
        </p:nvSpPr>
        <p:spPr/>
        <p:txBody>
          <a:bodyPr/>
          <a:lstStyle/>
          <a:p>
            <a:r>
              <a:rPr lang="x-none" smtClean="0"/>
              <a:t>Andrej Brodnik, 120823</a:t>
            </a:r>
            <a:endParaRPr lang="sl-SI"/>
          </a:p>
        </p:txBody>
      </p:sp>
      <p:sp>
        <p:nvSpPr>
          <p:cNvPr id="5" name="Footer Placeholder 4"/>
          <p:cNvSpPr>
            <a:spLocks noGrp="1"/>
          </p:cNvSpPr>
          <p:nvPr>
            <p:ph type="ftr" sz="quarter" idx="11"/>
          </p:nvPr>
        </p:nvSpPr>
        <p:spPr/>
        <p:txBody>
          <a:bodyPr/>
          <a:lstStyle/>
          <a:p>
            <a:r>
              <a:rPr lang="en-US" smtClean="0"/>
              <a:t>Trendi poučevanja RIN</a:t>
            </a:r>
            <a:endParaRPr lang="sl-SI"/>
          </a:p>
        </p:txBody>
      </p:sp>
      <p:pic>
        <p:nvPicPr>
          <p:cNvPr id="6" name="Picture 5"/>
          <p:cNvPicPr>
            <a:picLocks noChangeAspect="1"/>
          </p:cNvPicPr>
          <p:nvPr/>
        </p:nvPicPr>
        <p:blipFill>
          <a:blip r:embed="rId2"/>
          <a:stretch>
            <a:fillRect/>
          </a:stretch>
        </p:blipFill>
        <p:spPr>
          <a:xfrm>
            <a:off x="1545799" y="2573760"/>
            <a:ext cx="5829300" cy="3289300"/>
          </a:xfrm>
          <a:prstGeom prst="rect">
            <a:avLst/>
          </a:prstGeom>
        </p:spPr>
      </p:pic>
      <p:sp>
        <p:nvSpPr>
          <p:cNvPr id="7" name="Slide Number Placeholder 6"/>
          <p:cNvSpPr>
            <a:spLocks noGrp="1"/>
          </p:cNvSpPr>
          <p:nvPr>
            <p:ph type="sldNum" sz="quarter" idx="12"/>
          </p:nvPr>
        </p:nvSpPr>
        <p:spPr/>
        <p:txBody>
          <a:bodyPr/>
          <a:lstStyle/>
          <a:p>
            <a:fld id="{CA5FA38D-AC05-2A46-8C08-4237E52F91A6}" type="slidenum">
              <a:rPr lang="sl-SI" smtClean="0"/>
              <a:pPr/>
              <a:t>4</a:t>
            </a:fld>
            <a:endParaRPr lang="sl-SI"/>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sl-SI" dirty="0" smtClean="0"/>
              <a:t>Kje je problem</a:t>
            </a:r>
            <a:endParaRPr lang="sl-SI" dirty="0"/>
          </a:p>
        </p:txBody>
      </p:sp>
      <p:grpSp>
        <p:nvGrpSpPr>
          <p:cNvPr id="3" name="Group 10"/>
          <p:cNvGrpSpPr/>
          <p:nvPr/>
        </p:nvGrpSpPr>
        <p:grpSpPr>
          <a:xfrm>
            <a:off x="3166344" y="473778"/>
            <a:ext cx="5800675" cy="4288424"/>
            <a:chOff x="1105345" y="1417638"/>
            <a:chExt cx="6196984" cy="4499858"/>
          </a:xfrm>
        </p:grpSpPr>
        <p:pic>
          <p:nvPicPr>
            <p:cNvPr id="4" name="Picture 3"/>
            <p:cNvPicPr>
              <a:picLocks noChangeAspect="1"/>
            </p:cNvPicPr>
            <p:nvPr/>
          </p:nvPicPr>
          <p:blipFill>
            <a:blip r:embed="rId2"/>
            <a:stretch>
              <a:fillRect/>
            </a:stretch>
          </p:blipFill>
          <p:spPr>
            <a:xfrm>
              <a:off x="2083753" y="1417638"/>
              <a:ext cx="4972997" cy="4499858"/>
            </a:xfrm>
            <a:prstGeom prst="rect">
              <a:avLst/>
            </a:prstGeom>
          </p:spPr>
        </p:pic>
        <p:sp>
          <p:nvSpPr>
            <p:cNvPr id="5" name="Rectangle 4"/>
            <p:cNvSpPr/>
            <p:nvPr/>
          </p:nvSpPr>
          <p:spPr>
            <a:xfrm>
              <a:off x="5929388" y="3243446"/>
              <a:ext cx="1372941" cy="720765"/>
            </a:xfrm>
            <a:prstGeom prst="rect">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l-SI"/>
            </a:p>
          </p:txBody>
        </p:sp>
        <p:grpSp>
          <p:nvGrpSpPr>
            <p:cNvPr id="8" name="Group 7"/>
            <p:cNvGrpSpPr/>
            <p:nvPr/>
          </p:nvGrpSpPr>
          <p:grpSpPr>
            <a:xfrm>
              <a:off x="1105345" y="3243446"/>
              <a:ext cx="2232617" cy="832313"/>
              <a:chOff x="1105345" y="3243446"/>
              <a:chExt cx="2232617" cy="832313"/>
            </a:xfrm>
          </p:grpSpPr>
          <p:sp>
            <p:nvSpPr>
              <p:cNvPr id="6" name="Rectangle 5"/>
              <p:cNvSpPr/>
              <p:nvPr/>
            </p:nvSpPr>
            <p:spPr>
              <a:xfrm>
                <a:off x="2083753" y="3243446"/>
                <a:ext cx="1254209" cy="832313"/>
              </a:xfrm>
              <a:prstGeom prst="rect">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l-SI"/>
              </a:p>
            </p:txBody>
          </p:sp>
          <p:sp>
            <p:nvSpPr>
              <p:cNvPr id="7" name="Right Arrow 6"/>
              <p:cNvSpPr/>
              <p:nvPr/>
            </p:nvSpPr>
            <p:spPr>
              <a:xfrm>
                <a:off x="1105345" y="3479579"/>
                <a:ext cx="978408" cy="484632"/>
              </a:xfrm>
              <a:prstGeom prst="rightArrow">
                <a:avLst/>
              </a:prstGeom>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l-SI"/>
              </a:p>
            </p:txBody>
          </p:sp>
        </p:grpSp>
        <p:grpSp>
          <p:nvGrpSpPr>
            <p:cNvPr id="11" name="Group 7"/>
            <p:cNvGrpSpPr/>
            <p:nvPr/>
          </p:nvGrpSpPr>
          <p:grpSpPr>
            <a:xfrm>
              <a:off x="4177301" y="1540040"/>
              <a:ext cx="2232617" cy="832313"/>
              <a:chOff x="1105345" y="3243446"/>
              <a:chExt cx="2232617" cy="832313"/>
            </a:xfrm>
          </p:grpSpPr>
          <p:sp>
            <p:nvSpPr>
              <p:cNvPr id="9" name="Rectangle 8"/>
              <p:cNvSpPr/>
              <p:nvPr/>
            </p:nvSpPr>
            <p:spPr>
              <a:xfrm>
                <a:off x="2083753" y="3243446"/>
                <a:ext cx="1254209" cy="832313"/>
              </a:xfrm>
              <a:prstGeom prst="rect">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l-SI"/>
              </a:p>
            </p:txBody>
          </p:sp>
          <p:sp>
            <p:nvSpPr>
              <p:cNvPr id="10" name="Right Arrow 9"/>
              <p:cNvSpPr/>
              <p:nvPr/>
            </p:nvSpPr>
            <p:spPr>
              <a:xfrm>
                <a:off x="1105345" y="3479579"/>
                <a:ext cx="978408" cy="484632"/>
              </a:xfrm>
              <a:prstGeom prst="rightArrow">
                <a:avLst/>
              </a:prstGeom>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l-SI"/>
              </a:p>
            </p:txBody>
          </p:sp>
        </p:grpSp>
      </p:grpSp>
      <p:sp>
        <p:nvSpPr>
          <p:cNvPr id="12" name="Content Placeholder 2"/>
          <p:cNvSpPr>
            <a:spLocks noGrp="1"/>
          </p:cNvSpPr>
          <p:nvPr>
            <p:ph idx="1"/>
          </p:nvPr>
        </p:nvSpPr>
        <p:spPr>
          <a:xfrm>
            <a:off x="457199" y="3672473"/>
            <a:ext cx="4798982" cy="2557001"/>
          </a:xfrm>
        </p:spPr>
        <p:txBody>
          <a:bodyPr>
            <a:normAutofit/>
          </a:bodyPr>
          <a:lstStyle/>
          <a:p>
            <a:pPr>
              <a:buNone/>
            </a:pPr>
            <a:r>
              <a:rPr lang="sl-SI" sz="2300" b="1" i="1" dirty="0" smtClean="0">
                <a:solidFill>
                  <a:srgbClr val="FF0000"/>
                </a:solidFill>
              </a:rPr>
              <a:t>Učenje računalništva in informatike naj bi razvilo mlade ljudi v </a:t>
            </a:r>
            <a:r>
              <a:rPr lang="sl-SI" sz="2300" b="1" i="1" u="sng" dirty="0" smtClean="0">
                <a:solidFill>
                  <a:srgbClr val="008000"/>
                </a:solidFill>
              </a:rPr>
              <a:t>razvijalce in tvorce tehnologije</a:t>
            </a:r>
            <a:r>
              <a:rPr lang="sl-SI" sz="2300" b="1" i="1" dirty="0" smtClean="0">
                <a:solidFill>
                  <a:srgbClr val="FF0000"/>
                </a:solidFill>
              </a:rPr>
              <a:t> in ne samo </a:t>
            </a:r>
            <a:r>
              <a:rPr lang="sl-SI" sz="2300" b="1" i="1" u="sng" dirty="0" smtClean="0">
                <a:solidFill>
                  <a:srgbClr val="FF0000"/>
                </a:solidFill>
              </a:rPr>
              <a:t>uporabnike tehnologije</a:t>
            </a:r>
            <a:r>
              <a:rPr lang="sl-SI" sz="2300" b="1" i="1" dirty="0" smtClean="0">
                <a:solidFill>
                  <a:srgbClr val="FF0000"/>
                </a:solidFill>
              </a:rPr>
              <a:t> – pristop, ki poudarja </a:t>
            </a:r>
            <a:r>
              <a:rPr lang="sl-SI" sz="2300" b="1" i="1" u="sng" dirty="0" smtClean="0">
                <a:solidFill>
                  <a:srgbClr val="008000"/>
                </a:solidFill>
              </a:rPr>
              <a:t>ustvarjalnost in izraznost</a:t>
            </a:r>
            <a:r>
              <a:rPr lang="sl-SI" sz="2300" b="1" i="1" dirty="0" smtClean="0">
                <a:solidFill>
                  <a:srgbClr val="FF0000"/>
                </a:solidFill>
              </a:rPr>
              <a:t> ter ne samo </a:t>
            </a:r>
            <a:r>
              <a:rPr lang="sl-SI" sz="2300" b="1" i="1" u="sng" dirty="0" smtClean="0">
                <a:solidFill>
                  <a:srgbClr val="FF0000"/>
                </a:solidFill>
              </a:rPr>
              <a:t>produktivnosti</a:t>
            </a:r>
            <a:r>
              <a:rPr lang="sl-SI" sz="2300" b="1" i="1" dirty="0" smtClean="0">
                <a:solidFill>
                  <a:srgbClr val="FF0000"/>
                </a:solidFill>
              </a:rPr>
              <a:t>.</a:t>
            </a:r>
            <a:endParaRPr lang="sl-SI" sz="2300" b="1" i="1" dirty="0" smtClean="0">
              <a:solidFill>
                <a:srgbClr val="FF0000"/>
              </a:solidFill>
            </a:endParaRPr>
          </a:p>
        </p:txBody>
      </p:sp>
      <p:sp>
        <p:nvSpPr>
          <p:cNvPr id="13" name="Date Placeholder 12"/>
          <p:cNvSpPr>
            <a:spLocks noGrp="1"/>
          </p:cNvSpPr>
          <p:nvPr>
            <p:ph type="dt" sz="half" idx="10"/>
          </p:nvPr>
        </p:nvSpPr>
        <p:spPr/>
        <p:txBody>
          <a:bodyPr/>
          <a:lstStyle/>
          <a:p>
            <a:r>
              <a:rPr lang="x-none" smtClean="0"/>
              <a:t>Andrej Brodnik, 120823</a:t>
            </a:r>
            <a:endParaRPr lang="sl-SI"/>
          </a:p>
        </p:txBody>
      </p:sp>
      <p:sp>
        <p:nvSpPr>
          <p:cNvPr id="14" name="Footer Placeholder 13"/>
          <p:cNvSpPr>
            <a:spLocks noGrp="1"/>
          </p:cNvSpPr>
          <p:nvPr>
            <p:ph type="ftr" sz="quarter" idx="11"/>
          </p:nvPr>
        </p:nvSpPr>
        <p:spPr/>
        <p:txBody>
          <a:bodyPr/>
          <a:lstStyle/>
          <a:p>
            <a:r>
              <a:rPr lang="en-US" smtClean="0"/>
              <a:t>Trendi poučevanja RIN</a:t>
            </a:r>
            <a:endParaRPr lang="sl-SI"/>
          </a:p>
        </p:txBody>
      </p:sp>
      <p:sp>
        <p:nvSpPr>
          <p:cNvPr id="15" name="Slide Number Placeholder 14"/>
          <p:cNvSpPr>
            <a:spLocks noGrp="1"/>
          </p:cNvSpPr>
          <p:nvPr>
            <p:ph type="sldNum" sz="quarter" idx="12"/>
          </p:nvPr>
        </p:nvSpPr>
        <p:spPr/>
        <p:txBody>
          <a:bodyPr/>
          <a:lstStyle/>
          <a:p>
            <a:fld id="{CA5FA38D-AC05-2A46-8C08-4237E52F91A6}" type="slidenum">
              <a:rPr lang="sl-SI" smtClean="0"/>
              <a:pPr/>
              <a:t>5</a:t>
            </a:fld>
            <a:endParaRPr lang="sl-SI"/>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smtClean="0"/>
              <a:t>Slovenija</a:t>
            </a:r>
            <a:endParaRPr lang="sl-SI" dirty="0"/>
          </a:p>
        </p:txBody>
      </p:sp>
      <p:sp>
        <p:nvSpPr>
          <p:cNvPr id="3" name="Content Placeholder 2"/>
          <p:cNvSpPr>
            <a:spLocks noGrp="1"/>
          </p:cNvSpPr>
          <p:nvPr>
            <p:ph idx="1"/>
          </p:nvPr>
        </p:nvSpPr>
        <p:spPr/>
        <p:txBody>
          <a:bodyPr/>
          <a:lstStyle/>
          <a:p>
            <a:r>
              <a:rPr lang="sl-SI" dirty="0" smtClean="0"/>
              <a:t>Osnovna šola:</a:t>
            </a:r>
          </a:p>
          <a:p>
            <a:pPr lvl="1"/>
            <a:r>
              <a:rPr lang="sl-SI" dirty="0" smtClean="0"/>
              <a:t>izbirni predmeti: </a:t>
            </a:r>
            <a:r>
              <a:rPr lang="en-US" dirty="0" err="1" smtClean="0"/>
              <a:t>Urejanje</a:t>
            </a:r>
            <a:r>
              <a:rPr lang="en-US" dirty="0" smtClean="0"/>
              <a:t> </a:t>
            </a:r>
            <a:r>
              <a:rPr lang="en-US" dirty="0" err="1" smtClean="0"/>
              <a:t>besedil</a:t>
            </a:r>
            <a:r>
              <a:rPr lang="en-US" dirty="0" smtClean="0"/>
              <a:t>; </a:t>
            </a:r>
            <a:r>
              <a:rPr lang="en-US" dirty="0" err="1" smtClean="0"/>
              <a:t>Računalniška</a:t>
            </a:r>
            <a:r>
              <a:rPr lang="en-US" dirty="0" smtClean="0"/>
              <a:t> </a:t>
            </a:r>
            <a:r>
              <a:rPr lang="en-US" dirty="0" err="1" smtClean="0"/>
              <a:t>omrežja</a:t>
            </a:r>
            <a:r>
              <a:rPr lang="en-US" dirty="0" smtClean="0"/>
              <a:t>; </a:t>
            </a:r>
            <a:r>
              <a:rPr lang="en-US" dirty="0" err="1" smtClean="0"/>
              <a:t>Multimedija</a:t>
            </a:r>
            <a:endParaRPr lang="en-US" dirty="0" smtClean="0"/>
          </a:p>
          <a:p>
            <a:r>
              <a:rPr lang="en-US" dirty="0" err="1" smtClean="0"/>
              <a:t>Srednja</a:t>
            </a:r>
            <a:r>
              <a:rPr lang="en-US" dirty="0" smtClean="0"/>
              <a:t> </a:t>
            </a:r>
            <a:r>
              <a:rPr lang="en-US" dirty="0" err="1" smtClean="0"/>
              <a:t>šola</a:t>
            </a:r>
            <a:r>
              <a:rPr lang="en-US" dirty="0" smtClean="0"/>
              <a:t>:</a:t>
            </a:r>
          </a:p>
          <a:p>
            <a:pPr lvl="1"/>
            <a:r>
              <a:rPr lang="en-US" dirty="0" err="1" smtClean="0"/>
              <a:t>odvisno</a:t>
            </a:r>
            <a:r>
              <a:rPr lang="en-US" dirty="0" smtClean="0"/>
              <a:t> </a:t>
            </a:r>
            <a:r>
              <a:rPr lang="en-US" dirty="0" err="1" smtClean="0"/>
              <a:t>od</a:t>
            </a:r>
            <a:r>
              <a:rPr lang="en-US" dirty="0" smtClean="0"/>
              <a:t> </a:t>
            </a:r>
            <a:r>
              <a:rPr lang="en-US" dirty="0" err="1" smtClean="0"/>
              <a:t>vrste</a:t>
            </a:r>
            <a:r>
              <a:rPr lang="en-US" dirty="0" smtClean="0"/>
              <a:t> </a:t>
            </a:r>
            <a:r>
              <a:rPr lang="en-US" dirty="0" err="1" smtClean="0"/>
              <a:t>srednje</a:t>
            </a:r>
            <a:r>
              <a:rPr lang="en-US" dirty="0" smtClean="0"/>
              <a:t> </a:t>
            </a:r>
            <a:r>
              <a:rPr lang="en-US" dirty="0" err="1" smtClean="0"/>
              <a:t>šole</a:t>
            </a:r>
            <a:r>
              <a:rPr lang="en-US" dirty="0" smtClean="0"/>
              <a:t>: </a:t>
            </a:r>
            <a:r>
              <a:rPr lang="en-US" dirty="0" err="1" smtClean="0"/>
              <a:t>gimnazija</a:t>
            </a:r>
            <a:r>
              <a:rPr lang="en-US" dirty="0" smtClean="0"/>
              <a:t>, </a:t>
            </a:r>
            <a:r>
              <a:rPr lang="en-US" dirty="0" err="1" smtClean="0"/>
              <a:t>tehniške</a:t>
            </a:r>
            <a:r>
              <a:rPr lang="en-US" dirty="0" smtClean="0"/>
              <a:t> </a:t>
            </a:r>
            <a:r>
              <a:rPr lang="en-US" dirty="0" err="1" smtClean="0"/>
              <a:t>gimnazije</a:t>
            </a:r>
            <a:r>
              <a:rPr lang="en-US" dirty="0" smtClean="0"/>
              <a:t>, </a:t>
            </a:r>
            <a:r>
              <a:rPr lang="en-US" dirty="0" err="1" smtClean="0"/>
              <a:t>poklicne</a:t>
            </a:r>
            <a:r>
              <a:rPr lang="en-US" dirty="0" smtClean="0"/>
              <a:t> </a:t>
            </a:r>
            <a:r>
              <a:rPr lang="en-US" dirty="0" err="1" smtClean="0"/>
              <a:t>šole</a:t>
            </a:r>
            <a:endParaRPr lang="en-US" dirty="0" smtClean="0"/>
          </a:p>
          <a:p>
            <a:pPr lvl="1">
              <a:buNone/>
            </a:pPr>
            <a:endParaRPr lang="sl-SI" dirty="0"/>
          </a:p>
        </p:txBody>
      </p:sp>
      <p:sp>
        <p:nvSpPr>
          <p:cNvPr id="4" name="Date Placeholder 3"/>
          <p:cNvSpPr>
            <a:spLocks noGrp="1"/>
          </p:cNvSpPr>
          <p:nvPr>
            <p:ph type="dt" sz="half" idx="10"/>
          </p:nvPr>
        </p:nvSpPr>
        <p:spPr/>
        <p:txBody>
          <a:bodyPr/>
          <a:lstStyle/>
          <a:p>
            <a:r>
              <a:rPr lang="x-none" smtClean="0"/>
              <a:t>Andrej Brodnik, 120823</a:t>
            </a:r>
            <a:endParaRPr lang="sl-SI"/>
          </a:p>
        </p:txBody>
      </p:sp>
      <p:sp>
        <p:nvSpPr>
          <p:cNvPr id="5" name="Footer Placeholder 4"/>
          <p:cNvSpPr>
            <a:spLocks noGrp="1"/>
          </p:cNvSpPr>
          <p:nvPr>
            <p:ph type="ftr" sz="quarter" idx="11"/>
          </p:nvPr>
        </p:nvSpPr>
        <p:spPr/>
        <p:txBody>
          <a:bodyPr/>
          <a:lstStyle/>
          <a:p>
            <a:r>
              <a:rPr lang="en-US" smtClean="0"/>
              <a:t>Trendi poučevanja RIN</a:t>
            </a:r>
            <a:endParaRPr lang="sl-SI"/>
          </a:p>
        </p:txBody>
      </p:sp>
      <p:sp>
        <p:nvSpPr>
          <p:cNvPr id="6" name="Slide Number Placeholder 5"/>
          <p:cNvSpPr>
            <a:spLocks noGrp="1"/>
          </p:cNvSpPr>
          <p:nvPr>
            <p:ph type="sldNum" sz="quarter" idx="12"/>
          </p:nvPr>
        </p:nvSpPr>
        <p:spPr/>
        <p:txBody>
          <a:bodyPr/>
          <a:lstStyle/>
          <a:p>
            <a:fld id="{CA5FA38D-AC05-2A46-8C08-4237E52F91A6}" type="slidenum">
              <a:rPr lang="sl-SI" smtClean="0"/>
              <a:pPr/>
              <a:t>6</a:t>
            </a:fld>
            <a:endParaRPr lang="sl-SI"/>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1061616" cy="3243385"/>
          </a:xfrm>
        </p:spPr>
        <p:txBody>
          <a:bodyPr>
            <a:normAutofit/>
          </a:bodyPr>
          <a:lstStyle/>
          <a:p>
            <a:r>
              <a:rPr lang="sl-SI" dirty="0" smtClean="0"/>
              <a:t>OŠ</a:t>
            </a:r>
            <a:endParaRPr lang="sl-SI" dirty="0"/>
          </a:p>
        </p:txBody>
      </p:sp>
      <p:sp>
        <p:nvSpPr>
          <p:cNvPr id="4" name="Date Placeholder 3"/>
          <p:cNvSpPr>
            <a:spLocks noGrp="1"/>
          </p:cNvSpPr>
          <p:nvPr>
            <p:ph type="dt" sz="half" idx="10"/>
          </p:nvPr>
        </p:nvSpPr>
        <p:spPr/>
        <p:txBody>
          <a:bodyPr/>
          <a:lstStyle/>
          <a:p>
            <a:r>
              <a:rPr lang="x-none" smtClean="0"/>
              <a:t>Andrej Brodnik, 120823</a:t>
            </a:r>
            <a:endParaRPr lang="sl-SI"/>
          </a:p>
        </p:txBody>
      </p:sp>
      <p:sp>
        <p:nvSpPr>
          <p:cNvPr id="5" name="Footer Placeholder 4"/>
          <p:cNvSpPr>
            <a:spLocks noGrp="1"/>
          </p:cNvSpPr>
          <p:nvPr>
            <p:ph type="ftr" sz="quarter" idx="11"/>
          </p:nvPr>
        </p:nvSpPr>
        <p:spPr/>
        <p:txBody>
          <a:bodyPr/>
          <a:lstStyle/>
          <a:p>
            <a:r>
              <a:rPr lang="en-US" smtClean="0"/>
              <a:t>Trendi poučevanja RIN</a:t>
            </a:r>
            <a:endParaRPr lang="sl-SI"/>
          </a:p>
        </p:txBody>
      </p:sp>
      <p:sp>
        <p:nvSpPr>
          <p:cNvPr id="6" name="Slide Number Placeholder 5"/>
          <p:cNvSpPr>
            <a:spLocks noGrp="1"/>
          </p:cNvSpPr>
          <p:nvPr>
            <p:ph type="sldNum" sz="quarter" idx="12"/>
          </p:nvPr>
        </p:nvSpPr>
        <p:spPr/>
        <p:txBody>
          <a:bodyPr/>
          <a:lstStyle/>
          <a:p>
            <a:fld id="{CA5FA38D-AC05-2A46-8C08-4237E52F91A6}" type="slidenum">
              <a:rPr lang="sl-SI" smtClean="0"/>
              <a:pPr/>
              <a:t>7</a:t>
            </a:fld>
            <a:endParaRPr lang="sl-SI"/>
          </a:p>
        </p:txBody>
      </p:sp>
      <p:pic>
        <p:nvPicPr>
          <p:cNvPr id="8" name="Picture 7" descr="OS-zahtevno.png"/>
          <p:cNvPicPr>
            <a:picLocks noChangeAspect="1"/>
          </p:cNvPicPr>
          <p:nvPr/>
        </p:nvPicPr>
        <p:blipFill>
          <a:blip r:embed="rId2"/>
          <a:stretch>
            <a:fillRect/>
          </a:stretch>
        </p:blipFill>
        <p:spPr>
          <a:xfrm>
            <a:off x="2186842" y="426191"/>
            <a:ext cx="6349206" cy="5930159"/>
          </a:xfrm>
          <a:prstGeom prst="rect">
            <a:avLst/>
          </a:prstGeom>
        </p:spPr>
      </p:pic>
      <p:pic>
        <p:nvPicPr>
          <p:cNvPr id="9" name="Picture 8"/>
          <p:cNvPicPr>
            <a:picLocks noChangeAspect="1"/>
          </p:cNvPicPr>
          <p:nvPr/>
        </p:nvPicPr>
        <p:blipFill>
          <a:blip r:embed="rId3"/>
          <a:stretch>
            <a:fillRect/>
          </a:stretch>
        </p:blipFill>
        <p:spPr>
          <a:xfrm>
            <a:off x="6661712" y="426191"/>
            <a:ext cx="2025088" cy="1142697"/>
          </a:xfrm>
          <a:prstGeom prst="rect">
            <a:avLst/>
          </a:prstGeom>
        </p:spPr>
      </p:pic>
      <p:grpSp>
        <p:nvGrpSpPr>
          <p:cNvPr id="13" name="Group 12"/>
          <p:cNvGrpSpPr/>
          <p:nvPr/>
        </p:nvGrpSpPr>
        <p:grpSpPr>
          <a:xfrm>
            <a:off x="2186842" y="2067910"/>
            <a:ext cx="6145192" cy="4178726"/>
            <a:chOff x="2186842" y="2067910"/>
            <a:chExt cx="6145192" cy="4178726"/>
          </a:xfrm>
        </p:grpSpPr>
        <p:sp>
          <p:nvSpPr>
            <p:cNvPr id="10" name="Rectangle 9"/>
            <p:cNvSpPr/>
            <p:nvPr/>
          </p:nvSpPr>
          <p:spPr>
            <a:xfrm>
              <a:off x="2186842" y="2067910"/>
              <a:ext cx="5312847" cy="952441"/>
            </a:xfrm>
            <a:prstGeom prst="rect">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l-SI"/>
            </a:p>
          </p:txBody>
        </p:sp>
        <p:sp>
          <p:nvSpPr>
            <p:cNvPr id="11" name="Rectangle 10"/>
            <p:cNvSpPr/>
            <p:nvPr/>
          </p:nvSpPr>
          <p:spPr>
            <a:xfrm>
              <a:off x="2186842" y="4298853"/>
              <a:ext cx="5312847" cy="686444"/>
            </a:xfrm>
            <a:prstGeom prst="rect">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l-SI"/>
            </a:p>
          </p:txBody>
        </p:sp>
        <p:sp>
          <p:nvSpPr>
            <p:cNvPr id="12" name="Rectangle 11"/>
            <p:cNvSpPr/>
            <p:nvPr/>
          </p:nvSpPr>
          <p:spPr>
            <a:xfrm>
              <a:off x="2186842" y="5560192"/>
              <a:ext cx="6145192" cy="686444"/>
            </a:xfrm>
            <a:prstGeom prst="rect">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l-SI"/>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smtClean="0"/>
              <a:t>Tehniška gimnazija</a:t>
            </a:r>
            <a:endParaRPr lang="sl-SI" dirty="0"/>
          </a:p>
        </p:txBody>
      </p:sp>
      <p:sp>
        <p:nvSpPr>
          <p:cNvPr id="3" name="Content Placeholder 2"/>
          <p:cNvSpPr>
            <a:spLocks noGrp="1"/>
          </p:cNvSpPr>
          <p:nvPr>
            <p:ph idx="1"/>
          </p:nvPr>
        </p:nvSpPr>
        <p:spPr/>
        <p:txBody>
          <a:bodyPr>
            <a:normAutofit fontScale="92500"/>
          </a:bodyPr>
          <a:lstStyle/>
          <a:p>
            <a:r>
              <a:rPr lang="sl-SI" dirty="0" smtClean="0"/>
              <a:t>izbirni predmeti </a:t>
            </a:r>
            <a:r>
              <a:rPr lang="sl-SI" sz="3027" i="1" dirty="0" smtClean="0"/>
              <a:t>(70 ur je 1 ura na teden celo leto)</a:t>
            </a:r>
            <a:r>
              <a:rPr lang="sl-SI" dirty="0" smtClean="0"/>
              <a:t>:</a:t>
            </a:r>
          </a:p>
          <a:p>
            <a:pPr lvl="1"/>
            <a:r>
              <a:rPr lang="sl-SI" dirty="0" smtClean="0"/>
              <a:t>Računalniški sistemi in omrežja (210 ur): Arhitektura računalniških sistemov, Računalniška omrežja, Operacijski sistemi, Napredno programiranje, zaščita podatkov</a:t>
            </a:r>
          </a:p>
          <a:p>
            <a:pPr lvl="1"/>
            <a:r>
              <a:rPr lang="sl-SI" dirty="0" smtClean="0"/>
              <a:t>Računalništvo (280 ur, maturitetni predmet): Arhitektura računalniških sistemov, Računalniška omrežja, Operacijski sistemi, Programski jeziki in programiranje, Podatkovne baze, Informacijski sistemi</a:t>
            </a:r>
          </a:p>
          <a:p>
            <a:pPr lvl="1"/>
            <a:r>
              <a:rPr lang="sl-SI" dirty="0" smtClean="0"/>
              <a:t>Laboratorijske vaje (210 ur)</a:t>
            </a:r>
          </a:p>
        </p:txBody>
      </p:sp>
      <p:sp>
        <p:nvSpPr>
          <p:cNvPr id="4" name="Date Placeholder 3"/>
          <p:cNvSpPr>
            <a:spLocks noGrp="1"/>
          </p:cNvSpPr>
          <p:nvPr>
            <p:ph type="dt" sz="half" idx="10"/>
          </p:nvPr>
        </p:nvSpPr>
        <p:spPr/>
        <p:txBody>
          <a:bodyPr/>
          <a:lstStyle/>
          <a:p>
            <a:r>
              <a:rPr lang="x-none" smtClean="0"/>
              <a:t>Andrej Brodnik, 120823</a:t>
            </a:r>
            <a:endParaRPr lang="sl-SI"/>
          </a:p>
        </p:txBody>
      </p:sp>
      <p:sp>
        <p:nvSpPr>
          <p:cNvPr id="5" name="Footer Placeholder 4"/>
          <p:cNvSpPr>
            <a:spLocks noGrp="1"/>
          </p:cNvSpPr>
          <p:nvPr>
            <p:ph type="ftr" sz="quarter" idx="11"/>
          </p:nvPr>
        </p:nvSpPr>
        <p:spPr/>
        <p:txBody>
          <a:bodyPr/>
          <a:lstStyle/>
          <a:p>
            <a:r>
              <a:rPr lang="en-US" smtClean="0"/>
              <a:t>Trendi poučevanja RIN</a:t>
            </a:r>
            <a:endParaRPr lang="sl-SI"/>
          </a:p>
        </p:txBody>
      </p:sp>
      <p:sp>
        <p:nvSpPr>
          <p:cNvPr id="6" name="Slide Number Placeholder 5"/>
          <p:cNvSpPr>
            <a:spLocks noGrp="1"/>
          </p:cNvSpPr>
          <p:nvPr>
            <p:ph type="sldNum" sz="quarter" idx="12"/>
          </p:nvPr>
        </p:nvSpPr>
        <p:spPr/>
        <p:txBody>
          <a:bodyPr/>
          <a:lstStyle/>
          <a:p>
            <a:fld id="{CA5FA38D-AC05-2A46-8C08-4237E52F91A6}" type="slidenum">
              <a:rPr lang="sl-SI" smtClean="0"/>
              <a:pPr/>
              <a:t>8</a:t>
            </a:fld>
            <a:endParaRPr lang="sl-SI"/>
          </a:p>
        </p:txBody>
      </p:sp>
      <p:pic>
        <p:nvPicPr>
          <p:cNvPr id="7" name="Picture 6"/>
          <p:cNvPicPr>
            <a:picLocks noChangeAspect="1"/>
          </p:cNvPicPr>
          <p:nvPr/>
        </p:nvPicPr>
        <p:blipFill>
          <a:blip r:embed="rId2"/>
          <a:stretch>
            <a:fillRect/>
          </a:stretch>
        </p:blipFill>
        <p:spPr>
          <a:xfrm>
            <a:off x="6661712" y="426191"/>
            <a:ext cx="2025088" cy="1142697"/>
          </a:xfrm>
          <a:prstGeom prst="rect">
            <a:avLst/>
          </a:prstGeom>
        </p:spPr>
      </p:pic>
      <p:sp>
        <p:nvSpPr>
          <p:cNvPr id="8" name="Rectangle 7"/>
          <p:cNvSpPr/>
          <p:nvPr/>
        </p:nvSpPr>
        <p:spPr>
          <a:xfrm>
            <a:off x="892412" y="2188039"/>
            <a:ext cx="7671306" cy="3337832"/>
          </a:xfrm>
          <a:prstGeom prst="rect">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l-SI"/>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775</TotalTime>
  <Words>2307</Words>
  <Application>Microsoft Macintosh PowerPoint</Application>
  <PresentationFormat>On-screen Show (4:3)</PresentationFormat>
  <Paragraphs>400</Paragraphs>
  <Slides>30</Slides>
  <Notes>3</Notes>
  <HiddenSlides>0</HiddenSlides>
  <MMClips>0</MMClips>
  <ScaleCrop>false</ScaleCrop>
  <HeadingPairs>
    <vt:vector size="4" baseType="variant">
      <vt:variant>
        <vt:lpstr>Design Template</vt:lpstr>
      </vt:variant>
      <vt:variant>
        <vt:i4>1</vt:i4>
      </vt:variant>
      <vt:variant>
        <vt:lpstr>Slide Titles</vt:lpstr>
      </vt:variant>
      <vt:variant>
        <vt:i4>30</vt:i4>
      </vt:variant>
    </vt:vector>
  </HeadingPairs>
  <TitlesOfParts>
    <vt:vector size="31" baseType="lpstr">
      <vt:lpstr>Office Theme</vt:lpstr>
      <vt:lpstr>Trendi poučevanja računalništva in informatike v Sloveniji, Evropi in širše</vt:lpstr>
      <vt:lpstr>Poskusimo s tole »igrico«</vt:lpstr>
      <vt:lpstr>Računalništvo in informatika</vt:lpstr>
      <vt:lpstr>Slide 3</vt:lpstr>
      <vt:lpstr>Kako izgleda RIN v šoli?</vt:lpstr>
      <vt:lpstr>Kje je problem</vt:lpstr>
      <vt:lpstr>Slovenija</vt:lpstr>
      <vt:lpstr>OŠ</vt:lpstr>
      <vt:lpstr>Tehniška gimnazija</vt:lpstr>
      <vt:lpstr>Splošna gimnazija</vt:lpstr>
      <vt:lpstr>Splošna gimnazija</vt:lpstr>
      <vt:lpstr>Splošna gimnazija</vt:lpstr>
      <vt:lpstr>Splošna gimnazija</vt:lpstr>
      <vt:lpstr>Slovenske uvrstitve na IOI</vt:lpstr>
      <vt:lpstr>Slovenske uvrstitve na IOI (nadalj.)</vt:lpstr>
      <vt:lpstr>Slovaška</vt:lpstr>
      <vt:lpstr>Avstrija</vt:lpstr>
      <vt:lpstr>The Educational Structure in the Republic of Lithuania (prof.dr. Valentina Dagiene)</vt:lpstr>
      <vt:lpstr>Slide 18</vt:lpstr>
      <vt:lpstr>Teaching Informatics / Information Technologies (IT)</vt:lpstr>
      <vt:lpstr>Distribution themes and time for grades 5-6</vt:lpstr>
      <vt:lpstr>Distribution themes and time for grades 7-8</vt:lpstr>
      <vt:lpstr>IT curricula for grades 9-10 and 11-12</vt:lpstr>
      <vt:lpstr>Information Technology Maturity Exams</vt:lpstr>
      <vt:lpstr>Components of curriculum of programming exam</vt:lpstr>
      <vt:lpstr>IFIP TC3 – ICT and Education</vt:lpstr>
      <vt:lpstr>IFIP TC3 Strategy Plan</vt:lpstr>
      <vt:lpstr>Kje je problem</vt:lpstr>
      <vt:lpstr>Učni načrti in nekateri viri</vt:lpstr>
      <vt:lpstr>In naša igrica?</vt:lpstr>
    </vt:vector>
  </TitlesOfParts>
  <Company>UL FRI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Royal Society: Shut down or restart? The way forward for computing in UK schools</dc:title>
  <dc:creator>Andrej (Andy) Brodnik</dc:creator>
  <cp:lastModifiedBy>Andrej (Andy) Brodnik</cp:lastModifiedBy>
  <cp:revision>196</cp:revision>
  <dcterms:created xsi:type="dcterms:W3CDTF">2012-08-22T20:39:37Z</dcterms:created>
  <dcterms:modified xsi:type="dcterms:W3CDTF">2012-08-23T04:53:28Z</dcterms:modified>
</cp:coreProperties>
</file>