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9" r:id="rId1"/>
  </p:sldMasterIdLst>
  <p:notesMasterIdLst>
    <p:notesMasterId r:id="rId43"/>
  </p:notesMasterIdLst>
  <p:sldIdLst>
    <p:sldId id="256" r:id="rId2"/>
    <p:sldId id="439" r:id="rId3"/>
    <p:sldId id="441" r:id="rId4"/>
    <p:sldId id="442" r:id="rId5"/>
    <p:sldId id="443" r:id="rId6"/>
    <p:sldId id="426" r:id="rId7"/>
    <p:sldId id="285" r:id="rId8"/>
    <p:sldId id="257" r:id="rId9"/>
    <p:sldId id="444" r:id="rId10"/>
    <p:sldId id="452" r:id="rId11"/>
    <p:sldId id="453" r:id="rId12"/>
    <p:sldId id="454" r:id="rId13"/>
    <p:sldId id="455" r:id="rId14"/>
    <p:sldId id="456" r:id="rId15"/>
    <p:sldId id="458" r:id="rId16"/>
    <p:sldId id="457" r:id="rId17"/>
    <p:sldId id="460" r:id="rId18"/>
    <p:sldId id="259" r:id="rId19"/>
    <p:sldId id="360" r:id="rId20"/>
    <p:sldId id="429" r:id="rId21"/>
    <p:sldId id="341" r:id="rId22"/>
    <p:sldId id="465" r:id="rId23"/>
    <p:sldId id="271" r:id="rId24"/>
    <p:sldId id="272" r:id="rId25"/>
    <p:sldId id="273" r:id="rId26"/>
    <p:sldId id="276" r:id="rId27"/>
    <p:sldId id="279" r:id="rId28"/>
    <p:sldId id="282" r:id="rId29"/>
    <p:sldId id="433" r:id="rId30"/>
    <p:sldId id="258" r:id="rId31"/>
    <p:sldId id="463" r:id="rId32"/>
    <p:sldId id="421" r:id="rId33"/>
    <p:sldId id="422" r:id="rId34"/>
    <p:sldId id="325" r:id="rId35"/>
    <p:sldId id="326" r:id="rId36"/>
    <p:sldId id="355" r:id="rId37"/>
    <p:sldId id="337" r:id="rId38"/>
    <p:sldId id="438" r:id="rId39"/>
    <p:sldId id="366" r:id="rId40"/>
    <p:sldId id="369" r:id="rId41"/>
    <p:sldId id="367" r:id="rId42"/>
  </p:sldIdLst>
  <p:sldSz cx="12192000" cy="6858000"/>
  <p:notesSz cx="6858000" cy="9144000"/>
  <p:defaultTextStyle>
    <a:defPPr>
      <a:defRPr lang="en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6197"/>
  </p:normalViewPr>
  <p:slideViewPr>
    <p:cSldViewPr snapToGrid="0">
      <p:cViewPr varScale="1">
        <p:scale>
          <a:sx n="93" d="100"/>
          <a:sy n="93" d="100"/>
        </p:scale>
        <p:origin x="208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0F601C-FEF2-7646-9580-9769175F1048}" type="datetimeFigureOut">
              <a:rPr lang="sl-SI" smtClean="0"/>
              <a:t>21. 03. 24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5CEAC6-B31F-EC4C-BFA4-E0A56D7FC60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35703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E5476-73CA-47B9-888E-B7CBF7033153}" type="slidenum">
              <a:rPr lang="sl-SI" smtClean="0"/>
              <a:t>35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8125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05704-7C0A-47E2-9457-B1BC1A1CA92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72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C0C22-EBDA-4130-87AE-CB28BC19B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sušec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419A8-07CA-4A4C-AEC2-C40D4D50A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Od Marije Terezije do umetne inteligence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A7B86-E610-42EA-B4DC-C2F44778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A7BA06D-B3FF-4E91-8639-B4569AE3AA23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2B30C86D-5A07-48BC-9C9D-6F9A2DB1E9E1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529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6E5D1-6D19-4E7F-9B4E-42326B771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D2A06C-F91A-4ADC-9CD2-61F0A4D7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3AA9A-2280-4F63-8B3D-20742AE69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sušec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D986B-E58E-43B6-8A80-FFA9D8F7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Od Marije Terezije do umetne inteligence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40D36-2E71-4F27-967F-7A3E4C6EE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1609904-5327-4D2C-A445-B270A00F3B5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0FC7BEC-08C5-4D95-9C84-B48BC8AD1C9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719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1FEA3D-0C7F-45CD-B6A0-942F707B36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8B8A12-BCE6-4D03-A637-1DEC8924BE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9755-9FF4-428A-AEB7-1A647746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sušec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41836-11E2-49FD-877D-53B74514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Od Marije Terezije do umetne inteligence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24C42-4B05-4EEF-BE14-29041EC9C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BADDEB1-F604-408B-B02A-A2814606E6A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F7987-332F-4D6C-81C3-990F39C76C96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301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53102" y="217693"/>
            <a:ext cx="10014236" cy="76192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sl-SI" sz="3265" b="0" strike="noStrike" spc="-1">
              <a:solidFill>
                <a:srgbClr val="FF66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653103" y="1523852"/>
            <a:ext cx="10885039" cy="478925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sl-SI" sz="2903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GB"/>
              <a:t>Od Marije Terezije do umetne inteligence</a:t>
            </a:r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56C2B21-B9E3-4612-81FF-495FF6B1C785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23. sušec 2024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61137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sušec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Od Marije Terezije do umetne inteligence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204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5F313-1240-47AE-A026-7F349292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sušec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48158-6132-4335-B8E1-F6A896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Od Marije Terezije do umetne inteligence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4C5B6-1598-48B4-9B3A-3078FDBE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EDBDD32-D3EE-4848-A112-BA814D4631CD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61350361-843C-49D0-BD6A-ECDBA3842BA0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409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8B65F-F709-469F-9961-4D01896C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sušec 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Od Marije Terezije do umetne inteligence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711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sušec 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Od Marije Terezije do umetne inteligence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565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sušec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Od Marije Terezije do umetne inteligence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152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sušec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Od Marije Terezije do umetne inteligence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53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70783-FF31-4C4E-9196-EB169B20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sušec 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Od Marije Terezije do umetne inteligence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021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07CB7-0520-4D64-B76C-C31AC557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sušec 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Od Marije Terezije do umetne inteligence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235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23. sušec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Od Marije Terezije do umetne inteligence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345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70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video.arnes.si/watch/yplcmqhnbt7r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cunalnistvo-in-informatika-za-vse.si/about/" TargetMode="External"/><Relationship Id="rId2" Type="http://schemas.openxmlformats.org/officeDocument/2006/relationships/hyperlink" Target="http://www.k12cs.org/" TargetMode="Externa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ccl.org.ua/en/tools/map-of-enforced-disappearances-in-ukraine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tvslo.si/news-in-english/slovenia-was-a-strong-economic-engine-inside-yugoslavia/323573" TargetMode="Externa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stats.ioinformatics.or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omputingatschool.org.uk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zquotes.com/quote/1359810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video.arnes.si/watch/yplcmqhnbt7r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1D7EC86-7CB9-431D-8AC3-8AAF0440B1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4B9777F-B610-419B-9193-80306388F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!!Arc">
            <a:extLst>
              <a:ext uri="{FF2B5EF4-FFF2-40B4-BE49-F238E27FC236}">
                <a16:creationId xmlns:a16="http://schemas.microsoft.com/office/drawing/2014/main" id="{311F016A-A753-449B-9EA6-322199B71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1108520" y="775849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334ECD-8CCD-25E2-766C-9EAC5F638F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0742" y="3633691"/>
            <a:ext cx="4425962" cy="1655762"/>
          </a:xfrm>
        </p:spPr>
        <p:txBody>
          <a:bodyPr>
            <a:normAutofit/>
          </a:bodyPr>
          <a:lstStyle/>
          <a:p>
            <a:pPr algn="l"/>
            <a:r>
              <a:rPr lang="sl-SI" dirty="0"/>
              <a:t>Andrej Brodnik</a:t>
            </a:r>
          </a:p>
          <a:p>
            <a:pPr algn="l"/>
            <a:r>
              <a:rPr lang="sl-SI" dirty="0"/>
              <a:t>UP FAMNIT in UL FRI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EB08B4-2E7A-D6D7-0A14-799C3AF09D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72"/>
          <a:stretch/>
        </p:blipFill>
        <p:spPr>
          <a:xfrm>
            <a:off x="5733768" y="-1"/>
            <a:ext cx="6458232" cy="6858001"/>
          </a:xfrm>
          <a:custGeom>
            <a:avLst/>
            <a:gdLst/>
            <a:ahLst/>
            <a:cxnLst/>
            <a:rect l="l" t="t" r="r" b="b"/>
            <a:pathLst>
              <a:path w="6458232" h="6858001">
                <a:moveTo>
                  <a:pt x="2209000" y="0"/>
                </a:moveTo>
                <a:lnTo>
                  <a:pt x="6458232" y="0"/>
                </a:lnTo>
                <a:lnTo>
                  <a:pt x="6458232" y="6858001"/>
                </a:lnTo>
                <a:lnTo>
                  <a:pt x="651045" y="6858001"/>
                </a:lnTo>
                <a:lnTo>
                  <a:pt x="635146" y="6830200"/>
                </a:lnTo>
                <a:cubicBezTo>
                  <a:pt x="230085" y="6080469"/>
                  <a:pt x="0" y="5221296"/>
                  <a:pt x="0" y="4308089"/>
                </a:cubicBezTo>
                <a:cubicBezTo>
                  <a:pt x="0" y="2572997"/>
                  <a:pt x="830606" y="1032965"/>
                  <a:pt x="2113832" y="68046"/>
                </a:cubicBezTo>
                <a:close/>
              </a:path>
            </a:pathLst>
          </a:custGeom>
        </p:spPr>
      </p:pic>
      <p:sp>
        <p:nvSpPr>
          <p:cNvPr id="18" name="!!Rectangle">
            <a:extLst>
              <a:ext uri="{FF2B5EF4-FFF2-40B4-BE49-F238E27FC236}">
                <a16:creationId xmlns:a16="http://schemas.microsoft.com/office/drawing/2014/main" id="{95106A28-883A-4993-BF9E-C403B81A8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94269" y="4274457"/>
            <a:ext cx="825256" cy="825256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!!Oval">
            <a:extLst>
              <a:ext uri="{FF2B5EF4-FFF2-40B4-BE49-F238E27FC236}">
                <a16:creationId xmlns:a16="http://schemas.microsoft.com/office/drawing/2014/main" id="{F5AE4E4F-9F4C-43ED-8299-9BD63B74E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742" y="5649686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E7E29F-29BD-B3F8-4FD6-8E11B4AC52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0741" y="1124988"/>
            <a:ext cx="6432943" cy="1930184"/>
          </a:xfrm>
        </p:spPr>
        <p:txBody>
          <a:bodyPr>
            <a:normAutofit/>
          </a:bodyPr>
          <a:lstStyle/>
          <a:p>
            <a:pPr algn="l"/>
            <a:r>
              <a:rPr lang="sl-SI" sz="4700" b="1" dirty="0">
                <a:solidFill>
                  <a:srgbClr val="7030A0"/>
                </a:solidFill>
              </a:rPr>
              <a:t>Od Marije Terezije do umetne inteligence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1736CD5-C5E4-C853-96C6-9D3FB73EE37F}"/>
              </a:ext>
            </a:extLst>
          </p:cNvPr>
          <p:cNvSpPr txBox="1">
            <a:spLocks/>
          </p:cNvSpPr>
          <p:nvPr/>
        </p:nvSpPr>
        <p:spPr>
          <a:xfrm>
            <a:off x="3818965" y="5649686"/>
            <a:ext cx="8221922" cy="5461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sl-SI" dirty="0"/>
              <a:t>2. mednarodna konferenca </a:t>
            </a:r>
            <a:r>
              <a:rPr lang="sl-SI" b="1" dirty="0"/>
              <a:t>Moč digitalnega poučevanja</a:t>
            </a:r>
            <a:br>
              <a:rPr lang="sl-SI" b="1" dirty="0"/>
            </a:br>
            <a:r>
              <a:rPr lang="sl-SI" dirty="0"/>
              <a:t>23. marec, Brdo pri Kranju</a:t>
            </a:r>
          </a:p>
        </p:txBody>
      </p:sp>
    </p:spTree>
    <p:extLst>
      <p:ext uri="{BB962C8B-B14F-4D97-AF65-F5344CB8AC3E}">
        <p14:creationId xmlns:p14="http://schemas.microsoft.com/office/powerpoint/2010/main" val="1529238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7" name="Rectangle 3086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DB038-7107-26E3-8797-9C5817A69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7886"/>
            <a:ext cx="5387502" cy="476907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l-SI" sz="3600" dirty="0"/>
          </a:p>
          <a:p>
            <a:pPr marL="0" indent="0" algn="r">
              <a:buNone/>
            </a:pPr>
            <a:r>
              <a:rPr lang="sl-SI" sz="3600" b="1" dirty="0"/>
              <a:t>Nikola Tesla</a:t>
            </a:r>
          </a:p>
          <a:p>
            <a:pPr marL="0" indent="0">
              <a:buNone/>
            </a:pPr>
            <a:endParaRPr lang="sl-SI" sz="2000" dirty="0"/>
          </a:p>
          <a:p>
            <a:pPr marL="0" indent="0">
              <a:buNone/>
            </a:pPr>
            <a:r>
              <a:rPr lang="sl-SI" sz="2000" dirty="0"/>
              <a:t>Ste že slišali zanj?</a:t>
            </a:r>
          </a:p>
          <a:p>
            <a:pPr marL="0" indent="0">
              <a:buNone/>
            </a:pPr>
            <a:r>
              <a:rPr lang="sl-SI" sz="2000" dirty="0"/>
              <a:t>Kaj pomembnega je naredil?</a:t>
            </a:r>
          </a:p>
          <a:p>
            <a:pPr marL="0" indent="0" algn="r">
              <a:buNone/>
            </a:pPr>
            <a:r>
              <a:rPr lang="sl-SI" sz="2000" b="1" i="1" dirty="0"/>
              <a:t>elektromotor</a:t>
            </a:r>
          </a:p>
          <a:p>
            <a:pPr marL="0" indent="0">
              <a:buNone/>
            </a:pPr>
            <a:endParaRPr lang="sl-SI" sz="2000" dirty="0"/>
          </a:p>
          <a:p>
            <a:pPr marL="0" indent="0">
              <a:buNone/>
            </a:pPr>
            <a:r>
              <a:rPr lang="sl-SI" sz="2000" dirty="0"/>
              <a:t>Veste oziroma ste kdaj vedeli kako to deluje?</a:t>
            </a:r>
          </a:p>
          <a:p>
            <a:pPr marL="0" indent="0">
              <a:buNone/>
            </a:pPr>
            <a:endParaRPr lang="sl-SI" sz="2000" dirty="0"/>
          </a:p>
          <a:p>
            <a:pPr marL="0" indent="0" algn="r">
              <a:buNone/>
            </a:pPr>
            <a:r>
              <a:rPr lang="sl-SI" sz="2000" i="1" dirty="0"/>
              <a:t>vir, wikipedia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DF4D4-9867-5819-6FD1-DAB4186E20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8352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>
                <a:solidFill>
                  <a:prstClr val="black">
                    <a:tint val="75000"/>
                  </a:prstClr>
                </a:solidFill>
              </a:rPr>
              <a:t>23. sušec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2BF14-FCBE-1C59-44E4-BB9B2E188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3253" y="6356350"/>
            <a:ext cx="3012449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Od Marije Terezije do umetne inteligence</a:t>
            </a:r>
          </a:p>
        </p:txBody>
      </p:sp>
      <p:pic>
        <p:nvPicPr>
          <p:cNvPr id="3076" name="Picture 4" descr="Head-and-shoulder photograph of a slender man with dark hair and moustache, dark suit and white-collar shirt">
            <a:extLst>
              <a:ext uri="{FF2B5EF4-FFF2-40B4-BE49-F238E27FC236}">
                <a16:creationId xmlns:a16="http://schemas.microsoft.com/office/drawing/2014/main" id="{477BE769-D597-8B3C-DE91-63ED7A54FC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" r="-1" b="24679"/>
          <a:stretch/>
        </p:blipFill>
        <p:spPr bwMode="auto"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8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9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A09C7-9ABB-3E5F-48E8-D3F9A8E76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854181D-6920-4594-9A5D-6CE56DC9F8B2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63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29" name="Freeform: Shape 5128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undefined">
            <a:extLst>
              <a:ext uri="{FF2B5EF4-FFF2-40B4-BE49-F238E27FC236}">
                <a16:creationId xmlns:a16="http://schemas.microsoft.com/office/drawing/2014/main" id="{6DFFBB43-C8F4-5441-BF7C-BEFA46097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5848" y="520749"/>
            <a:ext cx="4327791" cy="5643794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1" name="Arc 5130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DB038-7107-26E3-8797-9C5817A69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84443"/>
            <a:ext cx="5257800" cy="41925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sl-SI" sz="1900" dirty="0"/>
          </a:p>
          <a:p>
            <a:pPr marL="0" indent="0" algn="r">
              <a:buNone/>
            </a:pPr>
            <a:r>
              <a:rPr lang="sl-SI" sz="3600" b="1" dirty="0"/>
              <a:t>John von Neumann</a:t>
            </a:r>
          </a:p>
          <a:p>
            <a:pPr marL="0" indent="0">
              <a:buNone/>
            </a:pPr>
            <a:endParaRPr lang="sl-SI" sz="1900" dirty="0"/>
          </a:p>
          <a:p>
            <a:pPr marL="0" indent="0">
              <a:buNone/>
            </a:pPr>
            <a:r>
              <a:rPr lang="sl-SI" sz="1900" dirty="0"/>
              <a:t>Ste že slišali zanj?</a:t>
            </a:r>
          </a:p>
          <a:p>
            <a:pPr marL="0" indent="0">
              <a:buNone/>
            </a:pPr>
            <a:r>
              <a:rPr lang="sl-SI" sz="1900" dirty="0"/>
              <a:t>Kaj pomembnega je naredil?</a:t>
            </a:r>
          </a:p>
          <a:p>
            <a:pPr marL="0" indent="0" algn="r">
              <a:buNone/>
            </a:pPr>
            <a:r>
              <a:rPr lang="sl-SI" sz="1900" b="1" i="1" dirty="0"/>
              <a:t>arhitektura računalnika</a:t>
            </a:r>
          </a:p>
          <a:p>
            <a:pPr marL="0" indent="0">
              <a:buNone/>
            </a:pPr>
            <a:endParaRPr lang="sl-SI" sz="1900" dirty="0"/>
          </a:p>
          <a:p>
            <a:pPr marL="0" indent="0">
              <a:buNone/>
            </a:pPr>
            <a:r>
              <a:rPr lang="sl-SI" sz="1900" dirty="0"/>
              <a:t>Veste oziroma ste kdaj vedeli kako to deluje?</a:t>
            </a:r>
          </a:p>
          <a:p>
            <a:pPr marL="0" indent="0">
              <a:buNone/>
            </a:pPr>
            <a:endParaRPr lang="sl-SI" sz="1900" dirty="0"/>
          </a:p>
          <a:p>
            <a:pPr marL="0" indent="0" algn="r">
              <a:buNone/>
            </a:pPr>
            <a:r>
              <a:rPr lang="sl-SI" sz="1900" i="1" dirty="0"/>
              <a:t>vir, wikipedia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DF4D4-9867-5819-6FD1-DAB4186E20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>
                <a:solidFill>
                  <a:prstClr val="black">
                    <a:tint val="75000"/>
                  </a:prstClr>
                </a:solidFill>
              </a:rPr>
              <a:t>23. sušec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2BF14-FCBE-1C59-44E4-BB9B2E188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>
                <a:solidFill>
                  <a:prstClr val="black">
                    <a:tint val="75000"/>
                  </a:prstClr>
                </a:solidFill>
              </a:rPr>
              <a:t>Od Marije Terezije do umetne inteligence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A09C7-9ABB-3E5F-48E8-D3F9A8E76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854181D-6920-4594-9A5D-6CE56DC9F8B2}" type="slidenum">
              <a:rPr lang="en-US" sz="120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2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01" name="Freeform: Shape 8200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94" name="Picture 2" descr="John McCarthy">
            <a:extLst>
              <a:ext uri="{FF2B5EF4-FFF2-40B4-BE49-F238E27FC236}">
                <a16:creationId xmlns:a16="http://schemas.microsoft.com/office/drawing/2014/main" id="{9CCE4BD5-7D25-9FC8-072C-0DF751B83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1053" y="1084843"/>
            <a:ext cx="4777381" cy="4515606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Arc 8202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DB038-7107-26E3-8797-9C5817A69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84443"/>
            <a:ext cx="5257800" cy="41925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sl-SI" sz="1900" dirty="0"/>
          </a:p>
          <a:p>
            <a:pPr marL="0" indent="0" algn="r">
              <a:buNone/>
            </a:pPr>
            <a:r>
              <a:rPr lang="sl-SI" sz="3200" b="1" dirty="0"/>
              <a:t>John McCarthy</a:t>
            </a:r>
            <a:endParaRPr lang="sl-SI" sz="1900" b="1" dirty="0"/>
          </a:p>
          <a:p>
            <a:pPr marL="0" indent="0">
              <a:buNone/>
            </a:pPr>
            <a:endParaRPr lang="sl-SI" sz="1900" dirty="0"/>
          </a:p>
          <a:p>
            <a:pPr marL="0" indent="0">
              <a:buNone/>
            </a:pPr>
            <a:r>
              <a:rPr lang="sl-SI" sz="1900" dirty="0"/>
              <a:t>Ste že slišali zanj?</a:t>
            </a:r>
          </a:p>
          <a:p>
            <a:pPr marL="0" indent="0">
              <a:buNone/>
            </a:pPr>
            <a:r>
              <a:rPr lang="sl-SI" sz="1900" dirty="0"/>
              <a:t>Kaj pomembnega je naredil?</a:t>
            </a:r>
          </a:p>
          <a:p>
            <a:pPr marL="0" indent="0" algn="r">
              <a:buNone/>
            </a:pPr>
            <a:r>
              <a:rPr lang="sl-SI" sz="1900" b="1" i="1" dirty="0"/>
              <a:t>umetna inteligenca (šah)</a:t>
            </a:r>
            <a:br>
              <a:rPr lang="sl-SI" sz="1900" b="1" i="1" dirty="0"/>
            </a:br>
            <a:r>
              <a:rPr lang="sl-SI" sz="1900" b="1" i="1" dirty="0"/>
              <a:t>Turingova nagrada 1971</a:t>
            </a:r>
          </a:p>
          <a:p>
            <a:pPr marL="0" indent="0">
              <a:buNone/>
            </a:pPr>
            <a:r>
              <a:rPr lang="sl-SI" sz="1900" dirty="0"/>
              <a:t>  </a:t>
            </a:r>
          </a:p>
          <a:p>
            <a:pPr marL="0" indent="0">
              <a:buNone/>
            </a:pPr>
            <a:r>
              <a:rPr lang="sl-SI" sz="1900" dirty="0"/>
              <a:t>Veste oziroma ste kdaj vedeli kako to deluje?</a:t>
            </a:r>
          </a:p>
          <a:p>
            <a:pPr marL="0" indent="0">
              <a:buNone/>
            </a:pPr>
            <a:endParaRPr lang="sl-SI" sz="1900" dirty="0"/>
          </a:p>
          <a:p>
            <a:pPr marL="0" indent="0" algn="r">
              <a:buNone/>
            </a:pPr>
            <a:r>
              <a:rPr lang="sl-SI" sz="1900" i="1" dirty="0"/>
              <a:t>vir, ACM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DF4D4-9867-5819-6FD1-DAB4186E20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>
                <a:solidFill>
                  <a:prstClr val="black">
                    <a:tint val="75000"/>
                  </a:prstClr>
                </a:solidFill>
              </a:rPr>
              <a:t>23. sušec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2BF14-FCBE-1C59-44E4-BB9B2E188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>
                <a:solidFill>
                  <a:prstClr val="black">
                    <a:tint val="75000"/>
                  </a:prstClr>
                </a:solidFill>
              </a:rPr>
              <a:t>Od Marije Terezije do umetne inteligence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A09C7-9ABB-3E5F-48E8-D3F9A8E76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854181D-6920-4594-9A5D-6CE56DC9F8B2}" type="slidenum">
              <a:rPr lang="en-US" sz="120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81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DB038-7107-26E3-8797-9C5817A69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8750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l-SI" sz="1700" dirty="0"/>
          </a:p>
          <a:p>
            <a:pPr marL="0" indent="0" algn="r">
              <a:buNone/>
            </a:pPr>
            <a:r>
              <a:rPr lang="sl-SI" sz="3600" b="1" dirty="0"/>
              <a:t>Vinton Cerf</a:t>
            </a:r>
          </a:p>
          <a:p>
            <a:pPr marL="0" indent="0">
              <a:buNone/>
            </a:pPr>
            <a:endParaRPr lang="sl-SI" sz="1700" dirty="0"/>
          </a:p>
          <a:p>
            <a:pPr marL="0" indent="0">
              <a:buNone/>
            </a:pPr>
            <a:r>
              <a:rPr lang="sl-SI" sz="1700" dirty="0"/>
              <a:t>Ste že slišali zanj?</a:t>
            </a:r>
          </a:p>
          <a:p>
            <a:pPr marL="0" indent="0">
              <a:buNone/>
            </a:pPr>
            <a:r>
              <a:rPr lang="sl-SI" sz="1700" dirty="0"/>
              <a:t>Kaj pomembnega je naredil?</a:t>
            </a:r>
          </a:p>
          <a:p>
            <a:pPr marL="0" indent="0" algn="r">
              <a:buNone/>
            </a:pPr>
            <a:r>
              <a:rPr lang="sl-SI" sz="1700" b="1" i="1" dirty="0"/>
              <a:t>medmrežna komunikacija (internet)</a:t>
            </a:r>
            <a:br>
              <a:rPr lang="sl-SI" sz="1700" b="1" i="1" dirty="0"/>
            </a:br>
            <a:r>
              <a:rPr lang="sl-SI" sz="1700" b="1" i="1" dirty="0"/>
              <a:t>Turingova nagrada 2004</a:t>
            </a:r>
          </a:p>
          <a:p>
            <a:pPr marL="0" indent="0">
              <a:buNone/>
            </a:pPr>
            <a:r>
              <a:rPr lang="sl-SI" sz="1700" dirty="0"/>
              <a:t>  </a:t>
            </a:r>
          </a:p>
          <a:p>
            <a:pPr marL="0" indent="0">
              <a:buNone/>
            </a:pPr>
            <a:r>
              <a:rPr lang="sl-SI" sz="1700" dirty="0"/>
              <a:t>Veste oziroma ste kdaj vedeli kako to deluje?</a:t>
            </a:r>
          </a:p>
          <a:p>
            <a:pPr marL="0" indent="0">
              <a:buNone/>
            </a:pPr>
            <a:endParaRPr lang="sl-SI" sz="1700" dirty="0"/>
          </a:p>
          <a:p>
            <a:pPr marL="0" indent="0" algn="r">
              <a:buNone/>
            </a:pPr>
            <a:r>
              <a:rPr lang="sl-SI" sz="1700" i="1" dirty="0"/>
              <a:t>vir, ACM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DF4D4-9867-5819-6FD1-DAB4186E20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8352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>
                <a:solidFill>
                  <a:prstClr val="black">
                    <a:tint val="75000"/>
                  </a:prstClr>
                </a:solidFill>
              </a:rPr>
              <a:t>23. sušec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2BF14-FCBE-1C59-44E4-BB9B2E188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3253" y="6356350"/>
            <a:ext cx="3012449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Od Marije Terezije do umetne inteligence</a:t>
            </a:r>
          </a:p>
        </p:txBody>
      </p:sp>
      <p:pic>
        <p:nvPicPr>
          <p:cNvPr id="10242" name="Picture 2" descr="photo">
            <a:extLst>
              <a:ext uri="{FF2B5EF4-FFF2-40B4-BE49-F238E27FC236}">
                <a16:creationId xmlns:a16="http://schemas.microsoft.com/office/drawing/2014/main" id="{82AE0DDD-BA3F-1489-EE6B-25F0B515A1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4" b="7064"/>
          <a:stretch/>
        </p:blipFill>
        <p:spPr bwMode="auto"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9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51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A09C7-9ABB-3E5F-48E8-D3F9A8E76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854181D-6920-4594-9A5D-6CE56DC9F8B2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30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5" name="Rectangle 12294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97" name="Freeform: Shape 12296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290" name="Picture 2" descr="photo">
            <a:extLst>
              <a:ext uri="{FF2B5EF4-FFF2-40B4-BE49-F238E27FC236}">
                <a16:creationId xmlns:a16="http://schemas.microsoft.com/office/drawing/2014/main" id="{26919F6F-4BA9-679E-C985-0F8280068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68525" y="520749"/>
            <a:ext cx="3922436" cy="5643794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9" name="Arc 12298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DB038-7107-26E3-8797-9C5817A69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84443"/>
            <a:ext cx="5257800" cy="41925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l-SI" sz="1700" dirty="0"/>
          </a:p>
          <a:p>
            <a:pPr marL="0" indent="0" algn="r">
              <a:buNone/>
            </a:pPr>
            <a:r>
              <a:rPr lang="sl-SI" sz="3600" b="1" dirty="0"/>
              <a:t>Martin Hellman</a:t>
            </a:r>
          </a:p>
          <a:p>
            <a:pPr marL="0" indent="0">
              <a:buNone/>
            </a:pPr>
            <a:endParaRPr lang="sl-SI" sz="1700" dirty="0"/>
          </a:p>
          <a:p>
            <a:pPr marL="0" indent="0">
              <a:buNone/>
            </a:pPr>
            <a:r>
              <a:rPr lang="sl-SI" sz="1700" dirty="0"/>
              <a:t>Ste že slišali zanj?</a:t>
            </a:r>
          </a:p>
          <a:p>
            <a:pPr marL="0" indent="0">
              <a:buNone/>
            </a:pPr>
            <a:r>
              <a:rPr lang="sl-SI" sz="1700" dirty="0"/>
              <a:t>Kaj pomembnega je naredil?</a:t>
            </a:r>
          </a:p>
          <a:p>
            <a:pPr marL="0" indent="0" algn="r">
              <a:buNone/>
            </a:pPr>
            <a:r>
              <a:rPr lang="sl-SI" sz="1700" b="1" i="1" dirty="0"/>
              <a:t>asimetrična kriptografija (certifikati)</a:t>
            </a:r>
            <a:br>
              <a:rPr lang="sl-SI" sz="1700" b="1" i="1" dirty="0"/>
            </a:br>
            <a:r>
              <a:rPr lang="sl-SI" sz="1700" b="1" i="1" dirty="0"/>
              <a:t>Turingova nagrada 2020</a:t>
            </a:r>
          </a:p>
          <a:p>
            <a:pPr marL="0" indent="0">
              <a:buNone/>
            </a:pPr>
            <a:r>
              <a:rPr lang="sl-SI" sz="1700" dirty="0"/>
              <a:t>  </a:t>
            </a:r>
          </a:p>
          <a:p>
            <a:pPr marL="0" indent="0">
              <a:buNone/>
            </a:pPr>
            <a:r>
              <a:rPr lang="sl-SI" sz="1700" dirty="0"/>
              <a:t>Veste oziroma ste kdaj vedeli kako to deluje?</a:t>
            </a:r>
          </a:p>
          <a:p>
            <a:pPr marL="0" indent="0">
              <a:buNone/>
            </a:pPr>
            <a:endParaRPr lang="sl-SI" sz="1700" dirty="0"/>
          </a:p>
          <a:p>
            <a:pPr marL="0" indent="0" algn="r">
              <a:buNone/>
            </a:pPr>
            <a:r>
              <a:rPr lang="sl-SI" sz="1700" i="1" dirty="0"/>
              <a:t>vir, ACM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DF4D4-9867-5819-6FD1-DAB4186E20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>
                <a:solidFill>
                  <a:prstClr val="black">
                    <a:tint val="75000"/>
                  </a:prstClr>
                </a:solidFill>
              </a:rPr>
              <a:t>23. sušec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2BF14-FCBE-1C59-44E4-BB9B2E188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>
                <a:solidFill>
                  <a:prstClr val="black">
                    <a:tint val="75000"/>
                  </a:prstClr>
                </a:solidFill>
              </a:rPr>
              <a:t>Od Marije Terezije do umetne inteligence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A09C7-9ABB-3E5F-48E8-D3F9A8E76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854181D-6920-4594-9A5D-6CE56DC9F8B2}" type="slidenum">
              <a:rPr lang="en-US" sz="120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74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5808F-0AD8-4436-D57C-63D0F757C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Scenarij 3 – </a:t>
            </a:r>
            <a:r>
              <a:rPr lang="sl-SI" sz="2400" dirty="0"/>
              <a:t>kompetence učencev</a:t>
            </a:r>
            <a:endParaRPr lang="sl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047D7-75A4-E9C5-01C8-8184E4F16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4971"/>
            <a:ext cx="10515600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/>
              <a:t>Pri pouku želimo krepiti digitalne kompetence varnega upravljanja s podatki in digitalnimi vsebinami ter državljanskega udejstvovanja z uporabo digitalnih tehnologij.</a:t>
            </a:r>
          </a:p>
          <a:p>
            <a:r>
              <a:rPr lang="sl-SI" i="1" dirty="0"/>
              <a:t>komunikacija med računalniki</a:t>
            </a:r>
          </a:p>
          <a:p>
            <a:r>
              <a:rPr lang="sl-SI" i="1" dirty="0"/>
              <a:t>varna komunikacija s storitvami</a:t>
            </a:r>
          </a:p>
          <a:p>
            <a:r>
              <a:rPr lang="sl-SI" i="1" dirty="0"/>
              <a:t>koliko velja zaupati</a:t>
            </a:r>
          </a:p>
          <a:p>
            <a:pPr marL="0" indent="0" algn="r">
              <a:buNone/>
            </a:pPr>
            <a:r>
              <a:rPr lang="sl-SI" dirty="0"/>
              <a:t>Kaj od tega je umetna inteligenca in kaj „samo“ digitalna tehnologija?</a:t>
            </a:r>
            <a:endParaRPr lang="sl-SI" i="1" dirty="0"/>
          </a:p>
          <a:p>
            <a:pPr marL="0" indent="0" algn="r">
              <a:buNone/>
            </a:pPr>
            <a:r>
              <a:rPr lang="sl-SI" i="1" dirty="0"/>
              <a:t>Izobraževanje je zasnovano okoli vprašanja „</a:t>
            </a:r>
            <a:r>
              <a:rPr lang="sl-SI" b="1" i="1" dirty="0">
                <a:solidFill>
                  <a:srgbClr val="FF0000"/>
                </a:solidFill>
              </a:rPr>
              <a:t>zakaj</a:t>
            </a:r>
            <a:r>
              <a:rPr lang="sl-SI" i="1" dirty="0"/>
              <a:t>“.</a:t>
            </a:r>
            <a:br>
              <a:rPr lang="sl-SI" i="1" dirty="0"/>
            </a:br>
            <a:r>
              <a:rPr lang="sl-SI" sz="2000" i="1" dirty="0"/>
              <a:t>Mark Priestly, Razvoj učnih načrtov v Evropi – kaj se lahko naučimo od drugih držav? (Curricula development). </a:t>
            </a:r>
            <a:r>
              <a:rPr lang="sl-SI" sz="2000" i="1" dirty="0">
                <a:hlinkClick r:id="rId2"/>
              </a:rPr>
              <a:t>https://video.arnes.si/watch/yplcmqhnbt7r</a:t>
            </a:r>
            <a:endParaRPr lang="sl-SI" sz="2000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D1468-C98C-3D12-F1F1-59783C743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sušec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125C1-29F5-2A01-79C6-44620EEEA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Od Marije Terezije do umetne inteligence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5277B-57DF-AD4D-1678-CD257F4B3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12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6A84B152-3496-4C52-AF08-97AFFC09D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45" name="Freeform: Shape 14344">
            <a:extLst>
              <a:ext uri="{FF2B5EF4-FFF2-40B4-BE49-F238E27FC236}">
                <a16:creationId xmlns:a16="http://schemas.microsoft.com/office/drawing/2014/main" id="{6B2ADB95-0FA3-4BD7-A8AC-89D014A8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DB038-7107-26E3-8797-9C5817A69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l-SI" sz="1700" dirty="0"/>
          </a:p>
          <a:p>
            <a:pPr marL="0" indent="0" algn="r">
              <a:buNone/>
            </a:pPr>
            <a:r>
              <a:rPr lang="sl-SI" sz="3600" b="1" dirty="0"/>
              <a:t>France Rode</a:t>
            </a:r>
            <a:endParaRPr lang="sl-SI" sz="1700" b="1" dirty="0"/>
          </a:p>
          <a:p>
            <a:pPr marL="0" indent="0">
              <a:buNone/>
            </a:pPr>
            <a:endParaRPr lang="sl-SI" sz="1700" dirty="0"/>
          </a:p>
          <a:p>
            <a:pPr marL="0" indent="0">
              <a:buNone/>
            </a:pPr>
            <a:r>
              <a:rPr lang="sl-SI" sz="1700" dirty="0"/>
              <a:t>Ste že slišali zanj?</a:t>
            </a:r>
          </a:p>
          <a:p>
            <a:pPr marL="0" indent="0">
              <a:buNone/>
            </a:pPr>
            <a:r>
              <a:rPr lang="sl-SI" sz="1700" dirty="0"/>
              <a:t>Kaj pomembnega je naredil?</a:t>
            </a:r>
          </a:p>
          <a:p>
            <a:pPr marL="0" indent="0" algn="r">
              <a:buNone/>
            </a:pPr>
            <a:r>
              <a:rPr lang="sl-SI" sz="1700" b="1" i="1" dirty="0"/>
              <a:t>HP-35, RFID</a:t>
            </a:r>
          </a:p>
          <a:p>
            <a:pPr marL="0" indent="0">
              <a:buNone/>
            </a:pPr>
            <a:r>
              <a:rPr lang="sl-SI" sz="1700" dirty="0"/>
              <a:t>  </a:t>
            </a:r>
          </a:p>
          <a:p>
            <a:pPr marL="0" indent="0">
              <a:buNone/>
            </a:pPr>
            <a:r>
              <a:rPr lang="sl-SI" sz="1700" dirty="0"/>
              <a:t>Veste oziroma ste kdaj vedeli kako to deluje?</a:t>
            </a:r>
          </a:p>
          <a:p>
            <a:pPr marL="0" indent="0">
              <a:buNone/>
            </a:pPr>
            <a:endParaRPr lang="sl-SI" sz="1700" dirty="0"/>
          </a:p>
          <a:p>
            <a:pPr marL="0" indent="0" algn="r">
              <a:buNone/>
            </a:pPr>
            <a:r>
              <a:rPr lang="sl-SI" sz="1700" i="1" dirty="0"/>
              <a:t>vir, Wikipedia</a:t>
            </a:r>
          </a:p>
        </p:txBody>
      </p:sp>
      <p:sp>
        <p:nvSpPr>
          <p:cNvPr id="14347" name="Oval 14346">
            <a:extLst>
              <a:ext uri="{FF2B5EF4-FFF2-40B4-BE49-F238E27FC236}">
                <a16:creationId xmlns:a16="http://schemas.microsoft.com/office/drawing/2014/main" id="{C924DBCE-E731-4B22-8181-A39C1D862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630884" cy="630884"/>
          </a:xfrm>
          <a:prstGeom prst="ellipse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DF4D4-9867-5819-6FD1-DAB4186E20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3212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>
                <a:solidFill>
                  <a:prstClr val="black">
                    <a:tint val="75000"/>
                  </a:prstClr>
                </a:solidFill>
              </a:rPr>
              <a:t>23. sušec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2BF14-FCBE-1C59-44E4-BB9B2E188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98284" y="6356350"/>
            <a:ext cx="3433277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sz="1200">
                <a:solidFill>
                  <a:prstClr val="black">
                    <a:tint val="75000"/>
                  </a:prstClr>
                </a:solidFill>
              </a:rPr>
              <a:t>Od Marije Terezije do umetne inteligence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A09C7-9ABB-3E5F-48E8-D3F9A8E76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854181D-6920-4594-9A5D-6CE56DC9F8B2}" type="slidenum">
              <a:rPr lang="en-US" sz="120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349" name="Freeform: Shape 14348">
            <a:extLst>
              <a:ext uri="{FF2B5EF4-FFF2-40B4-BE49-F238E27FC236}">
                <a16:creationId xmlns:a16="http://schemas.microsoft.com/office/drawing/2014/main" id="{4CBF9756-6AC8-4C65-84DF-56FBFFA1D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0227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338" name="Picture 2" descr="A person in a suit and tie&#10;&#10;Description automatically generated">
            <a:extLst>
              <a:ext uri="{FF2B5EF4-FFF2-40B4-BE49-F238E27FC236}">
                <a16:creationId xmlns:a16="http://schemas.microsoft.com/office/drawing/2014/main" id="{8A7EFA15-9CB1-3212-C8CC-B5DA908A5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9"/>
          <a:stretch/>
        </p:blipFill>
        <p:spPr bwMode="auto">
          <a:xfrm>
            <a:off x="7751975" y="1075239"/>
            <a:ext cx="4128603" cy="4128603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51" name="Freeform: Shape 14350">
            <a:extLst>
              <a:ext uri="{FF2B5EF4-FFF2-40B4-BE49-F238E27FC236}">
                <a16:creationId xmlns:a16="http://schemas.microsoft.com/office/drawing/2014/main" id="{2D385988-EAAF-4C27-AF8A-2BFBECAF3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4254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353" name="Straight Connector 14352">
            <a:extLst>
              <a:ext uri="{FF2B5EF4-FFF2-40B4-BE49-F238E27FC236}">
                <a16:creationId xmlns:a16="http://schemas.microsoft.com/office/drawing/2014/main" id="{43621FD4-D14D-45D5-9A57-9A2DE5EA5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5" name="Freeform: Shape 14354">
            <a:extLst>
              <a:ext uri="{FF2B5EF4-FFF2-40B4-BE49-F238E27FC236}">
                <a16:creationId xmlns:a16="http://schemas.microsoft.com/office/drawing/2014/main" id="{B621D332-7329-4994-8836-C429A51B7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57" name="Freeform: Shape 14356">
            <a:extLst>
              <a:ext uri="{FF2B5EF4-FFF2-40B4-BE49-F238E27FC236}">
                <a16:creationId xmlns:a16="http://schemas.microsoft.com/office/drawing/2014/main" id="{2D20F754-35A9-4508-BE3C-C59996D14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23449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30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BF652F-32A4-7D3C-3871-7E8B995DC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77" b="113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692690-2935-44D7-B7C3-A713AB9961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7981" y="6356350"/>
            <a:ext cx="121433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200">
                <a:solidFill>
                  <a:schemeClr val="tx1"/>
                </a:solidFill>
                <a:latin typeface="Calibri" panose="020F0502020204030204"/>
              </a:rPr>
              <a:t>23. sušec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02AA3F-9642-D574-86DA-78A7BE397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2321" y="6356350"/>
            <a:ext cx="28090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sz="1200" kern="1200" cap="none" spc="0" baseline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Od Marije Terezije do umetne inteligence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A9244-EDAF-F23A-B39F-FB35D0D8D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0819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854181D-6920-4594-9A5D-6CE56DC9F8B2}" type="slidenum">
              <a:rPr lang="en-US" sz="1200">
                <a:solidFill>
                  <a:schemeClr val="tx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17</a:t>
            </a:fld>
            <a:endParaRPr lang="en-US" sz="120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54EBF2-53FA-68F3-5AAE-8DC5DB245DBB}"/>
              </a:ext>
            </a:extLst>
          </p:cNvPr>
          <p:cNvSpPr txBox="1"/>
          <p:nvPr/>
        </p:nvSpPr>
        <p:spPr>
          <a:xfrm>
            <a:off x="555709" y="1720400"/>
            <a:ext cx="1018918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»… v </a:t>
            </a:r>
            <a:r>
              <a:rPr lang="en-US" sz="3600" kern="12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šoli</a:t>
            </a:r>
            <a:r>
              <a:rPr lang="en-US" sz="36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obravnavamo</a:t>
            </a:r>
            <a:r>
              <a:rPr lang="en-US" sz="36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elektriko</a:t>
            </a:r>
            <a:r>
              <a:rPr lang="en-US" sz="36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600" kern="12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ampak</a:t>
            </a:r>
            <a:r>
              <a:rPr lang="en-US" sz="36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zato</a:t>
            </a:r>
            <a:r>
              <a:rPr lang="en-US" sz="3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učenci</a:t>
            </a:r>
            <a:r>
              <a:rPr lang="en-US" sz="36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nimajo</a:t>
            </a:r>
            <a:r>
              <a:rPr lang="en-US" sz="36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predmeta</a:t>
            </a:r>
            <a:r>
              <a:rPr lang="en-US" sz="36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osnove</a:t>
            </a:r>
            <a:r>
              <a:rPr lang="en-US" sz="36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elektrotehnike</a:t>
            </a:r>
            <a:r>
              <a:rPr lang="en-US" sz="36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...«</a:t>
            </a:r>
          </a:p>
          <a:p>
            <a:endParaRPr lang="en-US" sz="3600" dirty="0">
              <a:latin typeface="+mj-lt"/>
              <a:ea typeface="+mj-ea"/>
              <a:cs typeface="+mj-cs"/>
            </a:endParaRPr>
          </a:p>
          <a:p>
            <a:pPr algn="r"/>
            <a:r>
              <a:rPr lang="en-US" sz="3200" kern="1200" dirty="0" err="1">
                <a:solidFill>
                  <a:srgbClr val="FFC000"/>
                </a:solidFill>
                <a:latin typeface="+mj-lt"/>
                <a:ea typeface="+mj-ea"/>
                <a:cs typeface="+mj-cs"/>
              </a:rPr>
              <a:t>Emilija</a:t>
            </a:r>
            <a:r>
              <a:rPr lang="en-US" sz="3200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C000"/>
                </a:solidFill>
                <a:latin typeface="+mj-lt"/>
                <a:ea typeface="+mj-ea"/>
                <a:cs typeface="+mj-cs"/>
              </a:rPr>
              <a:t>Stojmenova</a:t>
            </a:r>
            <a:r>
              <a:rPr lang="en-US" sz="3200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 Duh, Studio </a:t>
            </a:r>
            <a:r>
              <a:rPr lang="en-US" sz="3200" kern="1200" dirty="0" err="1">
                <a:solidFill>
                  <a:srgbClr val="FFC000"/>
                </a:solidFill>
                <a:latin typeface="+mj-lt"/>
                <a:ea typeface="+mj-ea"/>
                <a:cs typeface="+mj-cs"/>
              </a:rPr>
              <a:t>ob</a:t>
            </a:r>
            <a:r>
              <a:rPr lang="en-US" sz="3200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 17h, 11.1.2022</a:t>
            </a:r>
            <a:endParaRPr lang="en-US" sz="3600" kern="1200" dirty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121585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E4F0-6BA3-1754-225E-A42BEEBFB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O čem govorimo?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45BDAA-DD37-1D78-4DB3-0FBA20CBA004}"/>
              </a:ext>
            </a:extLst>
          </p:cNvPr>
          <p:cNvSpPr txBox="1">
            <a:spLocks/>
          </p:cNvSpPr>
          <p:nvPr/>
        </p:nvSpPr>
        <p:spPr>
          <a:xfrm>
            <a:off x="391885" y="1267172"/>
            <a:ext cx="5036457" cy="38708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sl-SI" sz="2400" dirty="0"/>
              <a:t>Elektrotehnika</a:t>
            </a:r>
          </a:p>
          <a:p>
            <a:pPr lvl="1"/>
            <a:r>
              <a:rPr lang="sl-SI" sz="2000" dirty="0"/>
              <a:t>elektromotorji, hišna napeljava, luči, elektrarne, ...</a:t>
            </a:r>
          </a:p>
          <a:p>
            <a:pPr marL="514350" indent="-514350">
              <a:buFont typeface="+mj-lt"/>
              <a:buAutoNum type="arabicPeriod"/>
            </a:pPr>
            <a:r>
              <a:rPr lang="sl-SI" sz="2400" dirty="0"/>
              <a:t>Fizika</a:t>
            </a:r>
          </a:p>
          <a:p>
            <a:pPr lvl="1"/>
            <a:r>
              <a:rPr lang="sl-SI" sz="2000" dirty="0"/>
              <a:t>proučevanje naravnih pojavov ... pomembnejšimi tehničnimi pridobitvami in tehnološki procesi, ki ne bi bili mogoči brez fizikalnih spoznanj</a:t>
            </a:r>
          </a:p>
          <a:p>
            <a:pPr lvl="1"/>
            <a:endParaRPr lang="sl-SI" sz="2400" i="1" dirty="0"/>
          </a:p>
          <a:p>
            <a:pPr marL="0" indent="0" algn="r">
              <a:buNone/>
            </a:pPr>
            <a:r>
              <a:rPr lang="sl-SI" sz="2400" i="1" dirty="0"/>
              <a:t>UN fizika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4E3E3B-391A-DB9D-AED0-0C8B3A8F4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sušec 2024</a:t>
            </a:r>
            <a:endParaRPr lang="sl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41CF90-4416-5E3A-A0B0-0391ECFB3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Od Marije Terezije do umetne inteligence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D759EC-FC13-2EED-C648-C4A3A1E97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4608-FDCE-BD4F-8F6B-A4D986B68460}" type="slidenum">
              <a:rPr lang="sl-SI" smtClean="0"/>
              <a:t>18</a:t>
            </a:fld>
            <a:endParaRPr lang="sl-SI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25924FF-EAF0-362D-1AC5-82A54DB877AC}"/>
              </a:ext>
            </a:extLst>
          </p:cNvPr>
          <p:cNvSpPr txBox="1">
            <a:spLocks/>
          </p:cNvSpPr>
          <p:nvPr/>
        </p:nvSpPr>
        <p:spPr>
          <a:xfrm>
            <a:off x="5617029" y="1267172"/>
            <a:ext cx="5417456" cy="41466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sl-SI" sz="2400" dirty="0"/>
              <a:t>Digitalna tehnologija (DT)</a:t>
            </a:r>
          </a:p>
          <a:p>
            <a:pPr lvl="1"/>
            <a:r>
              <a:rPr lang="sl-SI" sz="2000" dirty="0"/>
              <a:t>računalnik, pametni telefon, hladilnik, ChatGPT, digitalno potrdilo, brskalnik, ...</a:t>
            </a:r>
          </a:p>
          <a:p>
            <a:pPr marL="514350" indent="-514350">
              <a:buFont typeface="+mj-lt"/>
              <a:buAutoNum type="arabicPeriod"/>
            </a:pPr>
            <a:r>
              <a:rPr lang="sl-SI" sz="2400" dirty="0"/>
              <a:t>Računalništvo in informatika (RIN)</a:t>
            </a:r>
          </a:p>
          <a:p>
            <a:pPr lvl="1"/>
            <a:r>
              <a:rPr lang="sl-SI" sz="2000" dirty="0"/>
              <a:t>preučuje dejavnost, katera zahteva, ima koristi ali je povezana z ustvarjanjem in uporabo digitalnih naprav.</a:t>
            </a:r>
            <a:endParaRPr lang="sl-SI" sz="2400" i="1" dirty="0"/>
          </a:p>
          <a:p>
            <a:pPr marL="0" indent="0" algn="r">
              <a:buNone/>
            </a:pPr>
            <a:r>
              <a:rPr lang="sl-SI" sz="2400" i="1" dirty="0"/>
              <a:t>ACM, Paradigms for Global Computing Education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BDFFA85-D9D5-658C-6638-8DBCF4E08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057" y="5319266"/>
            <a:ext cx="10515600" cy="961118"/>
          </a:xfrm>
        </p:spPr>
        <p:txBody>
          <a:bodyPr/>
          <a:lstStyle/>
          <a:p>
            <a:pPr marL="0" indent="0" algn="ctr">
              <a:buNone/>
            </a:pPr>
            <a:r>
              <a:rPr lang="sl-SI" b="1" dirty="0">
                <a:solidFill>
                  <a:schemeClr val="accent3">
                    <a:lumMod val="50000"/>
                  </a:schemeClr>
                </a:solidFill>
              </a:rPr>
              <a:t>RIN ima toliko z računalniki (DT), kolikor ima astronomija s teleskopi.</a:t>
            </a:r>
          </a:p>
          <a:p>
            <a:pPr marL="0" indent="0" algn="r">
              <a:buNone/>
            </a:pPr>
            <a:r>
              <a:rPr lang="sl-SI" b="1" i="1" dirty="0">
                <a:solidFill>
                  <a:schemeClr val="accent3">
                    <a:lumMod val="50000"/>
                  </a:schemeClr>
                </a:solidFill>
              </a:rPr>
              <a:t>Edsger W. Dijkstra, </a:t>
            </a:r>
            <a:r>
              <a:rPr lang="sl-SI" i="1" dirty="0">
                <a:solidFill>
                  <a:schemeClr val="accent3">
                    <a:lumMod val="50000"/>
                  </a:schemeClr>
                </a:solidFill>
              </a:rPr>
              <a:t>Turingova nagrada 1972</a:t>
            </a:r>
          </a:p>
        </p:txBody>
      </p:sp>
    </p:spTree>
    <p:extLst>
      <p:ext uri="{BB962C8B-B14F-4D97-AF65-F5344CB8AC3E}">
        <p14:creationId xmlns:p14="http://schemas.microsoft.com/office/powerpoint/2010/main" val="328944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8866D-A7E6-8E4E-3064-AB8BA149E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Predmet Fizika</a:t>
            </a:r>
            <a:endParaRPr lang="sl-SI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8D39F-706A-402D-F3E1-F1B9A564D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8770"/>
            <a:ext cx="10515600" cy="45881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i="1" dirty="0">
                <a:solidFill>
                  <a:schemeClr val="accent6">
                    <a:lumMod val="50000"/>
                  </a:schemeClr>
                </a:solidFill>
              </a:rPr>
              <a:t>Pouk fizike v osnovni šoli razvija sposobnost za </a:t>
            </a:r>
            <a:r>
              <a:rPr lang="sl-SI" b="1" i="1" dirty="0">
                <a:solidFill>
                  <a:srgbClr val="FF0000"/>
                </a:solidFill>
              </a:rPr>
              <a:t>proučevanje naravnih pojavov</a:t>
            </a:r>
            <a:r>
              <a:rPr lang="sl-SI" i="1" dirty="0">
                <a:solidFill>
                  <a:schemeClr val="accent6">
                    <a:lumMod val="50000"/>
                  </a:schemeClr>
                </a:solidFill>
              </a:rPr>
              <a:t>, tako da učenci spoznajo ter usvojijo jezik in metode, ki se uporabljajo pri proučevanju fizikalnih pojavov, in se seznanijo s preprostimi fizikalnimi pojmi, ki povzemajo naše vedenje o naravi. Učenci spoznajo, da </a:t>
            </a:r>
            <a:r>
              <a:rPr lang="sl-SI" b="1" i="1" dirty="0">
                <a:solidFill>
                  <a:srgbClr val="FF0000"/>
                </a:solidFill>
              </a:rPr>
              <a:t>fizika opisuje pojave</a:t>
            </a:r>
            <a:r>
              <a:rPr lang="sl-SI" i="1" dirty="0">
                <a:solidFill>
                  <a:schemeClr val="accent6">
                    <a:lumMod val="50000"/>
                  </a:schemeClr>
                </a:solidFill>
              </a:rPr>
              <a:t> na vseh velikostnih stopnjah, od najmanjših delcev do vesolja. Seznanijo se s pomembnejšimi tehničnimi pridobitvami in tehnološkimi procesi, ki ne bi bili mogoči brez fizikalnih spoznanj. Na podlagi dejavnosti in z eksperimentalnim delom usvajajo nova spoznanja in pridobivajo ustrezne predstave o povezanosti naravnih pojavov.</a:t>
            </a:r>
          </a:p>
          <a:p>
            <a:pPr marL="0" indent="0">
              <a:buNone/>
            </a:pPr>
            <a:endParaRPr lang="sl-SI" i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r">
              <a:buNone/>
            </a:pPr>
            <a:r>
              <a:rPr lang="sl-SI" dirty="0"/>
              <a:t>(Program osnovna šola, FIZIKA, Učni načrt)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AECA3-6795-C1DE-7A33-22E9F547A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sušec 2024</a:t>
            </a: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98F26-31C1-3C75-2592-8ED4F5D05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4069-6DC5-3C42-9D21-3FEA0E41D8F8}" type="slidenum">
              <a:rPr lang="sl-SI" smtClean="0"/>
              <a:t>19</a:t>
            </a:fld>
            <a:endParaRPr lang="sl-SI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C2001BD-C5BC-A94D-671D-DA8545DE3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Od Marije Terezije do umetne inteligence</a:t>
            </a:r>
          </a:p>
        </p:txBody>
      </p:sp>
    </p:spTree>
    <p:extLst>
      <p:ext uri="{BB962C8B-B14F-4D97-AF65-F5344CB8AC3E}">
        <p14:creationId xmlns:p14="http://schemas.microsoft.com/office/powerpoint/2010/main" val="1693173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5808F-0AD8-4436-D57C-63D0F757C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Trije scenariji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047D7-75A4-E9C5-01C8-8184E4F16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l-SI" dirty="0"/>
              <a:t>V osebnem razvoju članov aktiva želimo povečati globalno izpostavljenost in zato vključimo v delo kolega iz Avstrije.</a:t>
            </a:r>
          </a:p>
          <a:p>
            <a:pPr marL="0" indent="0" algn="r">
              <a:buNone/>
            </a:pPr>
            <a:r>
              <a:rPr lang="sl-SI" b="1" i="1" dirty="0"/>
              <a:t>Strokovne kompetence izobraževalcev</a:t>
            </a:r>
          </a:p>
          <a:p>
            <a:r>
              <a:rPr lang="sl-SI" dirty="0"/>
              <a:t>Pri naslednji uri zgodovine je tema zgodovina Krasa in Štanjela od leta 1800 do danes.</a:t>
            </a:r>
          </a:p>
          <a:p>
            <a:pPr marL="0" indent="0" algn="r">
              <a:buNone/>
            </a:pPr>
            <a:r>
              <a:rPr lang="sl-SI" b="1" i="1" dirty="0"/>
              <a:t>Pedagoške kompetence izobraževalcev</a:t>
            </a:r>
          </a:p>
          <a:p>
            <a:r>
              <a:rPr lang="sl-SI" dirty="0"/>
              <a:t>Pri pouku želimo krepiti digitalne kompetence varnega upravljanja s podatki in digitalnimi vsebinami ter državljanskega udejstvovanja z uporabo digitalnih tehnologij.</a:t>
            </a:r>
          </a:p>
          <a:p>
            <a:pPr marL="0" indent="0" algn="r">
              <a:buNone/>
            </a:pPr>
            <a:r>
              <a:rPr lang="sl-SI" b="1" i="1" dirty="0"/>
              <a:t>Kompetence učencev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D1468-C98C-3D12-F1F1-59783C743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sušec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125C1-29F5-2A01-79C6-44620EEEA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Od Marije Terezije do umetne inteligence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5277B-57DF-AD4D-1678-CD257F4B3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8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8866D-A7E6-8E4E-3064-AB8BA149E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/>
              <a:t>RIN (</a:t>
            </a:r>
            <a:r>
              <a:rPr lang="sl-SI" i="1" dirty="0"/>
              <a:t>Computing, Informatics</a:t>
            </a:r>
            <a:r>
              <a:rPr lang="sl-SI" dirty="0"/>
              <a:t>)</a:t>
            </a:r>
            <a:endParaRPr lang="sl-SI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8D39F-706A-402D-F3E1-F1B9A564D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7380"/>
            <a:ext cx="10515600" cy="42795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i="1" dirty="0">
                <a:solidFill>
                  <a:schemeClr val="accent6">
                    <a:lumMod val="50000"/>
                  </a:schemeClr>
                </a:solidFill>
              </a:rPr>
              <a:t>RIN je </a:t>
            </a:r>
            <a:r>
              <a:rPr lang="sl-SI" b="1" i="1" dirty="0">
                <a:solidFill>
                  <a:srgbClr val="FF0000"/>
                </a:solidFill>
              </a:rPr>
              <a:t>temeljna znanstvena veda</a:t>
            </a:r>
            <a:r>
              <a:rPr lang="sl-SI" i="1" dirty="0">
                <a:solidFill>
                  <a:schemeClr val="accent6">
                    <a:lumMod val="50000"/>
                  </a:schemeClr>
                </a:solidFill>
              </a:rPr>
              <a:t>, ki preučuje dejavnost, katera zahteva, ima koristi ali je povezana </a:t>
            </a:r>
            <a:r>
              <a:rPr lang="sl-SI" b="1" i="1" dirty="0">
                <a:solidFill>
                  <a:srgbClr val="FF0000"/>
                </a:solidFill>
              </a:rPr>
              <a:t>z ustvarjanjem in uporabo digitalnih naprav</a:t>
            </a:r>
            <a:r>
              <a:rPr lang="sl-SI" i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sl-SI" i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sl-SI" i="1" dirty="0">
                <a:solidFill>
                  <a:schemeClr val="accent6">
                    <a:lumMod val="50000"/>
                  </a:schemeClr>
                </a:solidFill>
              </a:rPr>
              <a:t>Kot </a:t>
            </a:r>
            <a:r>
              <a:rPr lang="sl-SI" b="1" i="1" dirty="0">
                <a:solidFill>
                  <a:srgbClr val="FF0000"/>
                </a:solidFill>
              </a:rPr>
              <a:t>splošnoizobraževalni predmet</a:t>
            </a:r>
            <a:r>
              <a:rPr lang="sl-SI" i="1" dirty="0">
                <a:solidFill>
                  <a:schemeClr val="accent6">
                    <a:lumMod val="50000"/>
                  </a:schemeClr>
                </a:solidFill>
              </a:rPr>
              <a:t> je usmerjen v pridobivanje in razvijanje </a:t>
            </a:r>
            <a:r>
              <a:rPr lang="sl-SI" i="1" dirty="0">
                <a:solidFill>
                  <a:schemeClr val="accent2">
                    <a:lumMod val="75000"/>
                  </a:schemeClr>
                </a:solidFill>
              </a:rPr>
              <a:t>temeljnih znanj</a:t>
            </a:r>
            <a:r>
              <a:rPr lang="sl-SI" i="1" dirty="0">
                <a:solidFill>
                  <a:schemeClr val="accent6">
                    <a:lumMod val="50000"/>
                  </a:schemeClr>
                </a:solidFill>
              </a:rPr>
              <a:t> RIN ter </a:t>
            </a:r>
            <a:r>
              <a:rPr lang="sl-SI" i="1" dirty="0">
                <a:solidFill>
                  <a:schemeClr val="accent2">
                    <a:lumMod val="75000"/>
                  </a:schemeClr>
                </a:solidFill>
              </a:rPr>
              <a:t>spretnosti</a:t>
            </a:r>
            <a:r>
              <a:rPr lang="sl-SI" i="1" dirty="0">
                <a:solidFill>
                  <a:schemeClr val="accent6">
                    <a:lumMod val="50000"/>
                  </a:schemeClr>
                </a:solidFill>
              </a:rPr>
              <a:t> in </a:t>
            </a:r>
            <a:r>
              <a:rPr lang="sl-SI" i="1" dirty="0">
                <a:solidFill>
                  <a:schemeClr val="accent2">
                    <a:lumMod val="75000"/>
                  </a:schemeClr>
                </a:solidFill>
              </a:rPr>
              <a:t>oblikovanju stališč in odnosa</a:t>
            </a:r>
            <a:r>
              <a:rPr lang="sl-SI" i="1" dirty="0">
                <a:solidFill>
                  <a:schemeClr val="accent6">
                    <a:lumMod val="50000"/>
                  </a:schemeClr>
                </a:solidFill>
              </a:rPr>
              <a:t>, kar učencem </a:t>
            </a:r>
            <a:r>
              <a:rPr lang="sl-SI" b="1" i="1" dirty="0">
                <a:solidFill>
                  <a:srgbClr val="FF0000"/>
                </a:solidFill>
              </a:rPr>
              <a:t>omogoča aktivno in odgovorno življenje oziroma delovanje v sodobni družbi</a:t>
            </a:r>
            <a:r>
              <a:rPr lang="sl-SI" i="1" dirty="0">
                <a:solidFill>
                  <a:schemeClr val="accent6">
                    <a:lumMod val="50000"/>
                  </a:schemeClr>
                </a:solidFill>
              </a:rPr>
              <a:t> (npr. reševanje problemov, argumentirano, kritično presojanje itd.).</a:t>
            </a:r>
          </a:p>
          <a:p>
            <a:pPr marL="0" indent="0" algn="r">
              <a:buNone/>
            </a:pPr>
            <a:r>
              <a:rPr lang="sl-SI" sz="1900" dirty="0">
                <a:solidFill>
                  <a:schemeClr val="accent6">
                    <a:lumMod val="50000"/>
                  </a:schemeClr>
                </a:solidFill>
              </a:rPr>
              <a:t>(ACM, Paradigms for Global Computing Education)</a:t>
            </a:r>
            <a:endParaRPr lang="sl-SI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AECA3-6795-C1DE-7A33-22E9F547A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sušec 2024</a:t>
            </a: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98F26-31C1-3C75-2592-8ED4F5D05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4069-6DC5-3C42-9D21-3FEA0E41D8F8}" type="slidenum">
              <a:rPr lang="sl-SI" smtClean="0"/>
              <a:t>20</a:t>
            </a:fld>
            <a:endParaRPr lang="sl-SI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C2001BD-C5BC-A94D-671D-DA8545DE3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Od Marije Terezije do umetne inteligence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67139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sušec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Od Marije Terezije do umetne inteligence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21</a:t>
            </a:fld>
            <a:endParaRPr lang="en-US" dirty="0"/>
          </a:p>
        </p:txBody>
      </p:sp>
      <p:graphicFrame>
        <p:nvGraphicFramePr>
          <p:cNvPr id="20" name="Content Placeholder 19">
            <a:extLst>
              <a:ext uri="{FF2B5EF4-FFF2-40B4-BE49-F238E27FC236}">
                <a16:creationId xmlns:a16="http://schemas.microsoft.com/office/drawing/2014/main" id="{12CC0F21-20E6-A642-BFA0-9D063072FCC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8823" y="80996"/>
          <a:ext cx="6464302" cy="345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286">
                  <a:extLst>
                    <a:ext uri="{9D8B030D-6E8A-4147-A177-3AD203B41FA5}">
                      <a16:colId xmlns:a16="http://schemas.microsoft.com/office/drawing/2014/main" val="926990681"/>
                    </a:ext>
                  </a:extLst>
                </a:gridCol>
                <a:gridCol w="825836">
                  <a:extLst>
                    <a:ext uri="{9D8B030D-6E8A-4147-A177-3AD203B41FA5}">
                      <a16:colId xmlns:a16="http://schemas.microsoft.com/office/drawing/2014/main" val="806393774"/>
                    </a:ext>
                  </a:extLst>
                </a:gridCol>
                <a:gridCol w="825836">
                  <a:extLst>
                    <a:ext uri="{9D8B030D-6E8A-4147-A177-3AD203B41FA5}">
                      <a16:colId xmlns:a16="http://schemas.microsoft.com/office/drawing/2014/main" val="1368075570"/>
                    </a:ext>
                  </a:extLst>
                </a:gridCol>
                <a:gridCol w="825836">
                  <a:extLst>
                    <a:ext uri="{9D8B030D-6E8A-4147-A177-3AD203B41FA5}">
                      <a16:colId xmlns:a16="http://schemas.microsoft.com/office/drawing/2014/main" val="4214325482"/>
                    </a:ext>
                  </a:extLst>
                </a:gridCol>
                <a:gridCol w="825836">
                  <a:extLst>
                    <a:ext uri="{9D8B030D-6E8A-4147-A177-3AD203B41FA5}">
                      <a16:colId xmlns:a16="http://schemas.microsoft.com/office/drawing/2014/main" val="636119341"/>
                    </a:ext>
                  </a:extLst>
                </a:gridCol>
                <a:gridCol w="825836">
                  <a:extLst>
                    <a:ext uri="{9D8B030D-6E8A-4147-A177-3AD203B41FA5}">
                      <a16:colId xmlns:a16="http://schemas.microsoft.com/office/drawing/2014/main" val="1919385323"/>
                    </a:ext>
                  </a:extLst>
                </a:gridCol>
                <a:gridCol w="825836">
                  <a:extLst>
                    <a:ext uri="{9D8B030D-6E8A-4147-A177-3AD203B41FA5}">
                      <a16:colId xmlns:a16="http://schemas.microsoft.com/office/drawing/2014/main" val="755000610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osnovna šola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gimnazija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skupaj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96984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#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#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#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8102866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Slovenščina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1631,5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21,08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560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12,98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2.191,5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18,18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5933996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Angleščina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656,0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8,48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9,73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1.076,0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8,93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9161751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Francoščina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9,73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420,0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3,48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5981545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Latinščina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455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10,54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455,0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3,77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32801676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Nemščina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9,73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420,0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3,48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5851092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Ruščina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9,73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420,0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3,48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9658429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Jeziki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2287,5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29,55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1400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32,44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3.687,5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30,59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2684236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0906037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Filozofija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1,62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70,0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0,58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5642034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Psihologija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1,62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70,0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0,58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855414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</a:rPr>
                        <a:t>Humanistika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140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3,24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140,0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1,16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6330321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1597158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Glasbena umetnost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452,0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5,84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1,62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522,0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4,33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798577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Likovna umetnost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487,0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6,29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1,62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557,0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4,62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0109061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Umetnost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939,0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12,13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140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3,24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1.079,0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8,95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84765349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EF81B428-1BB6-F24F-A4D3-FAD7F2C9A02D}"/>
              </a:ext>
            </a:extLst>
          </p:cNvPr>
          <p:cNvGraphicFramePr>
            <a:graphicFrameLocks noGrp="1"/>
          </p:cNvGraphicFramePr>
          <p:nvPr/>
        </p:nvGraphicFramePr>
        <p:xfrm>
          <a:off x="108823" y="3657602"/>
          <a:ext cx="6464302" cy="1767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286">
                  <a:extLst>
                    <a:ext uri="{9D8B030D-6E8A-4147-A177-3AD203B41FA5}">
                      <a16:colId xmlns:a16="http://schemas.microsoft.com/office/drawing/2014/main" val="3494169748"/>
                    </a:ext>
                  </a:extLst>
                </a:gridCol>
                <a:gridCol w="825836">
                  <a:extLst>
                    <a:ext uri="{9D8B030D-6E8A-4147-A177-3AD203B41FA5}">
                      <a16:colId xmlns:a16="http://schemas.microsoft.com/office/drawing/2014/main" val="116641142"/>
                    </a:ext>
                  </a:extLst>
                </a:gridCol>
                <a:gridCol w="825836">
                  <a:extLst>
                    <a:ext uri="{9D8B030D-6E8A-4147-A177-3AD203B41FA5}">
                      <a16:colId xmlns:a16="http://schemas.microsoft.com/office/drawing/2014/main" val="1492239130"/>
                    </a:ext>
                  </a:extLst>
                </a:gridCol>
                <a:gridCol w="825836">
                  <a:extLst>
                    <a:ext uri="{9D8B030D-6E8A-4147-A177-3AD203B41FA5}">
                      <a16:colId xmlns:a16="http://schemas.microsoft.com/office/drawing/2014/main" val="2636944266"/>
                    </a:ext>
                  </a:extLst>
                </a:gridCol>
                <a:gridCol w="825836">
                  <a:extLst>
                    <a:ext uri="{9D8B030D-6E8A-4147-A177-3AD203B41FA5}">
                      <a16:colId xmlns:a16="http://schemas.microsoft.com/office/drawing/2014/main" val="932447465"/>
                    </a:ext>
                  </a:extLst>
                </a:gridCol>
                <a:gridCol w="825836">
                  <a:extLst>
                    <a:ext uri="{9D8B030D-6E8A-4147-A177-3AD203B41FA5}">
                      <a16:colId xmlns:a16="http://schemas.microsoft.com/office/drawing/2014/main" val="1042840639"/>
                    </a:ext>
                  </a:extLst>
                </a:gridCol>
                <a:gridCol w="825836">
                  <a:extLst>
                    <a:ext uri="{9D8B030D-6E8A-4147-A177-3AD203B41FA5}">
                      <a16:colId xmlns:a16="http://schemas.microsoft.com/office/drawing/2014/main" val="3365326010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</a:rPr>
                        <a:t>Spoznavanje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okolja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315,0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4,07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315,0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2,61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21469746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Družba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175,0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2,26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175,0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1,45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2906699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Domovinskain državljanska kultura in etika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70,0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0,90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70,0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0,58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8743921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Geografija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221,5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2,86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4,87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431,5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3,58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982964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Zgodovina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239,0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3,09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280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6,49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519,0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4,31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1670583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Sociologija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1,62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70,0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0,58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0773638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</a:rPr>
                        <a:t>Družboslovje</a:t>
                      </a:r>
                      <a:r>
                        <a:rPr lang="en-US" sz="1200" u="none" strike="noStrike" dirty="0">
                          <a:effectLst/>
                        </a:rPr>
                        <a:t>: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1020,5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13,18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350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8,11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1.370,5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11,37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08547021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5BB4D802-6120-804D-8149-C36EC178F4CD}"/>
              </a:ext>
            </a:extLst>
          </p:cNvPr>
          <p:cNvGraphicFramePr>
            <a:graphicFrameLocks noGrp="1"/>
          </p:cNvGraphicFramePr>
          <p:nvPr/>
        </p:nvGraphicFramePr>
        <p:xfrm>
          <a:off x="108823" y="5578710"/>
          <a:ext cx="6464302" cy="40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286">
                  <a:extLst>
                    <a:ext uri="{9D8B030D-6E8A-4147-A177-3AD203B41FA5}">
                      <a16:colId xmlns:a16="http://schemas.microsoft.com/office/drawing/2014/main" val="1843019879"/>
                    </a:ext>
                  </a:extLst>
                </a:gridCol>
                <a:gridCol w="825836">
                  <a:extLst>
                    <a:ext uri="{9D8B030D-6E8A-4147-A177-3AD203B41FA5}">
                      <a16:colId xmlns:a16="http://schemas.microsoft.com/office/drawing/2014/main" val="1494845707"/>
                    </a:ext>
                  </a:extLst>
                </a:gridCol>
                <a:gridCol w="825836">
                  <a:extLst>
                    <a:ext uri="{9D8B030D-6E8A-4147-A177-3AD203B41FA5}">
                      <a16:colId xmlns:a16="http://schemas.microsoft.com/office/drawing/2014/main" val="3499950142"/>
                    </a:ext>
                  </a:extLst>
                </a:gridCol>
                <a:gridCol w="825836">
                  <a:extLst>
                    <a:ext uri="{9D8B030D-6E8A-4147-A177-3AD203B41FA5}">
                      <a16:colId xmlns:a16="http://schemas.microsoft.com/office/drawing/2014/main" val="4255432822"/>
                    </a:ext>
                  </a:extLst>
                </a:gridCol>
                <a:gridCol w="825836">
                  <a:extLst>
                    <a:ext uri="{9D8B030D-6E8A-4147-A177-3AD203B41FA5}">
                      <a16:colId xmlns:a16="http://schemas.microsoft.com/office/drawing/2014/main" val="2313392791"/>
                    </a:ext>
                  </a:extLst>
                </a:gridCol>
                <a:gridCol w="825836">
                  <a:extLst>
                    <a:ext uri="{9D8B030D-6E8A-4147-A177-3AD203B41FA5}">
                      <a16:colId xmlns:a16="http://schemas.microsoft.com/office/drawing/2014/main" val="43446597"/>
                    </a:ext>
                  </a:extLst>
                </a:gridCol>
                <a:gridCol w="825836">
                  <a:extLst>
                    <a:ext uri="{9D8B030D-6E8A-4147-A177-3AD203B41FA5}">
                      <a16:colId xmlns:a16="http://schemas.microsoft.com/office/drawing/2014/main" val="212941874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</a:rPr>
                        <a:t>Športna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vzgoja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834,0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10,78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17,03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1.569,0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13,02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7417328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Šport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834,0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10,78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735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17,03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1.569,0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13,02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22297408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C2C74DF3-3183-474A-965F-00316D083E7D}"/>
              </a:ext>
            </a:extLst>
          </p:cNvPr>
          <p:cNvGraphicFramePr>
            <a:graphicFrameLocks noGrp="1"/>
          </p:cNvGraphicFramePr>
          <p:nvPr/>
        </p:nvGraphicFramePr>
        <p:xfrm>
          <a:off x="108823" y="6138378"/>
          <a:ext cx="6464302" cy="40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9286">
                  <a:extLst>
                    <a:ext uri="{9D8B030D-6E8A-4147-A177-3AD203B41FA5}">
                      <a16:colId xmlns:a16="http://schemas.microsoft.com/office/drawing/2014/main" val="764712213"/>
                    </a:ext>
                  </a:extLst>
                </a:gridCol>
                <a:gridCol w="825836">
                  <a:extLst>
                    <a:ext uri="{9D8B030D-6E8A-4147-A177-3AD203B41FA5}">
                      <a16:colId xmlns:a16="http://schemas.microsoft.com/office/drawing/2014/main" val="445164411"/>
                    </a:ext>
                  </a:extLst>
                </a:gridCol>
                <a:gridCol w="825836">
                  <a:extLst>
                    <a:ext uri="{9D8B030D-6E8A-4147-A177-3AD203B41FA5}">
                      <a16:colId xmlns:a16="http://schemas.microsoft.com/office/drawing/2014/main" val="3902492608"/>
                    </a:ext>
                  </a:extLst>
                </a:gridCol>
                <a:gridCol w="825836">
                  <a:extLst>
                    <a:ext uri="{9D8B030D-6E8A-4147-A177-3AD203B41FA5}">
                      <a16:colId xmlns:a16="http://schemas.microsoft.com/office/drawing/2014/main" val="2144264782"/>
                    </a:ext>
                  </a:extLst>
                </a:gridCol>
                <a:gridCol w="825836">
                  <a:extLst>
                    <a:ext uri="{9D8B030D-6E8A-4147-A177-3AD203B41FA5}">
                      <a16:colId xmlns:a16="http://schemas.microsoft.com/office/drawing/2014/main" val="2110386070"/>
                    </a:ext>
                  </a:extLst>
                </a:gridCol>
                <a:gridCol w="825836">
                  <a:extLst>
                    <a:ext uri="{9D8B030D-6E8A-4147-A177-3AD203B41FA5}">
                      <a16:colId xmlns:a16="http://schemas.microsoft.com/office/drawing/2014/main" val="89420896"/>
                    </a:ext>
                  </a:extLst>
                </a:gridCol>
                <a:gridCol w="825836">
                  <a:extLst>
                    <a:ext uri="{9D8B030D-6E8A-4147-A177-3AD203B41FA5}">
                      <a16:colId xmlns:a16="http://schemas.microsoft.com/office/drawing/2014/main" val="2491950660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Gospodinjstvo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87,5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1,13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87,5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0,73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0116616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Razno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87,5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1,13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0,00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87,5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0,73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327948494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D138320B-DEF2-C042-8294-36303AD76609}"/>
              </a:ext>
            </a:extLst>
          </p:cNvPr>
          <p:cNvGraphicFramePr>
            <a:graphicFrameLocks noGrp="1"/>
          </p:cNvGraphicFramePr>
          <p:nvPr/>
        </p:nvGraphicFramePr>
        <p:xfrm>
          <a:off x="6714359" y="3153675"/>
          <a:ext cx="5314384" cy="21539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77491">
                  <a:extLst>
                    <a:ext uri="{9D8B030D-6E8A-4147-A177-3AD203B41FA5}">
                      <a16:colId xmlns:a16="http://schemas.microsoft.com/office/drawing/2014/main" val="4130269792"/>
                    </a:ext>
                  </a:extLst>
                </a:gridCol>
                <a:gridCol w="567433">
                  <a:extLst>
                    <a:ext uri="{9D8B030D-6E8A-4147-A177-3AD203B41FA5}">
                      <a16:colId xmlns:a16="http://schemas.microsoft.com/office/drawing/2014/main" val="872009802"/>
                    </a:ext>
                  </a:extLst>
                </a:gridCol>
                <a:gridCol w="480875">
                  <a:extLst>
                    <a:ext uri="{9D8B030D-6E8A-4147-A177-3AD203B41FA5}">
                      <a16:colId xmlns:a16="http://schemas.microsoft.com/office/drawing/2014/main" val="3878064127"/>
                    </a:ext>
                  </a:extLst>
                </a:gridCol>
                <a:gridCol w="298143">
                  <a:extLst>
                    <a:ext uri="{9D8B030D-6E8A-4147-A177-3AD203B41FA5}">
                      <a16:colId xmlns:a16="http://schemas.microsoft.com/office/drawing/2014/main" val="2278133658"/>
                    </a:ext>
                  </a:extLst>
                </a:gridCol>
                <a:gridCol w="403935">
                  <a:extLst>
                    <a:ext uri="{9D8B030D-6E8A-4147-A177-3AD203B41FA5}">
                      <a16:colId xmlns:a16="http://schemas.microsoft.com/office/drawing/2014/main" val="2914814961"/>
                    </a:ext>
                  </a:extLst>
                </a:gridCol>
                <a:gridCol w="615520">
                  <a:extLst>
                    <a:ext uri="{9D8B030D-6E8A-4147-A177-3AD203B41FA5}">
                      <a16:colId xmlns:a16="http://schemas.microsoft.com/office/drawing/2014/main" val="3815299480"/>
                    </a:ext>
                  </a:extLst>
                </a:gridCol>
                <a:gridCol w="370987">
                  <a:extLst>
                    <a:ext uri="{9D8B030D-6E8A-4147-A177-3AD203B41FA5}">
                      <a16:colId xmlns:a16="http://schemas.microsoft.com/office/drawing/2014/main" val="2799073060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Matematika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1318,0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17,03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560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12,98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1.878,0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15,58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9704236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Naravoslovje in tehnika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210,0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2,71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210,0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1,74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0206664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Naravoslovje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175,0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2,26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175,0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1,45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4916107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Biologija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116,0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1,50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105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2,43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221,0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1,83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0590514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Fizika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134,0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1,73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4,87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344,0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2,85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570745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Kemija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134,0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1,73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4,87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344,0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2,85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2934949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Tehnika in tehnologija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140,0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1,81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140,0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1,16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9376664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 err="1">
                          <a:effectLst/>
                          <a:highlight>
                            <a:srgbClr val="FFFF00"/>
                          </a:highlight>
                        </a:rPr>
                        <a:t>Informatika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highlight>
                            <a:srgbClr val="FFFF00"/>
                          </a:highlight>
                        </a:rPr>
                        <a:t>70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highlight>
                            <a:srgbClr val="FFFF00"/>
                          </a:highlight>
                        </a:rPr>
                        <a:t>1,62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highlight>
                            <a:srgbClr val="FFFF00"/>
                          </a:highlight>
                        </a:rPr>
                        <a:t>70,0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highlight>
                            <a:srgbClr val="FFFF00"/>
                          </a:highlight>
                        </a:rPr>
                        <a:t>0,58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094066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MINT / STEM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2227,0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28,77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1,62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2.297,0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19,05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41611830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1FE08146-43DB-DE3C-F4BF-361B6604E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1811" y="411416"/>
            <a:ext cx="3171063" cy="2072768"/>
          </a:xfrm>
        </p:spPr>
        <p:txBody>
          <a:bodyPr/>
          <a:lstStyle/>
          <a:p>
            <a:r>
              <a:rPr lang="sl-SI" dirty="0"/>
              <a:t>RIN v OŠ in SŠ – deležni vsi</a:t>
            </a:r>
          </a:p>
        </p:txBody>
      </p:sp>
    </p:spTree>
    <p:extLst>
      <p:ext uri="{BB962C8B-B14F-4D97-AF65-F5344CB8AC3E}">
        <p14:creationId xmlns:p14="http://schemas.microsoft.com/office/powerpoint/2010/main" val="17604090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Arc 40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E2CFBC99-FB8F-41F7-A81D-A5288D688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9D404B9-8F40-E027-EC80-7F9A0260B4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7000"/>
                    </a14:imgEffect>
                  </a14:imgLayer>
                </a14:imgProps>
              </a:ext>
            </a:extLst>
          </a:blip>
          <a:srcRect t="8554" r="-1" b="12754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1EF86BFA-9133-4F6B-98BE-1CBB87EB6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3666683"/>
            <a:ext cx="12188952" cy="3191317"/>
          </a:xfrm>
          <a:prstGeom prst="rect">
            <a:avLst/>
          </a:prstGeom>
          <a:gradFill>
            <a:gsLst>
              <a:gs pos="42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FF91ADA-5586-A040-CF1C-0C133D5D3B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3429" y="477998"/>
            <a:ext cx="10410370" cy="5741827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r>
              <a:rPr lang="en-US" sz="28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RIN </a:t>
            </a:r>
            <a:r>
              <a:rPr lang="en-US" sz="2800" b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vključuje</a:t>
            </a:r>
            <a:r>
              <a:rPr lang="en-US" sz="28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endParaRPr lang="en-US" sz="2800" b="1" kern="1200" dirty="0">
              <a:solidFill>
                <a:srgbClr val="7030A0"/>
              </a:solidFill>
              <a:latin typeface="+mn-lt"/>
              <a:ea typeface="+mn-ea"/>
              <a:cs typeface="+mn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načrtovanje</a:t>
            </a:r>
            <a:r>
              <a:rPr lang="en-US" sz="28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en-US" sz="2800" b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izdelavo</a:t>
            </a:r>
            <a:r>
              <a:rPr lang="en-US" sz="28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b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sistemov</a:t>
            </a:r>
            <a:r>
              <a:rPr lang="en-US" sz="28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b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strojne</a:t>
            </a:r>
            <a:r>
              <a:rPr lang="en-US" sz="28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en-US" sz="2800" b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programske</a:t>
            </a:r>
            <a:r>
              <a:rPr lang="en-US" sz="28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b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opreme</a:t>
            </a:r>
            <a:r>
              <a:rPr lang="en-US" sz="28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obdelavo</a:t>
            </a:r>
            <a:r>
              <a:rPr lang="en-US" sz="28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800" b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strukturiranje</a:t>
            </a:r>
            <a:r>
              <a:rPr lang="en-US" sz="28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en-US" sz="2800" b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upravljanje</a:t>
            </a:r>
            <a:r>
              <a:rPr lang="en-US" sz="28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b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različnih</a:t>
            </a:r>
            <a:r>
              <a:rPr lang="en-US" sz="28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b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vrst</a:t>
            </a:r>
            <a:r>
              <a:rPr lang="en-US" sz="28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b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informacij</a:t>
            </a:r>
            <a:r>
              <a:rPr lang="en-US" sz="28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reševanje</a:t>
            </a:r>
            <a:r>
              <a:rPr lang="en-US" sz="28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b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problemov</a:t>
            </a:r>
            <a:r>
              <a:rPr lang="en-US" sz="28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z </a:t>
            </a:r>
            <a:r>
              <a:rPr lang="en-US" sz="2800" b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iskanjem</a:t>
            </a:r>
            <a:r>
              <a:rPr lang="en-US" sz="28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b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rešitev</a:t>
            </a:r>
            <a:r>
              <a:rPr lang="en-US" sz="28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za </a:t>
            </a:r>
            <a:r>
              <a:rPr lang="en-US" sz="2800" b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probleme</a:t>
            </a:r>
            <a:r>
              <a:rPr lang="en-US" sz="28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b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ali</a:t>
            </a:r>
            <a:r>
              <a:rPr lang="en-US" sz="28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z </a:t>
            </a:r>
            <a:r>
              <a:rPr lang="en-US" sz="2800" b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dokazovanjem</a:t>
            </a:r>
            <a:r>
              <a:rPr lang="en-US" sz="28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, da </a:t>
            </a:r>
            <a:r>
              <a:rPr lang="en-US" sz="2800" b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rešitev</a:t>
            </a:r>
            <a:r>
              <a:rPr lang="en-US" sz="28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ne </a:t>
            </a:r>
            <a:r>
              <a:rPr lang="en-US" sz="2800" b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obstaja</a:t>
            </a:r>
            <a:r>
              <a:rPr lang="en-US" sz="28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omogočanje</a:t>
            </a:r>
            <a:r>
              <a:rPr lang="en-US" sz="28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, da se </a:t>
            </a:r>
            <a:r>
              <a:rPr lang="en-US" sz="2800" b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računalniški</a:t>
            </a:r>
            <a:r>
              <a:rPr lang="en-US" sz="28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b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sistemi</a:t>
            </a:r>
            <a:r>
              <a:rPr lang="en-US" sz="28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b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obnašajo</a:t>
            </a:r>
            <a:r>
              <a:rPr lang="en-US" sz="28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b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inteligentno</a:t>
            </a:r>
            <a:r>
              <a:rPr lang="en-US" sz="28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ustvarjanje</a:t>
            </a:r>
            <a:r>
              <a:rPr lang="en-US" sz="28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en-US" sz="2800" b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uporabo</a:t>
            </a:r>
            <a:r>
              <a:rPr lang="en-US" sz="28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b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komunikacijskih</a:t>
            </a:r>
            <a:r>
              <a:rPr lang="en-US" sz="28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en-US" sz="2800" b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razvedrilnih</a:t>
            </a:r>
            <a:r>
              <a:rPr lang="en-US" sz="28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b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medijev</a:t>
            </a:r>
            <a:r>
              <a:rPr lang="en-US" sz="28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; </a:t>
            </a:r>
            <a:r>
              <a:rPr lang="en-US" sz="2800" b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ter</a:t>
            </a:r>
            <a:endParaRPr lang="en-US" sz="2800" b="1" dirty="0">
              <a:solidFill>
                <a:srgbClr val="7030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iskanje</a:t>
            </a:r>
            <a:r>
              <a:rPr lang="en-US" sz="28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en-US" sz="2800" b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zbiranje</a:t>
            </a:r>
            <a:r>
              <a:rPr lang="en-US" sz="28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b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informacij</a:t>
            </a:r>
            <a:r>
              <a:rPr lang="en-US" sz="28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, ki so </a:t>
            </a:r>
            <a:r>
              <a:rPr lang="en-US" sz="2800" b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pomembne</a:t>
            </a:r>
            <a:r>
              <a:rPr lang="en-US" sz="28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za </a:t>
            </a:r>
            <a:r>
              <a:rPr lang="en-US" sz="2800" b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kateri</a:t>
            </a:r>
            <a:r>
              <a:rPr lang="en-US" sz="28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b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koli</a:t>
            </a:r>
            <a:r>
              <a:rPr lang="en-US" sz="28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b="1" kern="12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namen</a:t>
            </a:r>
            <a:r>
              <a:rPr lang="en-US" sz="28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sz="2000" b="1" kern="1200" dirty="0">
              <a:solidFill>
                <a:srgbClr val="7030A0"/>
              </a:solidFill>
              <a:latin typeface="+mn-lt"/>
              <a:ea typeface="+mn-ea"/>
              <a:cs typeface="+mn-cs"/>
            </a:endParaRPr>
          </a:p>
          <a:p>
            <a:pPr algn="r"/>
            <a:r>
              <a:rPr lang="en-US" sz="20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(ACM, Paradigms for Global Computing Education)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FE84B-3C6B-ED1C-2F94-0CE1A0FA9E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200">
                <a:solidFill>
                  <a:srgbClr val="FFFFFF"/>
                </a:solidFill>
                <a:latin typeface="Calibri" panose="020F0502020204030204"/>
              </a:rPr>
              <a:t>23. sušec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C501C-17EA-2406-B1B0-4E19E004F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99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sz="1200" kern="1200" cap="none" spc="0" baseline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Od Marije Terezije do umetne inteligence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C5D6F-48E5-0E2C-8750-904CCE556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88120" y="6356350"/>
            <a:ext cx="76567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854181D-6920-4594-9A5D-6CE56DC9F8B2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22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719843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653293" y="217693"/>
            <a:ext cx="10013886" cy="761926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algn="ctr">
              <a:buNone/>
            </a:pPr>
            <a:r>
              <a:rPr lang="sl-SI" sz="3265" spc="-1">
                <a:solidFill>
                  <a:srgbClr val="FF6600"/>
                </a:solidFill>
                <a:latin typeface="Arial"/>
              </a:rPr>
              <a:t>Okvir temeljnih vsebin računalništva in informatike</a:t>
            </a:r>
          </a:p>
        </p:txBody>
      </p:sp>
      <p:sp>
        <p:nvSpPr>
          <p:cNvPr id="120" name="PlaceHolder 2"/>
          <p:cNvSpPr>
            <a:spLocks noGrp="1"/>
          </p:cNvSpPr>
          <p:nvPr>
            <p:ph/>
          </p:nvPr>
        </p:nvSpPr>
        <p:spPr>
          <a:xfrm>
            <a:off x="653294" y="1523852"/>
            <a:ext cx="10884658" cy="478925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>
            <a:normAutofit/>
          </a:bodyPr>
          <a:lstStyle/>
          <a:p>
            <a:pPr marL="522461" indent="-391846">
              <a:spcBef>
                <a:spcPts val="1278"/>
              </a:spcBef>
              <a:buClr>
                <a:srgbClr val="FF6600"/>
              </a:buClr>
              <a:buFont typeface="StarSymbol"/>
              <a:buAutoNum type="arabicParenR"/>
            </a:pPr>
            <a:r>
              <a:rPr lang="sl-SI" sz="2903" spc="-1" dirty="0">
                <a:latin typeface="Arial"/>
              </a:rPr>
              <a:t>Računalniški sistemi</a:t>
            </a:r>
          </a:p>
          <a:p>
            <a:pPr marL="522461" indent="-391846">
              <a:spcBef>
                <a:spcPts val="1278"/>
              </a:spcBef>
              <a:buClr>
                <a:srgbClr val="FF6600"/>
              </a:buClr>
              <a:buFont typeface="StarSymbol"/>
              <a:buAutoNum type="arabicParenR"/>
            </a:pPr>
            <a:r>
              <a:rPr lang="sl-SI" sz="2903" spc="-1" dirty="0">
                <a:latin typeface="Arial"/>
              </a:rPr>
              <a:t>Podatki in analiza</a:t>
            </a:r>
          </a:p>
          <a:p>
            <a:pPr marL="522461" indent="-391846">
              <a:spcBef>
                <a:spcPts val="1278"/>
              </a:spcBef>
              <a:buClr>
                <a:srgbClr val="FF6600"/>
              </a:buClr>
              <a:buFont typeface="StarSymbol"/>
              <a:buAutoNum type="arabicParenR"/>
            </a:pPr>
            <a:r>
              <a:rPr lang="sl-SI" sz="2903" spc="-1" dirty="0">
                <a:latin typeface="Arial"/>
              </a:rPr>
              <a:t>Algoritmi in programiranje</a:t>
            </a:r>
          </a:p>
          <a:p>
            <a:pPr marL="522461" indent="-391846">
              <a:spcBef>
                <a:spcPts val="1278"/>
              </a:spcBef>
              <a:buClr>
                <a:srgbClr val="FF6600"/>
              </a:buClr>
              <a:buFont typeface="StarSymbol"/>
              <a:buAutoNum type="arabicParenR"/>
            </a:pPr>
            <a:r>
              <a:rPr lang="sl-SI" sz="2903" spc="-1" dirty="0">
                <a:latin typeface="Arial"/>
              </a:rPr>
              <a:t>Omrežja in Internet</a:t>
            </a:r>
          </a:p>
          <a:p>
            <a:pPr marL="522461" indent="-391846">
              <a:spcBef>
                <a:spcPts val="1278"/>
              </a:spcBef>
              <a:buClr>
                <a:srgbClr val="FF6600"/>
              </a:buClr>
              <a:buFont typeface="StarSymbol"/>
              <a:buAutoNum type="arabicParenR"/>
            </a:pPr>
            <a:r>
              <a:rPr lang="sl-SI" sz="2903" spc="-1" dirty="0">
                <a:latin typeface="Arial"/>
              </a:rPr>
              <a:t>Učinki računalništva in informatike</a:t>
            </a:r>
          </a:p>
          <a:p>
            <a:pPr marL="522461" indent="-391846">
              <a:spcBef>
                <a:spcPts val="1278"/>
              </a:spcBef>
              <a:buClr>
                <a:srgbClr val="FF6600"/>
              </a:buClr>
              <a:buFont typeface="StarSymbol"/>
              <a:buAutoNum type="arabicParenR"/>
            </a:pPr>
            <a:endParaRPr lang="sl-SI" sz="2903" spc="-1" dirty="0">
              <a:latin typeface="Arial"/>
            </a:endParaRPr>
          </a:p>
          <a:p>
            <a:pPr marL="130615" algn="r">
              <a:spcBef>
                <a:spcPts val="1278"/>
              </a:spcBef>
              <a:buClr>
                <a:srgbClr val="FF6600"/>
              </a:buClr>
            </a:pPr>
            <a:r>
              <a:rPr lang="sl-SI" sz="2400" spc="-1" dirty="0">
                <a:latin typeface="Arial"/>
              </a:rPr>
              <a:t>K–12 Computer Science Framework. (2016), </a:t>
            </a:r>
            <a:r>
              <a:rPr lang="sl-SI" sz="2400" spc="-1" dirty="0">
                <a:latin typeface="Arial"/>
                <a:hlinkClick r:id="rId2"/>
              </a:rPr>
              <a:t>http://www.k12cs.org</a:t>
            </a:r>
            <a:r>
              <a:rPr lang="sl-SI" sz="2400" spc="-1" dirty="0">
                <a:latin typeface="Arial"/>
              </a:rPr>
              <a:t> </a:t>
            </a:r>
          </a:p>
          <a:p>
            <a:pPr marL="130615" algn="r">
              <a:spcBef>
                <a:spcPts val="1278"/>
              </a:spcBef>
              <a:buClr>
                <a:srgbClr val="FF6600"/>
              </a:buClr>
            </a:pPr>
            <a:r>
              <a:rPr lang="sl-SI" sz="2400" spc="-1" dirty="0">
                <a:latin typeface="Arial"/>
              </a:rPr>
              <a:t>RINOS, Okvir RIN od vrtca do srednje šole, </a:t>
            </a:r>
            <a:r>
              <a:rPr lang="sl-SI" sz="2400" spc="-1" dirty="0">
                <a:latin typeface="Arial"/>
                <a:hlinkClick r:id="rId3"/>
              </a:rPr>
              <a:t>https://www.racunalnistvo-in-informatika-za-vse.si/about/</a:t>
            </a:r>
            <a:endParaRPr lang="sl-SI" sz="2903" spc="-1" dirty="0">
              <a:latin typeface="Arial"/>
            </a:endParaRPr>
          </a:p>
          <a:p>
            <a:pPr marL="130615">
              <a:spcBef>
                <a:spcPts val="1278"/>
              </a:spcBef>
              <a:buClr>
                <a:srgbClr val="FF6600"/>
              </a:buClr>
            </a:pPr>
            <a:endParaRPr lang="sl-SI" sz="2903" spc="-1" dirty="0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1F05849-6FA0-4F6A-AAA0-ED2705E712B0}" type="slidenum">
              <a:rPr/>
              <a:t>23</a:t>
            </a:fld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4355B6-A9C8-1DCF-F46E-CA8A6679FE5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23. sušec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963E71-F293-A795-0D67-F676D93361D5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GB"/>
              <a:t>Od Marije Terezije do umetne inteligence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653293" y="217693"/>
            <a:ext cx="10013886" cy="761926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algn="ctr">
              <a:buNone/>
            </a:pPr>
            <a:r>
              <a:rPr lang="sl-SI" sz="3265" spc="-1">
                <a:solidFill>
                  <a:srgbClr val="FF6600"/>
                </a:solidFill>
                <a:latin typeface="Arial"/>
              </a:rPr>
              <a:t>Starostna obdobja</a:t>
            </a:r>
          </a:p>
        </p:txBody>
      </p:sp>
      <p:sp>
        <p:nvSpPr>
          <p:cNvPr id="122" name="PlaceHolder 2"/>
          <p:cNvSpPr>
            <a:spLocks noGrp="1"/>
          </p:cNvSpPr>
          <p:nvPr>
            <p:ph/>
          </p:nvPr>
        </p:nvSpPr>
        <p:spPr>
          <a:xfrm>
            <a:off x="653294" y="1523852"/>
            <a:ext cx="10884658" cy="478925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>
            <a:normAutofit/>
          </a:bodyPr>
          <a:lstStyle/>
          <a:p>
            <a:pPr marL="522461" indent="-391846">
              <a:spcBef>
                <a:spcPts val="1278"/>
              </a:spcBef>
              <a:buClr>
                <a:srgbClr val="FF6600"/>
              </a:buClr>
              <a:buSzPct val="45000"/>
              <a:buFont typeface="Wingdings" charset="2"/>
              <a:buChar char=""/>
            </a:pPr>
            <a:r>
              <a:rPr lang="sl-SI" sz="2903" b="1" spc="-1">
                <a:latin typeface="Arial"/>
              </a:rPr>
              <a:t>[vrtec]</a:t>
            </a:r>
            <a:r>
              <a:rPr lang="sl-SI" sz="2903" spc="-1">
                <a:latin typeface="Arial"/>
              </a:rPr>
              <a:t>: pomen kontinuitete prehodov med VIO</a:t>
            </a:r>
          </a:p>
          <a:p>
            <a:pPr marL="522461" indent="-391846">
              <a:spcBef>
                <a:spcPts val="1278"/>
              </a:spcBef>
              <a:buClr>
                <a:srgbClr val="FF6600"/>
              </a:buClr>
              <a:buSzPct val="45000"/>
              <a:buFont typeface="Wingdings" charset="2"/>
              <a:buChar char=""/>
            </a:pPr>
            <a:r>
              <a:rPr lang="sl-SI" sz="2903" b="1" spc="-1">
                <a:latin typeface="Arial"/>
              </a:rPr>
              <a:t>[poklicno in strokovno]</a:t>
            </a:r>
            <a:r>
              <a:rPr lang="sl-SI" sz="2903" spc="-1">
                <a:latin typeface="Arial"/>
              </a:rPr>
              <a:t>: vsebine prilagojene nivoju izobraževalnega programa (NPI, SPI, SSI, PTI)</a:t>
            </a:r>
          </a:p>
          <a:p>
            <a:endParaRPr lang="sl-SI" sz="2903" spc="-1">
              <a:latin typeface="Arial"/>
            </a:endParaRPr>
          </a:p>
          <a:p>
            <a:r>
              <a:rPr lang="sl-SI" sz="2903" b="1" spc="-1">
                <a:solidFill>
                  <a:srgbClr val="158466"/>
                </a:solidFill>
                <a:latin typeface="Arial"/>
              </a:rPr>
              <a:t>[OBDP]:</a:t>
            </a:r>
            <a:r>
              <a:rPr lang="sl-SI" sz="2903" spc="-1">
                <a:solidFill>
                  <a:srgbClr val="158466"/>
                </a:solidFill>
                <a:latin typeface="Arial"/>
              </a:rPr>
              <a:t> vrtec oziroma predšolsko obdobje</a:t>
            </a:r>
            <a:endParaRPr lang="sl-SI" sz="2903" spc="-1">
              <a:latin typeface="Arial"/>
            </a:endParaRPr>
          </a:p>
          <a:p>
            <a:r>
              <a:rPr lang="sl-SI" sz="2903" b="1" spc="-1">
                <a:solidFill>
                  <a:srgbClr val="2A6099"/>
                </a:solidFill>
                <a:latin typeface="Arial"/>
              </a:rPr>
              <a:t>[OBD1]:</a:t>
            </a:r>
            <a:r>
              <a:rPr lang="sl-SI" sz="2903" spc="-1">
                <a:solidFill>
                  <a:srgbClr val="2A6099"/>
                </a:solidFill>
                <a:latin typeface="Arial"/>
              </a:rPr>
              <a:t> osnovna šola 1. do 3. razred</a:t>
            </a:r>
            <a:endParaRPr lang="sl-SI" sz="2903" spc="-1">
              <a:latin typeface="Arial"/>
            </a:endParaRPr>
          </a:p>
          <a:p>
            <a:r>
              <a:rPr lang="sl-SI" sz="2903" b="1" spc="-1">
                <a:solidFill>
                  <a:srgbClr val="E16173"/>
                </a:solidFill>
                <a:latin typeface="Arial"/>
              </a:rPr>
              <a:t>[OBD2]:</a:t>
            </a:r>
            <a:r>
              <a:rPr lang="sl-SI" sz="2903" spc="-1">
                <a:solidFill>
                  <a:srgbClr val="E16173"/>
                </a:solidFill>
                <a:latin typeface="Arial"/>
              </a:rPr>
              <a:t> osnovna šola 4. do 6. razred</a:t>
            </a:r>
            <a:endParaRPr lang="sl-SI" sz="2903" spc="-1">
              <a:latin typeface="Arial"/>
            </a:endParaRPr>
          </a:p>
          <a:p>
            <a:r>
              <a:rPr lang="sl-SI" sz="2903" b="1" spc="-1">
                <a:solidFill>
                  <a:srgbClr val="8D1D75"/>
                </a:solidFill>
                <a:latin typeface="Arial"/>
              </a:rPr>
              <a:t>[OBD3]:</a:t>
            </a:r>
            <a:r>
              <a:rPr lang="sl-SI" sz="2903" spc="-1">
                <a:solidFill>
                  <a:srgbClr val="8D1D75"/>
                </a:solidFill>
                <a:latin typeface="Arial"/>
              </a:rPr>
              <a:t> osnovna šola 7. do 9. razred in NPI</a:t>
            </a:r>
            <a:endParaRPr lang="sl-SI" sz="2903" spc="-1">
              <a:latin typeface="Arial"/>
            </a:endParaRPr>
          </a:p>
          <a:p>
            <a:r>
              <a:rPr lang="sl-SI" sz="2903" b="1" spc="-1">
                <a:latin typeface="Arial"/>
              </a:rPr>
              <a:t>[OBD4]:</a:t>
            </a:r>
            <a:r>
              <a:rPr lang="sl-SI" sz="2903" spc="-1">
                <a:latin typeface="Arial"/>
              </a:rPr>
              <a:t> splošna srednja šola, SPI, SSI, PTI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BAB6FB1-6356-4097-AAD6-BF9367367D46}" type="slidenum">
              <a:rPr/>
              <a:t>24</a:t>
            </a:fld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9CA3E-DD4F-25B1-5F31-0C15F37D6EF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23. sušec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72FBB9-B400-A10A-4914-D00F8434D021}"/>
              </a:ext>
            </a:extLst>
          </p:cNvPr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en-GB"/>
              <a:t>Od Marije Terezije do umetne inteligence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algn="ctr">
              <a:buNone/>
            </a:pPr>
            <a:r>
              <a:rPr lang="sl-SI" sz="3265" spc="-1">
                <a:solidFill>
                  <a:srgbClr val="FF6600"/>
                </a:solidFill>
                <a:latin typeface="Arial"/>
              </a:rPr>
              <a:t>Računalniški sistemi</a:t>
            </a:r>
          </a:p>
        </p:txBody>
      </p:sp>
      <p:sp>
        <p:nvSpPr>
          <p:cNvPr id="124" name="PlaceHolder 2"/>
          <p:cNvSpPr>
            <a:spLocks noGrp="1"/>
          </p:cNvSpPr>
          <p:nvPr>
            <p:ph sz="half" idx="1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>
            <a:normAutofit fontScale="92500" lnSpcReduction="20000"/>
          </a:bodyPr>
          <a:lstStyle/>
          <a:p>
            <a:pPr marL="522461" indent="-391846">
              <a:spcBef>
                <a:spcPts val="1278"/>
              </a:spcBef>
              <a:buClr>
                <a:srgbClr val="FF6600"/>
              </a:buClr>
              <a:buSzPct val="45000"/>
              <a:buFont typeface="Wingdings" charset="2"/>
              <a:buChar char=""/>
            </a:pPr>
            <a:r>
              <a:rPr lang="sl-SI" sz="2903" spc="-1" dirty="0">
                <a:latin typeface="Arial"/>
              </a:rPr>
              <a:t>Naprave</a:t>
            </a:r>
          </a:p>
          <a:p>
            <a:pPr marL="522461" indent="-391846">
              <a:spcBef>
                <a:spcPts val="1278"/>
              </a:spcBef>
              <a:buClr>
                <a:srgbClr val="FF6600"/>
              </a:buClr>
              <a:buSzPct val="45000"/>
              <a:buFont typeface="Wingdings" charset="2"/>
              <a:buChar char=""/>
            </a:pPr>
            <a:r>
              <a:rPr lang="sl-SI" sz="2903" spc="-1" dirty="0">
                <a:latin typeface="Arial"/>
              </a:rPr>
              <a:t>Strojna in programska oprema</a:t>
            </a:r>
          </a:p>
          <a:p>
            <a:pPr marL="522461" indent="-391846">
              <a:spcBef>
                <a:spcPts val="1278"/>
              </a:spcBef>
              <a:buClr>
                <a:srgbClr val="FF6600"/>
              </a:buClr>
              <a:buSzPct val="45000"/>
              <a:buFont typeface="Wingdings" charset="2"/>
              <a:buChar char=""/>
            </a:pPr>
            <a:r>
              <a:rPr lang="sl-SI" sz="2903" spc="-1" dirty="0">
                <a:latin typeface="Arial"/>
              </a:rPr>
              <a:t>Odpravljanje težav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E7D88CD-169B-CBB6-CC2D-8EAC9BF57C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93371"/>
            <a:ext cx="5181600" cy="4783592"/>
          </a:xfrm>
        </p:spPr>
        <p:txBody>
          <a:bodyPr>
            <a:normAutofit fontScale="92500" lnSpcReduction="20000"/>
          </a:bodyPr>
          <a:lstStyle/>
          <a:p>
            <a:r>
              <a:rPr lang="sl-SI" dirty="0"/>
              <a:t>Ponazorite, kako računalniški sistemi izvajajo logiko, vhod in izhod prek komponent strojne opreme.</a:t>
            </a:r>
          </a:p>
          <a:p>
            <a:r>
              <a:rPr lang="sl-SI" dirty="0"/>
              <a:t>Razumeti komponente strojne in programske opreme, ki sestavljajo računalniške sisteme, in kako komunicirajo med seboj in z drugimi sistemi.</a:t>
            </a:r>
          </a:p>
          <a:p>
            <a:r>
              <a:rPr lang="sl-SI" dirty="0"/>
              <a:t>Razumeti, kako se navodila programske opreme shranjujejo in izvajajo v računalniškem sistemu.</a:t>
            </a:r>
          </a:p>
          <a:p>
            <a:r>
              <a:rPr lang="sl-SI" dirty="0"/>
              <a:t>Določite možne rešitve za reševanje preprostih težav s strojno in programsko opremo z uporabo običajnih strategij za odpravljanje težav.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BE11DA-CE26-EA32-05A1-A27A76192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sušec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51946B-CBB1-C02B-E93D-A7EFE4D44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Od Marije Terezije do umetne inteligence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DED0D-3F49-459B-9B64-31C4F0A12D7B}" type="slidenum">
              <a:rPr/>
              <a:t>25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algn="ctr">
              <a:buNone/>
            </a:pPr>
            <a:r>
              <a:rPr lang="sl-SI" sz="3265" spc="-1">
                <a:solidFill>
                  <a:srgbClr val="FF6600"/>
                </a:solidFill>
                <a:latin typeface="Arial"/>
              </a:rPr>
              <a:t>Podatki in analiza</a:t>
            </a:r>
          </a:p>
        </p:txBody>
      </p:sp>
      <p:sp>
        <p:nvSpPr>
          <p:cNvPr id="130" name="PlaceHolder 2"/>
          <p:cNvSpPr>
            <a:spLocks noGrp="1"/>
          </p:cNvSpPr>
          <p:nvPr>
            <p:ph sz="half" idx="1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>
            <a:normAutofit fontScale="92500" lnSpcReduction="10000"/>
          </a:bodyPr>
          <a:lstStyle/>
          <a:p>
            <a:pPr marL="522461" indent="-391846">
              <a:spcBef>
                <a:spcPts val="1278"/>
              </a:spcBef>
              <a:buClr>
                <a:srgbClr val="FF6600"/>
              </a:buClr>
              <a:buSzPct val="45000"/>
              <a:buFont typeface="Wingdings" charset="2"/>
              <a:buChar char=""/>
            </a:pPr>
            <a:r>
              <a:rPr lang="sl-SI" sz="2903" spc="-1" dirty="0">
                <a:latin typeface="Arial"/>
              </a:rPr>
              <a:t>Zbiranje</a:t>
            </a:r>
          </a:p>
          <a:p>
            <a:pPr marL="522461" indent="-391846">
              <a:spcBef>
                <a:spcPts val="1278"/>
              </a:spcBef>
              <a:buClr>
                <a:srgbClr val="FF6600"/>
              </a:buClr>
              <a:buSzPct val="45000"/>
              <a:buFont typeface="Wingdings" charset="2"/>
              <a:buChar char=""/>
            </a:pPr>
            <a:r>
              <a:rPr lang="sl-SI" sz="2903" spc="-1" dirty="0">
                <a:latin typeface="Arial"/>
              </a:rPr>
              <a:t>Shranjevanje</a:t>
            </a:r>
          </a:p>
          <a:p>
            <a:pPr marL="522461" indent="-391846">
              <a:spcBef>
                <a:spcPts val="1278"/>
              </a:spcBef>
              <a:buClr>
                <a:srgbClr val="FF6600"/>
              </a:buClr>
              <a:buSzPct val="45000"/>
              <a:buFont typeface="Wingdings" charset="2"/>
              <a:buChar char=""/>
            </a:pPr>
            <a:r>
              <a:rPr lang="sl-SI" sz="2903" spc="-1" dirty="0">
                <a:latin typeface="Arial"/>
              </a:rPr>
              <a:t>Prikazovanje in preoblikovanje</a:t>
            </a:r>
          </a:p>
          <a:p>
            <a:pPr marL="522461" indent="-391846">
              <a:spcBef>
                <a:spcPts val="1278"/>
              </a:spcBef>
              <a:buClr>
                <a:srgbClr val="FF6600"/>
              </a:buClr>
              <a:buSzPct val="45000"/>
              <a:buFont typeface="Wingdings" charset="2"/>
              <a:buChar char=""/>
            </a:pPr>
            <a:r>
              <a:rPr lang="sl-SI" sz="2903" spc="-1" dirty="0">
                <a:latin typeface="Arial"/>
              </a:rPr>
              <a:t>Sklepanje in modeliranj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EE702AB-DE49-6914-79E1-BFD3F20709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94971"/>
            <a:ext cx="5181600" cy="4681992"/>
          </a:xfrm>
        </p:spPr>
        <p:txBody>
          <a:bodyPr>
            <a:normAutofit fontScale="92500" lnSpcReduction="10000"/>
          </a:bodyPr>
          <a:lstStyle/>
          <a:p>
            <a:r>
              <a:rPr lang="sl-SI" dirty="0"/>
              <a:t>Razumeti, kako je mogoče podatke različnih oblik (vključno z besedilom, zvoki in slikami) predstaviti in rokovati z digitalno v obliki binarnih števk.</a:t>
            </a:r>
          </a:p>
          <a:p>
            <a:r>
              <a:rPr lang="sl-SI" dirty="0"/>
              <a:t>Razumeti, kako je mogoče odnose med podatki uporabiti za strukturiranje njihovega shranjevanja in njihovo učinkovitejšo obdelavo.</a:t>
            </a:r>
          </a:p>
          <a:p>
            <a:r>
              <a:rPr lang="sl-SI" dirty="0"/>
              <a:t>Uporabite več metod šifriranja za modeliranje varnega prenosa informacij.</a:t>
            </a:r>
          </a:p>
          <a:p>
            <a:r>
              <a:rPr lang="sl-SI" dirty="0"/>
              <a:t>Razvijte razumevanje ideje, da se stroji lahko „učijo“.</a:t>
            </a:r>
          </a:p>
          <a:p>
            <a:pPr marL="0" indent="0">
              <a:buNone/>
            </a:pPr>
            <a:endParaRPr lang="sl-SI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B6B05F-55EC-CD62-5A32-FDE52C225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sušec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8A8B58-F77B-BEAD-1483-A582FFB1F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Od Marije Terezije do umetne inteligence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C26D7-3DD1-4F43-81BD-627226F4418F}" type="slidenum">
              <a:rPr/>
              <a:t>26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algn="ctr">
              <a:buNone/>
            </a:pPr>
            <a:r>
              <a:rPr lang="sl-SI" sz="3265" spc="-1">
                <a:solidFill>
                  <a:srgbClr val="FF6600"/>
                </a:solidFill>
                <a:latin typeface="Arial"/>
              </a:rPr>
              <a:t>Algoritmi in programiranje</a:t>
            </a:r>
          </a:p>
        </p:txBody>
      </p:sp>
      <p:sp>
        <p:nvSpPr>
          <p:cNvPr id="136" name="PlaceHolder 2"/>
          <p:cNvSpPr>
            <a:spLocks noGrp="1"/>
          </p:cNvSpPr>
          <p:nvPr>
            <p:ph sz="half" idx="1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>
            <a:normAutofit fontScale="92500"/>
          </a:bodyPr>
          <a:lstStyle/>
          <a:p>
            <a:pPr marL="522461" indent="-391846">
              <a:spcBef>
                <a:spcPts val="1278"/>
              </a:spcBef>
              <a:buClr>
                <a:srgbClr val="FF6600"/>
              </a:buClr>
              <a:buSzPct val="45000"/>
              <a:buFont typeface="Wingdings" charset="2"/>
              <a:buChar char=""/>
            </a:pPr>
            <a:r>
              <a:rPr lang="sl-SI" sz="2903" spc="-1">
                <a:latin typeface="Arial"/>
              </a:rPr>
              <a:t>Algoritmi</a:t>
            </a:r>
          </a:p>
          <a:p>
            <a:pPr marL="522461" indent="-391846">
              <a:spcBef>
                <a:spcPts val="1278"/>
              </a:spcBef>
              <a:buClr>
                <a:srgbClr val="FF6600"/>
              </a:buClr>
              <a:buSzPct val="45000"/>
              <a:buFont typeface="Wingdings" charset="2"/>
              <a:buChar char=""/>
            </a:pPr>
            <a:r>
              <a:rPr lang="sl-SI" sz="2903" spc="-1">
                <a:latin typeface="Arial"/>
              </a:rPr>
              <a:t>Spremenljivke</a:t>
            </a:r>
          </a:p>
          <a:p>
            <a:pPr marL="522461" indent="-391846">
              <a:spcBef>
                <a:spcPts val="1278"/>
              </a:spcBef>
              <a:buClr>
                <a:srgbClr val="FF6600"/>
              </a:buClr>
              <a:buSzPct val="45000"/>
              <a:buFont typeface="Wingdings" charset="2"/>
              <a:buChar char=""/>
            </a:pPr>
            <a:r>
              <a:rPr lang="sl-SI" sz="2903" spc="-1">
                <a:latin typeface="Arial"/>
              </a:rPr>
              <a:t>Nadzor</a:t>
            </a:r>
          </a:p>
          <a:p>
            <a:pPr marL="522461" indent="-391846">
              <a:spcBef>
                <a:spcPts val="1278"/>
              </a:spcBef>
              <a:buClr>
                <a:srgbClr val="FF6600"/>
              </a:buClr>
              <a:buSzPct val="45000"/>
              <a:buFont typeface="Wingdings" charset="2"/>
              <a:buChar char=""/>
            </a:pPr>
            <a:r>
              <a:rPr lang="sl-SI" sz="2903" spc="-1">
                <a:latin typeface="Arial"/>
              </a:rPr>
              <a:t>Modularnost</a:t>
            </a:r>
          </a:p>
          <a:p>
            <a:pPr marL="522461" indent="-391846">
              <a:spcBef>
                <a:spcPts val="1278"/>
              </a:spcBef>
              <a:buClr>
                <a:srgbClr val="FF6600"/>
              </a:buClr>
              <a:buSzPct val="45000"/>
              <a:buFont typeface="Wingdings" charset="2"/>
              <a:buChar char=""/>
            </a:pPr>
            <a:r>
              <a:rPr lang="sl-SI" sz="2903" spc="-1">
                <a:latin typeface="Arial"/>
              </a:rPr>
              <a:t>Razvoj programov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589F11-6B01-B944-AB00-428A3A21584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sl-SI" dirty="0"/>
              <a:t>Razumeti, kaj so algoritmi; kako so implementirani kot programi na digitalnih napravah; in da se programi izvajajo po natančnih in nedvoumnih navodilih.</a:t>
            </a:r>
          </a:p>
          <a:p>
            <a:r>
              <a:rPr lang="sl-SI" dirty="0"/>
              <a:t>Z logičnim razmišljanjem razložite, kako delujejo nekateri preprosti algoritmi, ter odkrijte in popravite napake v algoritmih in programih.</a:t>
            </a:r>
          </a:p>
          <a:p>
            <a:r>
              <a:rPr lang="sl-SI" dirty="0"/>
              <a:t>Načrtujte in razvijajte modularne programe, ki uporabljajo proceduro ali funkcije.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9FA8A9-6220-3D46-C3B2-29646C4BA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sušec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53CF06-8674-ED97-CC6C-25A064665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Od Marije Terezije do umetne inteligence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F511F-B286-479C-B91F-09A781621FC4}" type="slidenum">
              <a:rPr/>
              <a:t>27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algn="ctr">
              <a:buNone/>
            </a:pPr>
            <a:r>
              <a:rPr lang="sl-SI" sz="3265" spc="-1">
                <a:solidFill>
                  <a:srgbClr val="FF6600"/>
                </a:solidFill>
                <a:latin typeface="Arial"/>
              </a:rPr>
              <a:t>Omrežja in Internet</a:t>
            </a:r>
          </a:p>
        </p:txBody>
      </p:sp>
      <p:sp>
        <p:nvSpPr>
          <p:cNvPr id="144" name="PlaceHolder 2"/>
          <p:cNvSpPr>
            <a:spLocks noGrp="1"/>
          </p:cNvSpPr>
          <p:nvPr>
            <p:ph sz="half" idx="1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>
            <a:normAutofit fontScale="92500" lnSpcReduction="20000"/>
          </a:bodyPr>
          <a:lstStyle/>
          <a:p>
            <a:pPr marL="522461" indent="-391846">
              <a:spcBef>
                <a:spcPts val="1278"/>
              </a:spcBef>
              <a:buClr>
                <a:srgbClr val="FF6600"/>
              </a:buClr>
              <a:buSzPct val="45000"/>
              <a:buFont typeface="Wingdings" charset="2"/>
              <a:buChar char=""/>
            </a:pPr>
            <a:r>
              <a:rPr lang="sl-SI" sz="2903" spc="-1">
                <a:latin typeface="Arial"/>
              </a:rPr>
              <a:t>Omrežne komunikacije in organizacija</a:t>
            </a:r>
          </a:p>
          <a:p>
            <a:pPr marL="522461" indent="-391846">
              <a:spcBef>
                <a:spcPts val="1278"/>
              </a:spcBef>
              <a:buClr>
                <a:srgbClr val="FF6600"/>
              </a:buClr>
              <a:buSzPct val="45000"/>
              <a:buFont typeface="Wingdings" charset="2"/>
              <a:buChar char=""/>
            </a:pPr>
            <a:r>
              <a:rPr lang="sl-SI" sz="2903" spc="-1">
                <a:latin typeface="Arial"/>
              </a:rPr>
              <a:t>Kibernetska varnost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4AFDB77-2D7A-4134-0C9C-70E4F6ADC9B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l-SI" dirty="0"/>
              <a:t>Razumeti računalniška omrežja, vključno z internetom; kako lahko zagotovijo več storitev, kot je svetovni splet.</a:t>
            </a:r>
          </a:p>
          <a:p>
            <a:r>
              <a:rPr lang="sl-SI" dirty="0"/>
              <a:t>Modeliraj vlogo protokolov pri prenosu podatkov po omrežjih in internetu.</a:t>
            </a:r>
          </a:p>
          <a:p>
            <a:r>
              <a:rPr lang="sl-SI" dirty="0"/>
              <a:t>Razumevanje prenosa podatkov med digitalnimi računalniki prek omrežij, vključno z internetom, tj. naslovi IP in preklapljanje paketov.</a:t>
            </a:r>
          </a:p>
          <a:p>
            <a:r>
              <a:rPr lang="sl-SI" dirty="0"/>
              <a:t>Pogovorite se o dejanskih težavah kibernetske varnosti in o tem, kako je mogoče zaščititi osebne podatke.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B419B0-B2AA-9B0B-5753-2D5DB26F0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sušec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F0C036-57EB-BAA1-E16D-006FE2997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Od Marije Terezije do umetne inteligence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702C-F7BC-408A-B2AF-77EBE7E22A9C}" type="slidenum">
              <a:rPr/>
              <a:t>28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algn="ctr">
              <a:buNone/>
            </a:pPr>
            <a:r>
              <a:rPr lang="sl-SI" sz="3265" spc="-1">
                <a:solidFill>
                  <a:srgbClr val="FF6600"/>
                </a:solidFill>
                <a:latin typeface="Arial"/>
              </a:rPr>
              <a:t>Učinki računalništva in informatike</a:t>
            </a:r>
          </a:p>
        </p:txBody>
      </p:sp>
      <p:sp>
        <p:nvSpPr>
          <p:cNvPr id="152" name="PlaceHolder 2"/>
          <p:cNvSpPr>
            <a:spLocks noGrp="1"/>
          </p:cNvSpPr>
          <p:nvPr>
            <p:ph sz="half" idx="1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>
            <a:normAutofit fontScale="92500" lnSpcReduction="20000"/>
          </a:bodyPr>
          <a:lstStyle/>
          <a:p>
            <a:pPr marL="522461" indent="-391846">
              <a:spcBef>
                <a:spcPts val="1278"/>
              </a:spcBef>
              <a:buClr>
                <a:srgbClr val="FF6600"/>
              </a:buClr>
              <a:buSzPct val="45000"/>
              <a:buFont typeface="Wingdings" charset="2"/>
              <a:buChar char=""/>
            </a:pPr>
            <a:r>
              <a:rPr lang="sl-SI" sz="2903" spc="-1">
                <a:latin typeface="Arial"/>
              </a:rPr>
              <a:t>Kultura</a:t>
            </a:r>
          </a:p>
          <a:p>
            <a:pPr marL="522461" indent="-391846">
              <a:spcBef>
                <a:spcPts val="1278"/>
              </a:spcBef>
              <a:buClr>
                <a:srgbClr val="FF6600"/>
              </a:buClr>
              <a:buSzPct val="45000"/>
              <a:buFont typeface="Wingdings" charset="2"/>
              <a:buChar char=""/>
            </a:pPr>
            <a:r>
              <a:rPr lang="sl-SI" sz="2903" spc="-1">
                <a:latin typeface="Arial"/>
              </a:rPr>
              <a:t>Socialne interakcije</a:t>
            </a:r>
          </a:p>
          <a:p>
            <a:pPr marL="522461" indent="-391846">
              <a:spcBef>
                <a:spcPts val="1278"/>
              </a:spcBef>
              <a:buClr>
                <a:srgbClr val="FF6600"/>
              </a:buClr>
              <a:buSzPct val="45000"/>
              <a:buFont typeface="Wingdings" charset="2"/>
              <a:buChar char=""/>
            </a:pPr>
            <a:r>
              <a:rPr lang="sl-SI" sz="2903" spc="-1">
                <a:latin typeface="Arial"/>
              </a:rPr>
              <a:t>Varnost, zakonodaja in etika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1E71BA-6F98-E4A1-B8B2-6D098659C09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l-SI" dirty="0"/>
              <a:t>Primerjajte, kako ljudje živijo in delajo pred in po uvedbi ali prevzemu nove računalniške tehnologije.</a:t>
            </a:r>
          </a:p>
          <a:p>
            <a:r>
              <a:rPr lang="sl-SI" dirty="0"/>
              <a:t>Razpravljajte o računalniških tehnologijah, ki so spremenile svet, in povejte, kako te tehnologije vplivajo na kulturne prakse in kako nanje vplivajo.</a:t>
            </a:r>
          </a:p>
          <a:p>
            <a:r>
              <a:rPr lang="sl-SI" dirty="0"/>
              <a:t>Vzpostavite etične protokole za spletni svet.</a:t>
            </a:r>
          </a:p>
          <a:p>
            <a:r>
              <a:rPr lang="sl-SI" dirty="0"/>
              <a:t>Razložite koncepte etike, pristranskosti in pravičnosti v kontekstu umetne inteligence in avtomatizacije.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6BBB6D-5418-394F-47CD-2361D8CF7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sušec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49F31A-3B38-1796-C27F-1DE84A021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Od Marije Terezije do umetne inteligence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4939B-9431-4C7A-889A-5C7BC98CC926}" type="slidenum">
              <a:rPr/>
              <a:t>29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5808F-0AD8-4436-D57C-63D0F757C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l-SI" dirty="0"/>
              <a:t>Scenarij 1 – </a:t>
            </a:r>
            <a:r>
              <a:rPr lang="sl-SI" sz="2400" dirty="0"/>
              <a:t>strokovne kompetence izobraževalcev</a:t>
            </a:r>
            <a:endParaRPr lang="sl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047D7-75A4-E9C5-01C8-8184E4F16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/>
              <a:t>V osebnem razvoju članov aktiva želimo povečati globalno izpostavljenost in zato vključimo v delo kolega iz Avstrije.</a:t>
            </a:r>
          </a:p>
          <a:p>
            <a:r>
              <a:rPr lang="sl-SI" i="1" dirty="0"/>
              <a:t>gradiva v oblaku</a:t>
            </a:r>
          </a:p>
          <a:p>
            <a:r>
              <a:rPr lang="sl-SI" i="1" dirty="0"/>
              <a:t>videokonferenčni sistem</a:t>
            </a:r>
          </a:p>
          <a:p>
            <a:r>
              <a:rPr lang="sl-SI" i="1" dirty="0"/>
              <a:t>prevajanje vsebine</a:t>
            </a:r>
          </a:p>
          <a:p>
            <a:pPr marL="0" indent="0">
              <a:buNone/>
            </a:pPr>
            <a:endParaRPr lang="sl-SI" i="1" dirty="0"/>
          </a:p>
          <a:p>
            <a:pPr marL="0" indent="0" algn="r">
              <a:buNone/>
            </a:pPr>
            <a:r>
              <a:rPr lang="sl-SI" i="1" dirty="0"/>
              <a:t>Kaj od tega je umetna inteligenca in kaj „samo“ digitalna tehnologija?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D1468-C98C-3D12-F1F1-59783C743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sušec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125C1-29F5-2A01-79C6-44620EEEA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Od Marije Terezije do umetne inteligence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5277B-57DF-AD4D-1678-CD257F4B3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70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8866D-A7E6-8E4E-3064-AB8BA149E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i="1" dirty="0"/>
              <a:t>Nobelove nagrade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8D39F-706A-402D-F3E1-F1B9A564D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u="sng" dirty="0"/>
              <a:t>fizika::</a:t>
            </a:r>
            <a:r>
              <a:rPr lang="sl-SI" dirty="0"/>
              <a:t> Alain Aspect, John F. Clauser in Anton Zeilinger: eksperimenti s prepletenimi fotoni, določanje kršitev Bellovih neenačb in odkritja na področju </a:t>
            </a:r>
            <a:r>
              <a:rPr lang="sl-SI" b="1" i="1" dirty="0"/>
              <a:t>kvantne informatike</a:t>
            </a:r>
            <a:r>
              <a:rPr lang="sl-SI" dirty="0"/>
              <a:t>.</a:t>
            </a:r>
          </a:p>
          <a:p>
            <a:r>
              <a:rPr lang="sl-SI" u="sng" dirty="0"/>
              <a:t>kemija::</a:t>
            </a:r>
            <a:r>
              <a:rPr lang="sl-SI" dirty="0"/>
              <a:t> Carolyn Bertozzi, Morten Meldal in Barry Sharpless: razvoj klik kemije in bioortogonalne kemije</a:t>
            </a:r>
          </a:p>
          <a:p>
            <a:pPr marL="457200" lvl="1" indent="0">
              <a:buNone/>
            </a:pPr>
            <a:r>
              <a:rPr lang="sl-SI" dirty="0"/>
              <a:t>Durrant JD, McCammon JA (2012) AutoClickChem: Click Chemistry </a:t>
            </a:r>
            <a:r>
              <a:rPr lang="sl-SI" b="1" i="1" dirty="0"/>
              <a:t>in Silico</a:t>
            </a:r>
            <a:r>
              <a:rPr lang="sl-SI" dirty="0"/>
              <a:t>. PLoS Comput Biol 8(3): e1002397.</a:t>
            </a:r>
          </a:p>
          <a:p>
            <a:r>
              <a:rPr lang="sl-SI" u="sng" dirty="0"/>
              <a:t>mir::</a:t>
            </a:r>
            <a:r>
              <a:rPr lang="sl-SI" dirty="0"/>
              <a:t> Ales Bjaljatski, Memorial in Center za državljanske svoboščine.</a:t>
            </a:r>
          </a:p>
          <a:p>
            <a:pPr marL="457200" lvl="1" indent="0">
              <a:buNone/>
            </a:pPr>
            <a:r>
              <a:rPr lang="sl-SI" dirty="0"/>
              <a:t>Center za državljanske svoboščine: </a:t>
            </a:r>
            <a:r>
              <a:rPr lang="sl-SI" b="1" i="1" dirty="0"/>
              <a:t>Interactive map</a:t>
            </a:r>
            <a:r>
              <a:rPr lang="sl-SI" i="1" dirty="0"/>
              <a:t> of enforced disappearances in Ukraine</a:t>
            </a:r>
            <a:r>
              <a:rPr lang="sl-SI" dirty="0"/>
              <a:t> (</a:t>
            </a:r>
            <a:r>
              <a:rPr lang="sl-SI" dirty="0">
                <a:hlinkClick r:id="rId2"/>
              </a:rPr>
              <a:t>https://ccl.org.ua/en/tools/map-of-enforced-disappearances-in-ukraine/</a:t>
            </a:r>
            <a:r>
              <a:rPr lang="sl-SI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867D96-96CE-B639-9EA1-DB1E1A2BC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sušec 2024</a:t>
            </a:r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61F77-18ED-97B8-A7E3-1E1EE1590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Od Marije Terezije do umetne inteligence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336A3-0ABB-6A48-085E-44F4BAC86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4069-6DC5-3C42-9D21-3FEA0E41D8F8}" type="slidenum">
              <a:rPr lang="sl-SI" smtClean="0"/>
              <a:t>30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9663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645419-05E9-36A1-6AFC-279380AE7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8529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200" kern="1200" cap="none" spc="0" baseline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Od Marije Terezije do umetne inteligence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29353-E9B1-9D62-0D19-49CA270ABC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24245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>
                <a:solidFill>
                  <a:srgbClr val="FFFFFF"/>
                </a:solidFill>
              </a:rPr>
              <a:t>23. sušec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5A2CE-39BC-B572-54DF-B88DD62E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67444" y="6356350"/>
            <a:ext cx="88635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854181D-6920-4594-9A5D-6CE56DC9F8B2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31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2">
                <a:lumMod val="75000"/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ECA682-73E0-2E9D-1503-622562E66B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15031" y="860230"/>
            <a:ext cx="5561938" cy="475116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V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bivši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skupni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državi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so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Slovenci</a:t>
            </a:r>
            <a:endParaRPr lang="en-US" sz="2400" b="1" kern="1200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  <a:p>
            <a:endParaRPr lang="en-US" b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predstavljali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1/13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prebivalstva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ustvarili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 so 1/5 BDP 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ustvarili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dobro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tretjino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izvoza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r"/>
            <a:r>
              <a: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Michael </a:t>
            </a:r>
            <a:r>
              <a:rPr lang="en-US" sz="2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Manske</a:t>
            </a:r>
            <a:r>
              <a: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Slovenia was a strong economic engine inside Yugoslavia, 2013, </a:t>
            </a:r>
            <a:r>
              <a: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2"/>
              </a:rPr>
              <a:t>http://www.rtvslo.si/news-in-english/slovenia-was-a-strong-economic-engine-inside-yugoslavia/323573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4189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B1C4A-1B38-C00F-7DE5-B5742801D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Kje smo bili?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A9062-D06B-969C-56D1-B00033B24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sušec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BE5A7-0FEE-58CC-9363-943B244A6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Od Marije Terezije do umetne inteligence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20A93-11A0-3A04-0F7A-198BF3101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32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D1E76A-00A4-4232-0D1C-B07FB60CD462}"/>
              </a:ext>
            </a:extLst>
          </p:cNvPr>
          <p:cNvSpPr txBox="1"/>
          <p:nvPr/>
        </p:nvSpPr>
        <p:spPr>
          <a:xfrm>
            <a:off x="2209800" y="5798145"/>
            <a:ext cx="9465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b="1" i="1" dirty="0"/>
              <a:t>Vilma Brodnik, Krepitev kompetenc strokovnih delavcev na področju vodenja inovativnega vzgojno-izobraževalnega zavoda v obdobju od 2018 do 2022</a:t>
            </a:r>
          </a:p>
        </p:txBody>
      </p:sp>
      <p:pic>
        <p:nvPicPr>
          <p:cNvPr id="8" name="Slika 1">
            <a:extLst>
              <a:ext uri="{FF2B5EF4-FFF2-40B4-BE49-F238E27FC236}">
                <a16:creationId xmlns:a16="http://schemas.microsoft.com/office/drawing/2014/main" id="{1692A4B6-29FD-73C1-1BAC-96D877EE07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975" y="362628"/>
            <a:ext cx="5556911" cy="548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973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B1C4A-1B38-C00F-7DE5-B5742801D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Kje smo bili?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A9062-D06B-969C-56D1-B00033B24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sušec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BE5A7-0FEE-58CC-9363-943B244A6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Od Marije Terezije do umetne inteligence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20A93-11A0-3A04-0F7A-198BF3101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33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D1E76A-00A4-4232-0D1C-B07FB60CD462}"/>
              </a:ext>
            </a:extLst>
          </p:cNvPr>
          <p:cNvSpPr txBox="1"/>
          <p:nvPr/>
        </p:nvSpPr>
        <p:spPr>
          <a:xfrm>
            <a:off x="2209800" y="5798145"/>
            <a:ext cx="9465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b="1" i="1" dirty="0"/>
              <a:t>Vilma Brodnik, Krepitev kompetenc strokovnih delavcev na področju vodenja inovativnega vzgojno-izobraževalnega zavoda v obdobju od 2018 do 2022</a:t>
            </a:r>
          </a:p>
        </p:txBody>
      </p:sp>
      <p:pic>
        <p:nvPicPr>
          <p:cNvPr id="10" name="Slika 1">
            <a:extLst>
              <a:ext uri="{FF2B5EF4-FFF2-40B4-BE49-F238E27FC236}">
                <a16:creationId xmlns:a16="http://schemas.microsoft.com/office/drawing/2014/main" id="{A873CE4C-8307-3D00-7957-8A4F13104D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420" y="412410"/>
            <a:ext cx="6396264" cy="531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768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375919"/>
            <a:ext cx="3937529" cy="1424305"/>
          </a:xfrm>
        </p:spPr>
        <p:txBody>
          <a:bodyPr>
            <a:normAutofit/>
          </a:bodyPr>
          <a:lstStyle/>
          <a:p>
            <a:pPr algn="r"/>
            <a:r>
              <a:rPr lang="sl-SI" dirty="0"/>
              <a:t>Historia Magistra Vit</a:t>
            </a:r>
            <a:r>
              <a:rPr lang="is-IS" dirty="0"/>
              <a:t>æ</a:t>
            </a:r>
            <a:r>
              <a:rPr lang="sl-SI" dirty="0"/>
              <a:t> est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28229" y="6154935"/>
            <a:ext cx="10135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i="1"/>
              <a:t>WikiMedia</a:t>
            </a:r>
            <a:endParaRPr lang="en-CA" i="1" dirty="0"/>
          </a:p>
        </p:txBody>
      </p:sp>
      <p:pic>
        <p:nvPicPr>
          <p:cNvPr id="2054" name="Picture 6" descr="mage result for map europe 1789 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689" y="372889"/>
            <a:ext cx="6089823" cy="608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631002" y="2956135"/>
            <a:ext cx="1867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 err="1">
                <a:solidFill>
                  <a:srgbClr val="FF0000"/>
                </a:solidFill>
              </a:rPr>
              <a:t>Evropa</a:t>
            </a:r>
            <a:r>
              <a:rPr lang="en-CA" sz="2400" dirty="0">
                <a:solidFill>
                  <a:srgbClr val="FF0000"/>
                </a:solidFill>
              </a:rPr>
              <a:t> 1789</a:t>
            </a:r>
            <a:endParaRPr lang="en-CA" sz="3200" dirty="0">
              <a:solidFill>
                <a:srgbClr val="FF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sušec 2024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Od Marije Terezije do umetne inteligence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0454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375920"/>
            <a:ext cx="8596668" cy="711200"/>
          </a:xfrm>
        </p:spPr>
        <p:txBody>
          <a:bodyPr/>
          <a:lstStyle/>
          <a:p>
            <a:r>
              <a:rPr lang="sl-SI" dirty="0"/>
              <a:t>Historia Magistra Vit</a:t>
            </a:r>
            <a:r>
              <a:rPr lang="is-IS" dirty="0"/>
              <a:t>æ</a:t>
            </a:r>
            <a:r>
              <a:rPr lang="sl-SI" dirty="0"/>
              <a:t> est</a:t>
            </a:r>
          </a:p>
        </p:txBody>
      </p:sp>
      <p:sp>
        <p:nvSpPr>
          <p:cNvPr id="9" name="Označba mesta vsebine 8"/>
          <p:cNvSpPr>
            <a:spLocks noGrp="1"/>
          </p:cNvSpPr>
          <p:nvPr>
            <p:ph idx="1"/>
          </p:nvPr>
        </p:nvSpPr>
        <p:spPr>
          <a:xfrm>
            <a:off x="677334" y="1450848"/>
            <a:ext cx="7498031" cy="4657344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sl-SI" sz="2400" dirty="0">
                <a:solidFill>
                  <a:schemeClr val="accent2"/>
                </a:solidFill>
              </a:rPr>
              <a:t>Ker je želela modernizirati </a:t>
            </a:r>
            <a:r>
              <a:rPr lang="sl-SI" sz="2400" i="1" u="sng" dirty="0">
                <a:solidFill>
                  <a:schemeClr val="accent1"/>
                </a:solidFill>
              </a:rPr>
              <a:t>Avstrijo</a:t>
            </a:r>
            <a:r>
              <a:rPr lang="sl-SI" sz="2400" dirty="0">
                <a:solidFill>
                  <a:schemeClr val="accent2"/>
                </a:solidFill>
              </a:rPr>
              <a:t>, je po pruskem vzorcu reformirala šolstvo (</a:t>
            </a:r>
            <a:r>
              <a:rPr lang="sl-SI" sz="2400" dirty="0">
                <a:solidFill>
                  <a:srgbClr val="FF0000"/>
                </a:solidFill>
              </a:rPr>
              <a:t>1775</a:t>
            </a:r>
            <a:r>
              <a:rPr lang="sl-SI" sz="2400" dirty="0">
                <a:solidFill>
                  <a:schemeClr val="accent2"/>
                </a:solidFill>
              </a:rPr>
              <a:t>):</a:t>
            </a:r>
          </a:p>
          <a:p>
            <a:pPr marL="400050" lvl="1" indent="0">
              <a:lnSpc>
                <a:spcPct val="80000"/>
              </a:lnSpc>
              <a:buNone/>
            </a:pPr>
            <a:r>
              <a:rPr lang="sl-SI" sz="2400" dirty="0">
                <a:solidFill>
                  <a:schemeClr val="accent2"/>
                </a:solidFill>
              </a:rPr>
              <a:t>vsi otroci so morali obiskovati šolo od šestega do dvanajastega leta starosti</a:t>
            </a:r>
          </a:p>
          <a:p>
            <a:pPr marL="0" indent="0">
              <a:lnSpc>
                <a:spcPct val="80000"/>
              </a:lnSpc>
              <a:buNone/>
            </a:pPr>
            <a:endParaRPr lang="sl-SI" sz="2000" dirty="0">
              <a:solidFill>
                <a:schemeClr val="accent2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sl-SI" sz="2000" dirty="0">
              <a:solidFill>
                <a:schemeClr val="accent2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sl-SI" sz="2000" dirty="0">
              <a:solidFill>
                <a:schemeClr val="accent2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sl-SI" sz="2000" dirty="0">
              <a:solidFill>
                <a:schemeClr val="accent2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sl-SI" sz="2000" dirty="0">
              <a:solidFill>
                <a:schemeClr val="accent2"/>
              </a:solidFill>
            </a:endParaRPr>
          </a:p>
          <a:p>
            <a:pPr marL="0" indent="0" algn="r">
              <a:lnSpc>
                <a:spcPct val="80000"/>
              </a:lnSpc>
              <a:buNone/>
            </a:pPr>
            <a:r>
              <a:rPr lang="sl-SI" sz="2000" dirty="0">
                <a:solidFill>
                  <a:schemeClr val="accent2"/>
                </a:solidFill>
              </a:rPr>
              <a:t>Marija Terezija</a:t>
            </a:r>
          </a:p>
          <a:p>
            <a:pPr marL="0" indent="0" algn="r">
              <a:lnSpc>
                <a:spcPct val="80000"/>
              </a:lnSpc>
              <a:buNone/>
            </a:pPr>
            <a:r>
              <a:rPr lang="sl-SI" sz="2000" dirty="0">
                <a:solidFill>
                  <a:schemeClr val="accent2"/>
                </a:solidFill>
              </a:rPr>
              <a:t>(</a:t>
            </a:r>
            <a:r>
              <a:rPr lang="sl-SI" sz="2000" dirty="0">
                <a:solidFill>
                  <a:srgbClr val="FF0000"/>
                </a:solidFill>
              </a:rPr>
              <a:t>1717-1780</a:t>
            </a:r>
            <a:r>
              <a:rPr lang="sl-SI" sz="2000" dirty="0">
                <a:solidFill>
                  <a:schemeClr val="accent2"/>
                </a:solidFill>
              </a:rPr>
              <a:t>)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61818" y="6164143"/>
            <a:ext cx="10135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i="1" dirty="0" err="1"/>
              <a:t>WikiMedia</a:t>
            </a:r>
            <a:endParaRPr lang="en-CA" i="1" dirty="0"/>
          </a:p>
        </p:txBody>
      </p:sp>
      <p:sp>
        <p:nvSpPr>
          <p:cNvPr id="4" name="AutoShape 2" descr="mage result for maria theresa"/>
          <p:cNvSpPr>
            <a:spLocks noChangeAspect="1" noChangeArrowheads="1"/>
          </p:cNvSpPr>
          <p:nvPr/>
        </p:nvSpPr>
        <p:spPr bwMode="auto">
          <a:xfrm>
            <a:off x="0" y="0"/>
            <a:ext cx="3733800" cy="46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3078" name="Picture 6" descr="ttps://upload.wikimedia.org/wikipedia/commons/3/3e/Kaiserin_Maria_Theresia_%28HRR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730" y="1986059"/>
            <a:ext cx="3660402" cy="454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tps://upload.wikimedia.org/wikipedia/commons/9/9d/Corps_of_Austria-Hungar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15" y="2817520"/>
            <a:ext cx="4686300" cy="370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674915" y="6329605"/>
            <a:ext cx="10135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i="1" dirty="0" err="1"/>
              <a:t>WikiMedia</a:t>
            </a:r>
            <a:endParaRPr lang="en-CA" i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sušec 2024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Od Marije Terezije do umetne inteligence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984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8866D-A7E6-8E4E-3064-AB8BA149E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l-SI" dirty="0"/>
              <a:t>RIN in kurikulum – celovit pogled</a:t>
            </a:r>
            <a:endParaRPr lang="sl-SI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AECA3-6795-C1DE-7A33-22E9F547A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sušec 2024</a:t>
            </a:r>
            <a:endParaRPr lang="sl-S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E6430-A5FF-466C-89E2-59648843A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5740" y="6356350"/>
            <a:ext cx="4114800" cy="365125"/>
          </a:xfrm>
        </p:spPr>
        <p:txBody>
          <a:bodyPr/>
          <a:lstStyle/>
          <a:p>
            <a:r>
              <a:rPr lang="sl-SI"/>
              <a:t>Od Marije Terezije do umetne inteligence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98F26-31C1-3C75-2592-8ED4F5D05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4069-6DC5-3C42-9D21-3FEA0E41D8F8}" type="slidenum">
              <a:rPr lang="sl-SI" smtClean="0"/>
              <a:t>36</a:t>
            </a:fld>
            <a:endParaRPr lang="sl-SI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8CCF991-471A-E09B-8868-61A94D20A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8260" y="1361579"/>
            <a:ext cx="2834640" cy="435133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sl-SI" i="1" dirty="0"/>
              <a:t>obvezno</a:t>
            </a:r>
          </a:p>
          <a:p>
            <a:pPr marL="0" indent="0">
              <a:buNone/>
            </a:pPr>
            <a:r>
              <a:rPr lang="sl-SI" dirty="0"/>
              <a:t>predmet:</a:t>
            </a:r>
          </a:p>
          <a:p>
            <a:pPr marL="0" indent="0" algn="ctr">
              <a:buNone/>
            </a:pPr>
            <a:r>
              <a:rPr lang="sl-SI" sz="2400" dirty="0"/>
              <a:t>prej:</a:t>
            </a:r>
            <a:r>
              <a:rPr lang="sl-SI" dirty="0"/>
              <a:t> 14 + 6</a:t>
            </a:r>
          </a:p>
          <a:p>
            <a:pPr marL="0" indent="0" algn="ctr">
              <a:buNone/>
            </a:pPr>
            <a:r>
              <a:rPr lang="sl-SI" sz="2400" dirty="0"/>
              <a:t>po:</a:t>
            </a:r>
            <a:r>
              <a:rPr lang="sl-SI" dirty="0"/>
              <a:t> 19 + 7</a:t>
            </a:r>
          </a:p>
          <a:p>
            <a:pPr marL="0" indent="0">
              <a:buNone/>
            </a:pPr>
            <a:r>
              <a:rPr lang="sl-SI" dirty="0"/>
              <a:t>vsebina:</a:t>
            </a:r>
          </a:p>
          <a:p>
            <a:pPr marL="0" indent="0" algn="ctr">
              <a:buNone/>
            </a:pPr>
            <a:r>
              <a:rPr lang="sl-SI" sz="2400" dirty="0"/>
              <a:t>prej:</a:t>
            </a:r>
            <a:r>
              <a:rPr lang="sl-SI" dirty="0"/>
              <a:t> 23 + 9</a:t>
            </a:r>
          </a:p>
          <a:p>
            <a:pPr marL="0" indent="0" algn="ctr">
              <a:buNone/>
            </a:pPr>
            <a:r>
              <a:rPr lang="sl-SI" sz="2400" dirty="0"/>
              <a:t>po:</a:t>
            </a:r>
            <a:r>
              <a:rPr lang="sl-SI" dirty="0"/>
              <a:t> 26 + 10</a:t>
            </a:r>
          </a:p>
        </p:txBody>
      </p:sp>
      <p:pic>
        <p:nvPicPr>
          <p:cNvPr id="9" name="Picture 8" descr="Calendar&#10;&#10;Description automatically generated">
            <a:extLst>
              <a:ext uri="{FF2B5EF4-FFF2-40B4-BE49-F238E27FC236}">
                <a16:creationId xmlns:a16="http://schemas.microsoft.com/office/drawing/2014/main" id="{DF961C74-C681-06BD-14FF-920DE7C69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030" y="1361579"/>
            <a:ext cx="7772400" cy="483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799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grada vsebine 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sl-SI" dirty="0"/>
              <a:t>Če primerjamo Slovenijo in Poljsko:</a:t>
            </a:r>
          </a:p>
          <a:p>
            <a:pPr>
              <a:buFont typeface="Arial"/>
              <a:buChar char="•"/>
            </a:pPr>
            <a:r>
              <a:rPr lang="sl-SI" dirty="0"/>
              <a:t>so Slovenci predstavljali 1/20 prebivalstva,</a:t>
            </a:r>
          </a:p>
          <a:p>
            <a:pPr>
              <a:buFont typeface="Arial"/>
              <a:buChar char="•"/>
            </a:pPr>
            <a:r>
              <a:rPr lang="sl-SI" dirty="0"/>
              <a:t>na </a:t>
            </a:r>
            <a:r>
              <a:rPr lang="sl-SI" i="1" dirty="0"/>
              <a:t>Mednarodnih olimpijadah iz računalništva in informatike</a:t>
            </a:r>
            <a:r>
              <a:rPr lang="sl-SI" dirty="0"/>
              <a:t> so osvojili Poljaki 40 zlatih medalj in Slovenci nobene in</a:t>
            </a:r>
          </a:p>
          <a:p>
            <a:pPr>
              <a:buFont typeface="Arial"/>
              <a:buChar char="•"/>
            </a:pPr>
            <a:r>
              <a:rPr lang="sl-SI" dirty="0"/>
              <a:t>v meritvah ICILS 2013 pri kreativnem reševanju problemov z računalnikom (8. razred OŠ) je bilo uspešnih </a:t>
            </a:r>
            <a:r>
              <a:rPr lang="sl-SI" b="1" dirty="0">
                <a:solidFill>
                  <a:srgbClr val="FF0000"/>
                </a:solidFill>
              </a:rPr>
              <a:t>4% otrok in 0,4% iz Slovenije</a:t>
            </a:r>
            <a:r>
              <a:rPr lang="sl-SI" dirty="0"/>
              <a:t>.</a:t>
            </a:r>
          </a:p>
          <a:p>
            <a:pPr marL="0" indent="0" algn="r">
              <a:buNone/>
            </a:pPr>
            <a:r>
              <a:rPr lang="sl-SI" sz="1600" i="1" dirty="0"/>
              <a:t>Wikipedia</a:t>
            </a:r>
          </a:p>
          <a:p>
            <a:pPr marL="0" indent="0" algn="r">
              <a:buNone/>
            </a:pPr>
            <a:r>
              <a:rPr lang="sl-SI" sz="1600" i="1" dirty="0"/>
              <a:t>International Olympiad in Informatics Statistics. </a:t>
            </a:r>
            <a:r>
              <a:rPr lang="sl-SI" sz="1600" i="1" dirty="0">
                <a:hlinkClick r:id="rId3"/>
              </a:rPr>
              <a:t>http://stats.ioinformatics.org/</a:t>
            </a:r>
            <a:endParaRPr lang="sl-SI" sz="1600" i="1" dirty="0"/>
          </a:p>
          <a:p>
            <a:pPr marL="0" indent="0" algn="r">
              <a:buNone/>
            </a:pPr>
            <a:r>
              <a:rPr lang="sl-SI" sz="1600" dirty="0"/>
              <a:t>European Commission, 2014. The International Computer and Information Literacy Study (ICILS): Main findings and implications for education policies in Europe. Luxembourg: Publications Office of the European Union.</a:t>
            </a:r>
          </a:p>
        </p:txBody>
      </p:sp>
      <p:sp>
        <p:nvSpPr>
          <p:cNvPr id="6" name="Naslov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Stanje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ECBBC-B5FD-4F11-9AC2-5AED2BF7CA3D}" type="slidenum">
              <a:rPr lang="en-US" smtClean="0"/>
              <a:t>37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F20A1D-5563-82F7-C23B-79EF0FE26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sušec 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049E97-9009-BD6E-E19E-2A8308ECF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Od Marije Terezije do umetne inteligence</a:t>
            </a:r>
          </a:p>
        </p:txBody>
      </p:sp>
    </p:spTree>
    <p:extLst>
      <p:ext uri="{BB962C8B-B14F-4D97-AF65-F5344CB8AC3E}">
        <p14:creationId xmlns:p14="http://schemas.microsoft.com/office/powerpoint/2010/main" val="7973547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2CFBC99-FB8F-41F7-A81D-A5288D688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9A5C22-D7F4-BFA3-75A3-AFFE31C9AC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6000"/>
                    </a14:imgEffect>
                  </a14:imgLayer>
                </a14:imgProps>
              </a:ext>
            </a:extLst>
          </a:blip>
          <a:srcRect t="12570" r="-1" b="12410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EF86BFA-9133-4F6B-98BE-1CBB87EB6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3666683"/>
            <a:ext cx="12188952" cy="3191317"/>
          </a:xfrm>
          <a:prstGeom prst="rect">
            <a:avLst/>
          </a:prstGeom>
          <a:gradFill>
            <a:gsLst>
              <a:gs pos="42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1B400-CD8B-BC81-939F-CF2AB980F8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Calibri" panose="020F0502020204030204"/>
              </a:rPr>
              <a:t>23. </a:t>
            </a:r>
            <a:r>
              <a:rPr lang="en-US" sz="1200" dirty="0" err="1">
                <a:solidFill>
                  <a:srgbClr val="FFFFFF"/>
                </a:solidFill>
                <a:latin typeface="Calibri" panose="020F0502020204030204"/>
              </a:rPr>
              <a:t>sušec</a:t>
            </a:r>
            <a:r>
              <a:rPr lang="en-US" sz="1200" dirty="0">
                <a:solidFill>
                  <a:srgbClr val="FFFFFF"/>
                </a:solidFill>
                <a:latin typeface="Calibri" panose="020F0502020204030204"/>
              </a:rPr>
              <a:t>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EAD55-7A29-7592-82E3-0B83CB5BB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99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sz="1200" kern="1200" cap="none" spc="0" baseline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Od Marije Terezije do umetne inteligence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357C3-2504-C1A7-F13A-68A8A967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88120" y="6356350"/>
            <a:ext cx="76567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854181D-6920-4594-9A5D-6CE56DC9F8B2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38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AC47CB-E1B5-B849-63AD-090CEEE005C9}"/>
              </a:ext>
            </a:extLst>
          </p:cNvPr>
          <p:cNvSpPr txBox="1"/>
          <p:nvPr/>
        </p:nvSpPr>
        <p:spPr>
          <a:xfrm>
            <a:off x="553402" y="552691"/>
            <a:ext cx="1030856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Sloveniji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bi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morali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letno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usposobiti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okoli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šest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tisoč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strokovnjakov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informacijske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komunikacijske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tehnologije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a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jih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le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okrog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2.500,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kar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Slovenijo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uvršča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1.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mestu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v EU po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težavah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pri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pridobivanju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IKT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kadrov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b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Med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evropskimi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državami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ki so v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zadnji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tretjini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lestvice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digitalnih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kompetenc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(DESI), je Slovenija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skoraj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edina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, ki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še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ni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uvedla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obveznega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predmeta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RIN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osnovne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srednje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šole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b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Slovenija ne le, da ne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bo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dosegla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zastavljenih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ciljev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okviru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evropskega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digitalnega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desetletja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krovne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strategije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Digitalna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Slovenija 2030.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Zaostala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bo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razvoju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izgubila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konkurenčnost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zamudila</a:t>
            </a: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 </a:t>
            </a:r>
            <a:r>
              <a:rPr lang="en-US" sz="2400" b="1" kern="12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priložnosti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da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postane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ena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od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vodilnih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držav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področju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digitalizacije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.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37644963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A7244-72A5-9454-12DE-6F7FA40EF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EU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92E4A-41C8-8E1C-7C1B-3A9F901A8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49828"/>
            <a:ext cx="10715171" cy="47897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/>
              <a:t>Izvršna podpredsednica evropske komisije Margrethe Vestager: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/>
              <a:t>nevarnost prepada - kritična prepreka za uravnotežen razvoj EU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/>
              <a:t>priporočilo -  </a:t>
            </a:r>
            <a:r>
              <a:rPr lang="sl-SI" b="1" dirty="0">
                <a:solidFill>
                  <a:srgbClr val="FF0000"/>
                </a:solidFill>
              </a:rPr>
              <a:t>RIN se vključi v vse predmete ali kot ločen predmet</a:t>
            </a:r>
          </a:p>
          <a:p>
            <a:pPr marL="0" indent="0" algn="r">
              <a:buNone/>
            </a:pPr>
            <a:r>
              <a:rPr lang="en-GB" sz="2000" dirty="0"/>
              <a:t>https://</a:t>
            </a:r>
            <a:r>
              <a:rPr lang="en-GB" sz="2000" dirty="0" err="1"/>
              <a:t>ec.europa.eu</a:t>
            </a:r>
            <a:r>
              <a:rPr lang="en-GB" sz="2000" dirty="0"/>
              <a:t>/commission/</a:t>
            </a:r>
            <a:r>
              <a:rPr lang="en-GB" sz="2000" dirty="0" err="1"/>
              <a:t>presscorner</a:t>
            </a:r>
            <a:r>
              <a:rPr lang="en-GB" sz="2000" dirty="0"/>
              <a:t>/detail/</a:t>
            </a:r>
            <a:r>
              <a:rPr lang="en-GB" sz="2000" dirty="0" err="1"/>
              <a:t>en</a:t>
            </a:r>
            <a:r>
              <a:rPr lang="en-GB" sz="2000" dirty="0"/>
              <a:t>/speech_23_2354</a:t>
            </a:r>
            <a:endParaRPr lang="sl-SI" sz="2000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Generalni sekretariat Sveta:</a:t>
            </a:r>
          </a:p>
          <a:p>
            <a:r>
              <a:rPr lang="sl-SI" dirty="0"/>
              <a:t>Consider </a:t>
            </a:r>
            <a:r>
              <a:rPr lang="sl-SI" b="1" dirty="0">
                <a:solidFill>
                  <a:srgbClr val="FF0000"/>
                </a:solidFill>
              </a:rPr>
              <a:t>setting up a separate subject on informatics</a:t>
            </a:r>
            <a:r>
              <a:rPr lang="sl-SI" dirty="0"/>
              <a:t>, to deliver a more targeted provision that has clear education and training goals, dedicated time, and structured assessment.</a:t>
            </a:r>
          </a:p>
          <a:p>
            <a:pPr marL="0" indent="0" algn="r">
              <a:buNone/>
            </a:pPr>
            <a:r>
              <a:rPr lang="sl-SI" sz="2000" i="1" dirty="0"/>
              <a:t>Proposal for a Council Recommendation on improving the provision of digital skills in education and training, Bruselj, 3. 7. 2023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5C5B6-C30C-DE46-A9EB-74852777F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sušec 2024</a:t>
            </a:r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93DCF-0BEA-68D5-B5CD-48FDECA0A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Od Marije Terezije do umetne inteligence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0ECCA-5573-7231-80EB-EA6A64527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E4029-A043-4E4B-AF39-BB169B324DF1}" type="slidenum">
              <a:rPr lang="sl-SI" smtClean="0"/>
              <a:t>39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9612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5808F-0AD8-4436-D57C-63D0F757C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Scenarij 2 – </a:t>
            </a:r>
            <a:r>
              <a:rPr lang="sl-SI" sz="2400" dirty="0"/>
              <a:t>pedagoške kompetence izobraževalcev</a:t>
            </a:r>
            <a:endParaRPr lang="sl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047D7-75A4-E9C5-01C8-8184E4F16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/>
              <a:t>Pri naslednji uri zgodovine je tema zgodovina Krasa in Štanjela od leta 1800 do danes.</a:t>
            </a:r>
          </a:p>
          <a:p>
            <a:r>
              <a:rPr lang="sl-SI" i="1" dirty="0"/>
              <a:t>spletišče skupnosti učiteljev (Community of practice) za iskanje učnega scenarija (prim. </a:t>
            </a:r>
            <a:r>
              <a:rPr lang="sl-SI" i="1" dirty="0">
                <a:hlinkClick r:id="rId2"/>
              </a:rPr>
              <a:t>https://www.computingatschool.org.uk/</a:t>
            </a:r>
            <a:r>
              <a:rPr lang="sl-SI" i="1" dirty="0"/>
              <a:t>)</a:t>
            </a:r>
          </a:p>
          <a:p>
            <a:r>
              <a:rPr lang="sl-SI" i="1" dirty="0"/>
              <a:t>uporaba časovnega traka</a:t>
            </a:r>
          </a:p>
          <a:p>
            <a:r>
              <a:rPr lang="sl-SI" i="1" dirty="0"/>
              <a:t>Gemini tehnologija za tvorjenje nalog za preverjanje znanja</a:t>
            </a:r>
          </a:p>
          <a:p>
            <a:r>
              <a:rPr lang="sl-SI" i="1" dirty="0"/>
              <a:t>LMS in za nivojski pouk</a:t>
            </a:r>
          </a:p>
          <a:p>
            <a:pPr marL="0" indent="0" algn="r">
              <a:buNone/>
            </a:pPr>
            <a:r>
              <a:rPr lang="sl-SI" dirty="0"/>
              <a:t>Kaj od tega je umetna inteligenca in kaj „samo“ digitalna tehnologija?</a:t>
            </a:r>
          </a:p>
          <a:p>
            <a:pPr marL="0" indent="0">
              <a:buNone/>
            </a:pPr>
            <a:endParaRPr lang="sl-SI" b="1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D1468-C98C-3D12-F1F1-59783C743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sušec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125C1-29F5-2A01-79C6-44620EEEA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Od Marije Terezije do umetne inteligence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5277B-57DF-AD4D-1678-CD257F4B3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90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8866D-A7E6-8E4E-3064-AB8BA149E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RIN – v splošnem izobraževanju</a:t>
            </a:r>
            <a:endParaRPr lang="sl-SI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8D39F-706A-402D-F3E1-F1B9A564D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8770"/>
            <a:ext cx="10515600" cy="4588193"/>
          </a:xfrm>
        </p:spPr>
        <p:txBody>
          <a:bodyPr>
            <a:noAutofit/>
          </a:bodyPr>
          <a:lstStyle/>
          <a:p>
            <a:r>
              <a:rPr lang="sl-SI" sz="2000" dirty="0"/>
              <a:t>je eden od splošnoizobraževalnih (naravoslovnih) predmetov: biologija, fizika, kemija in RIN</a:t>
            </a:r>
          </a:p>
          <a:p>
            <a:r>
              <a:rPr lang="sl-SI" sz="2000" dirty="0"/>
              <a:t>omogoča:</a:t>
            </a:r>
          </a:p>
          <a:p>
            <a:pPr lvl="1"/>
            <a:r>
              <a:rPr lang="sl-SI" dirty="0"/>
              <a:t>nadaljnjo izobraževalno in poklicno pot s poudarkom na usposobljenosti za vseživljenjsko učenje;</a:t>
            </a:r>
          </a:p>
          <a:p>
            <a:pPr lvl="1"/>
            <a:r>
              <a:rPr lang="sl-SI" dirty="0"/>
              <a:t>razvijanje pismenosti in razgledanosti na informacijskem področju;</a:t>
            </a:r>
          </a:p>
          <a:p>
            <a:pPr lvl="1"/>
            <a:r>
              <a:rPr lang="sl-SI" dirty="0"/>
              <a:t>razvijanje zavedanja kompleksnosti in soodvisnosti pojavov ter kritične moči presojanja;</a:t>
            </a:r>
          </a:p>
          <a:p>
            <a:pPr lvl="1"/>
            <a:r>
              <a:rPr lang="sl-SI" dirty="0"/>
              <a:t>doseganje mednarodno primerljivih standardov znanja;</a:t>
            </a:r>
          </a:p>
          <a:p>
            <a:pPr marL="0" indent="0">
              <a:buNone/>
            </a:pPr>
            <a:endParaRPr lang="sl-SI" sz="2000" dirty="0"/>
          </a:p>
          <a:p>
            <a:pPr marL="0" indent="0">
              <a:buNone/>
            </a:pPr>
            <a:r>
              <a:rPr lang="sl-SI" sz="2000" dirty="0"/>
              <a:t>„</a:t>
            </a:r>
            <a:r>
              <a:rPr lang="sl-SI" sz="2000" i="1" dirty="0"/>
              <a:t>The 3 </a:t>
            </a:r>
            <a:r>
              <a:rPr lang="sl-SI" sz="2000" b="1" i="1" dirty="0">
                <a:solidFill>
                  <a:srgbClr val="FF0000"/>
                </a:solidFill>
              </a:rPr>
              <a:t>R</a:t>
            </a:r>
            <a:r>
              <a:rPr lang="sl-SI" sz="2000" i="1" dirty="0"/>
              <a:t>'s Get a </a:t>
            </a:r>
            <a:r>
              <a:rPr lang="sl-SI" sz="2000" b="1" i="1" dirty="0">
                <a:solidFill>
                  <a:srgbClr val="FF0000"/>
                </a:solidFill>
              </a:rPr>
              <a:t>C</a:t>
            </a:r>
            <a:r>
              <a:rPr lang="sl-SI" sz="2000" i="1" dirty="0"/>
              <a:t>-for </a:t>
            </a:r>
            <a:r>
              <a:rPr lang="sl-SI" sz="2000" b="1" i="1" dirty="0">
                <a:solidFill>
                  <a:srgbClr val="FF0000"/>
                </a:solidFill>
              </a:rPr>
              <a:t>C</a:t>
            </a:r>
            <a:r>
              <a:rPr lang="sl-SI" sz="2000" i="1" dirty="0"/>
              <a:t>ompute</a:t>
            </a:r>
            <a:r>
              <a:rPr lang="sl-SI" sz="2000" dirty="0"/>
              <a:t>“ / Trem „</a:t>
            </a:r>
            <a:r>
              <a:rPr lang="sl-SI" sz="2000" b="1" dirty="0">
                <a:solidFill>
                  <a:srgbClr val="FF0000"/>
                </a:solidFill>
              </a:rPr>
              <a:t>R</a:t>
            </a:r>
            <a:r>
              <a:rPr lang="sl-SI" sz="2000" dirty="0"/>
              <a:t>“, ki v angleščini pomenijo branje (</a:t>
            </a:r>
            <a:r>
              <a:rPr lang="sl-SI" sz="2000" b="1" i="1" dirty="0">
                <a:solidFill>
                  <a:srgbClr val="FF0000"/>
                </a:solidFill>
              </a:rPr>
              <a:t>R</a:t>
            </a:r>
            <a:r>
              <a:rPr lang="sl-SI" sz="2000" i="1" dirty="0"/>
              <a:t>eading</a:t>
            </a:r>
            <a:r>
              <a:rPr lang="sl-SI" sz="2000" dirty="0"/>
              <a:t>), pisanje (</a:t>
            </a:r>
            <a:r>
              <a:rPr lang="sl-SI" sz="2000" i="1" dirty="0"/>
              <a:t>w</a:t>
            </a:r>
            <a:r>
              <a:rPr lang="sl-SI" sz="2000" b="1" i="1" dirty="0">
                <a:solidFill>
                  <a:srgbClr val="FF0000"/>
                </a:solidFill>
              </a:rPr>
              <a:t>R</a:t>
            </a:r>
            <a:r>
              <a:rPr lang="sl-SI" sz="2000" i="1" dirty="0"/>
              <a:t>iting</a:t>
            </a:r>
            <a:r>
              <a:rPr lang="sl-SI" sz="2000" dirty="0"/>
              <a:t>) in računanje (</a:t>
            </a:r>
            <a:r>
              <a:rPr lang="sl-SI" sz="2000" i="1" dirty="0"/>
              <a:t>a</a:t>
            </a:r>
            <a:r>
              <a:rPr lang="sl-SI" sz="2000" b="1" i="1" dirty="0">
                <a:solidFill>
                  <a:srgbClr val="FF0000"/>
                </a:solidFill>
              </a:rPr>
              <a:t>R</a:t>
            </a:r>
            <a:r>
              <a:rPr lang="sl-SI" sz="2000" i="1" dirty="0"/>
              <a:t>ithmetic</a:t>
            </a:r>
            <a:r>
              <a:rPr lang="sl-SI" sz="2000" dirty="0"/>
              <a:t>), dodaja znanje RIN</a:t>
            </a:r>
          </a:p>
          <a:p>
            <a:pPr marL="0" indent="0" algn="r">
              <a:buNone/>
            </a:pPr>
            <a:r>
              <a:rPr lang="sl-SI" sz="2000" i="1" dirty="0"/>
              <a:t>New York Times, 2. maj 1982</a:t>
            </a:r>
          </a:p>
          <a:p>
            <a:pPr marL="0" indent="0">
              <a:buNone/>
            </a:pPr>
            <a:endParaRPr lang="sl-SI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AECA3-6795-C1DE-7A33-22E9F547A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sušec 2024</a:t>
            </a:r>
            <a:endParaRPr lang="sl-S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98F26-31C1-3C75-2592-8ED4F5D05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4069-6DC5-3C42-9D21-3FEA0E41D8F8}" type="slidenum">
              <a:rPr lang="sl-SI" smtClean="0"/>
              <a:t>40</a:t>
            </a:fld>
            <a:endParaRPr lang="sl-SI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C2001BD-C5BC-A94D-671D-DA8545DE3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Od Marije Terezije do umetne inteligence</a:t>
            </a:r>
          </a:p>
        </p:txBody>
      </p:sp>
    </p:spTree>
    <p:extLst>
      <p:ext uri="{BB962C8B-B14F-4D97-AF65-F5344CB8AC3E}">
        <p14:creationId xmlns:p14="http://schemas.microsoft.com/office/powerpoint/2010/main" val="47579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303D8B-605A-352A-A178-3456462D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pPr marL="0" indent="0"/>
            <a:r>
              <a:rPr lang="sl-SI" sz="2200"/>
              <a:t>Hvala za pozornost!</a:t>
            </a:r>
            <a:br>
              <a:rPr lang="sl-SI" sz="2200"/>
            </a:br>
            <a:br>
              <a:rPr lang="sl-SI" sz="2200"/>
            </a:br>
            <a:r>
              <a:rPr lang="sl-SI" sz="2200"/>
              <a:t>E-naslov: andrej.brodnik@upr.si</a:t>
            </a:r>
            <a:br>
              <a:rPr lang="sl-SI" sz="2200"/>
            </a:br>
            <a:endParaRPr lang="sl-SI" sz="220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929774A2-13A7-D98E-760E-BE8615541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82" y="955437"/>
            <a:ext cx="4777381" cy="477738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3C504-EE02-FA04-8EA6-25670E9A9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b="1" i="1" dirty="0"/>
              <a:t>Lažje je preseliti pokopališče, kot spremeniti kurikulum.</a:t>
            </a:r>
            <a:br>
              <a:rPr lang="sl-SI" b="1" i="1" dirty="0"/>
            </a:br>
            <a:br>
              <a:rPr lang="sl-SI" b="1" i="1" dirty="0"/>
            </a:br>
            <a:r>
              <a:rPr lang="sl-SI" b="1" i="1" dirty="0"/>
              <a:t>It is easier to move a cemetery than to change a curriculum.</a:t>
            </a:r>
          </a:p>
          <a:p>
            <a:pPr marL="0" indent="0">
              <a:buNone/>
            </a:pPr>
            <a:endParaRPr lang="sl-SI" b="1" i="1" dirty="0"/>
          </a:p>
          <a:p>
            <a:pPr marL="0" indent="0">
              <a:buNone/>
            </a:pPr>
            <a:r>
              <a:rPr lang="sl-SI" i="1" dirty="0"/>
              <a:t>Woodrow Wilson</a:t>
            </a:r>
            <a:br>
              <a:rPr lang="sl-SI" i="1" dirty="0"/>
            </a:br>
            <a:r>
              <a:rPr lang="sl-SI" dirty="0">
                <a:hlinkClick r:id="rId3"/>
              </a:rPr>
              <a:t>https://www.azquotes.com/quote/1359810</a:t>
            </a:r>
            <a:br>
              <a:rPr lang="sl-SI" dirty="0"/>
            </a:br>
            <a:endParaRPr lang="sl-S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497C3D-4C8F-7727-15CF-EA78491D54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>
                <a:solidFill>
                  <a:prstClr val="black">
                    <a:tint val="75000"/>
                  </a:prstClr>
                </a:solidFill>
              </a:rPr>
              <a:t>23. sušec 2024</a:t>
            </a:r>
            <a:endParaRPr lang="sl-SI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3BC15-BCDC-BFC7-53C1-D3DF8A75B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sl-SI" sz="1200">
                <a:solidFill>
                  <a:prstClr val="black">
                    <a:tint val="75000"/>
                  </a:prstClr>
                </a:solidFill>
              </a:rPr>
              <a:t>Od Marije Terezije do umetne inteligence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D3A422-8578-FB98-7CCB-2088BC941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0DE4029-A043-4E4B-AF39-BB169B324DF1}" type="slidenum">
              <a:rPr lang="sl-SI" sz="120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41</a:t>
            </a:fld>
            <a:endParaRPr lang="sl-SI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90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5808F-0AD8-4436-D57C-63D0F757C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Scenarij 3 – </a:t>
            </a:r>
            <a:r>
              <a:rPr lang="sl-SI" sz="2400" dirty="0"/>
              <a:t>kompetence učencev</a:t>
            </a:r>
            <a:endParaRPr lang="sl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047D7-75A4-E9C5-01C8-8184E4F16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4971"/>
            <a:ext cx="10515600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/>
              <a:t>Pri pouku želimo krepiti digitalne kompetence varnega upravljanja s podatki in digitalnimi vsebinami ter državljanskega udejstvovanja z uporabo digitalnih tehnologij.</a:t>
            </a:r>
          </a:p>
          <a:p>
            <a:r>
              <a:rPr lang="sl-SI" i="1" dirty="0"/>
              <a:t>komunikacija med računalniki</a:t>
            </a:r>
          </a:p>
          <a:p>
            <a:r>
              <a:rPr lang="sl-SI" i="1" dirty="0"/>
              <a:t>varna komunikacija s storitvami</a:t>
            </a:r>
          </a:p>
          <a:p>
            <a:r>
              <a:rPr lang="sl-SI" i="1" dirty="0"/>
              <a:t>koliko velja zaupati</a:t>
            </a:r>
          </a:p>
          <a:p>
            <a:pPr marL="0" indent="0" algn="r">
              <a:buNone/>
            </a:pPr>
            <a:r>
              <a:rPr lang="sl-SI" dirty="0"/>
              <a:t>Kaj od tega je umetna inteligenca in kaj „samo“ digitalna tehnologija?</a:t>
            </a:r>
            <a:endParaRPr lang="sl-SI" i="1" dirty="0"/>
          </a:p>
          <a:p>
            <a:pPr marL="0" indent="0" algn="r">
              <a:buNone/>
            </a:pPr>
            <a:r>
              <a:rPr lang="sl-SI" i="1" dirty="0"/>
              <a:t>Izobraževanje je zasnovano okoli vprašanja „zakaj“.</a:t>
            </a:r>
            <a:br>
              <a:rPr lang="sl-SI" i="1" dirty="0"/>
            </a:br>
            <a:r>
              <a:rPr lang="sl-SI" sz="2000" i="1" dirty="0"/>
              <a:t>Mark Priestly, Razvoj učnih načrtov v Evropi – kaj se lahko naučimo od drugih držav? (Curricula development). </a:t>
            </a:r>
            <a:r>
              <a:rPr lang="sl-SI" sz="2000" i="1" dirty="0">
                <a:hlinkClick r:id="rId2"/>
              </a:rPr>
              <a:t>https://video.arnes.si/watch/yplcmqhnbt7r</a:t>
            </a:r>
            <a:endParaRPr lang="sl-SI" sz="2000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D1468-C98C-3D12-F1F1-59783C743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sušec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125C1-29F5-2A01-79C6-44620EEEA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Od Marije Terezije do umetne inteligence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5277B-57DF-AD4D-1678-CD257F4B3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28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83E2CB-7FFC-8009-3B6E-463EFBC75E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53" b="16393"/>
          <a:stretch/>
        </p:blipFill>
        <p:spPr>
          <a:xfrm>
            <a:off x="20" y="-29018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BA3B7-EAD0-1CE1-6777-55AEAA11C2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7981" y="6356350"/>
            <a:ext cx="121433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200">
                <a:solidFill>
                  <a:schemeClr val="tx1"/>
                </a:solidFill>
                <a:latin typeface="Calibri" panose="020F0502020204030204"/>
              </a:rPr>
              <a:t>23. sušec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86532-AD23-F134-F140-0AAA22CFE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2321" y="6356350"/>
            <a:ext cx="28090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sz="1200" kern="1200" cap="none" spc="0" baseline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Od Marije Terezije do umetne inteligence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29406-F47F-15E4-9F47-819E05008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0819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854181D-6920-4594-9A5D-6CE56DC9F8B2}" type="slidenum">
              <a:rPr lang="en-US" sz="1200">
                <a:solidFill>
                  <a:schemeClr val="tx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6</a:t>
            </a:fld>
            <a:endParaRPr lang="en-US" sz="120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304182-42E2-8633-300D-EF6E0152911E}"/>
              </a:ext>
            </a:extLst>
          </p:cNvPr>
          <p:cNvSpPr txBox="1"/>
          <p:nvPr/>
        </p:nvSpPr>
        <p:spPr>
          <a:xfrm>
            <a:off x="555709" y="854780"/>
            <a:ext cx="6038833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kern="12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Komaj</a:t>
            </a:r>
            <a:r>
              <a:rPr lang="en-US" sz="36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sinek</a:t>
            </a:r>
            <a:r>
              <a:rPr lang="en-US" sz="36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skobaca</a:t>
            </a:r>
            <a:r>
              <a:rPr lang="en-US" sz="36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se</a:t>
            </a:r>
            <a:br>
              <a:rPr lang="en-US" sz="36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zjutraj</a:t>
            </a:r>
            <a:r>
              <a:rPr lang="en-US" sz="36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k </a:t>
            </a:r>
            <a:r>
              <a:rPr lang="en-US" sz="3600" kern="12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meni</a:t>
            </a:r>
            <a:r>
              <a:rPr lang="en-US" sz="36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600" kern="12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že</a:t>
            </a:r>
            <a:r>
              <a:rPr lang="en-US" sz="36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začne</a:t>
            </a:r>
            <a:r>
              <a:rPr lang="en-US" sz="36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se</a:t>
            </a:r>
            <a:br>
              <a:rPr lang="en-US" sz="36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ta </a:t>
            </a:r>
            <a:r>
              <a:rPr lang="en-US" sz="3600" kern="12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njegov</a:t>
            </a:r>
            <a:r>
              <a:rPr lang="en-US" sz="36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: </a:t>
            </a:r>
            <a:r>
              <a:rPr lang="en-US" sz="3600" kern="12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zakaj</a:t>
            </a:r>
            <a:r>
              <a:rPr lang="en-US" sz="36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? </a:t>
            </a:r>
            <a:r>
              <a:rPr lang="en-US" sz="3600" kern="12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zakaj</a:t>
            </a:r>
            <a:r>
              <a:rPr lang="en-US" sz="36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?</a:t>
            </a:r>
            <a:br>
              <a:rPr lang="en-US" sz="36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no, </a:t>
            </a:r>
            <a:r>
              <a:rPr lang="en-US" sz="3600" kern="12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zakaj</a:t>
            </a:r>
            <a:r>
              <a:rPr lang="en-US" sz="36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600" kern="12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zakaj</a:t>
            </a:r>
            <a:r>
              <a:rPr lang="en-US" sz="36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600" kern="12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zakaj</a:t>
            </a:r>
            <a:r>
              <a:rPr lang="en-US" sz="36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?</a:t>
            </a:r>
            <a:br>
              <a:rPr lang="en-US" sz="36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Ta </a:t>
            </a:r>
            <a:r>
              <a:rPr lang="en-US" sz="3600" kern="12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tvoj</a:t>
            </a:r>
            <a:r>
              <a:rPr lang="en-US" sz="36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zakaj</a:t>
            </a:r>
            <a:br>
              <a:rPr lang="en-US" sz="36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pesem</a:t>
            </a:r>
            <a:r>
              <a:rPr lang="en-US" sz="36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je </a:t>
            </a:r>
            <a:r>
              <a:rPr lang="en-US" sz="3600" kern="12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nikdar</a:t>
            </a:r>
            <a:r>
              <a:rPr lang="en-US" sz="36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izpeta</a:t>
            </a:r>
            <a:r>
              <a:rPr lang="en-US" sz="36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,</a:t>
            </a:r>
            <a:br>
              <a:rPr lang="en-US" sz="36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v </a:t>
            </a:r>
            <a:r>
              <a:rPr lang="en-US" sz="3600" kern="12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njej</a:t>
            </a:r>
            <a:r>
              <a:rPr lang="en-US" sz="36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se </a:t>
            </a:r>
            <a:r>
              <a:rPr lang="en-US" sz="3600" kern="12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kot</a:t>
            </a:r>
            <a:r>
              <a:rPr lang="en-US" sz="36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nitka</a:t>
            </a:r>
            <a:r>
              <a:rPr lang="en-US" sz="36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prepleta</a:t>
            </a:r>
            <a:br>
              <a:rPr lang="en-US" sz="36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življenja</a:t>
            </a:r>
            <a:r>
              <a:rPr lang="en-US" sz="36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sla</a:t>
            </a:r>
            <a:r>
              <a:rPr lang="en-US" sz="36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.</a:t>
            </a:r>
          </a:p>
          <a:p>
            <a:endParaRPr lang="en-US" sz="3600" i="1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  <a:p>
            <a:pPr algn="r"/>
            <a:r>
              <a:rPr lang="en-US" sz="3600" i="1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Fran </a:t>
            </a:r>
            <a:r>
              <a:rPr lang="en-US" sz="3600" i="1" kern="1200" dirty="0" err="1">
                <a:solidFill>
                  <a:srgbClr val="FFC000"/>
                </a:solidFill>
                <a:latin typeface="+mj-lt"/>
                <a:ea typeface="+mj-ea"/>
                <a:cs typeface="+mj-cs"/>
              </a:rPr>
              <a:t>Milčinski</a:t>
            </a:r>
            <a:r>
              <a:rPr lang="en-US" sz="3600" i="1" kern="12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 - </a:t>
            </a:r>
            <a:r>
              <a:rPr lang="en-US" sz="3600" i="1" kern="1200" dirty="0" err="1">
                <a:solidFill>
                  <a:srgbClr val="FFC000"/>
                </a:solidFill>
                <a:latin typeface="+mj-lt"/>
                <a:ea typeface="+mj-ea"/>
                <a:cs typeface="+mj-cs"/>
              </a:rPr>
              <a:t>Ježek</a:t>
            </a:r>
            <a:endParaRPr lang="sl-SI" sz="3600" dirty="0"/>
          </a:p>
        </p:txBody>
      </p:sp>
    </p:spTree>
    <p:extLst>
      <p:ext uri="{BB962C8B-B14F-4D97-AF65-F5344CB8AC3E}">
        <p14:creationId xmlns:p14="http://schemas.microsoft.com/office/powerpoint/2010/main" val="2638361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389D3-DDED-D760-36A9-212BF6184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Izgleda nepovezano – o fiziki 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37CCC-6009-B05A-FE2D-07981C01C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sl-SI" dirty="0"/>
              <a:t>Kdo je imel v osnovni šoli predmet fizika?</a:t>
            </a:r>
          </a:p>
          <a:p>
            <a:pPr marL="457200" indent="-457200">
              <a:buFont typeface="+mj-lt"/>
              <a:buAutoNum type="arabicPeriod"/>
            </a:pPr>
            <a:r>
              <a:rPr lang="sl-SI" dirty="0"/>
              <a:t>Kdo je imel v srednji šoli predmet fizika?</a:t>
            </a:r>
          </a:p>
          <a:p>
            <a:pPr marL="457200" indent="-457200">
              <a:buFont typeface="+mj-lt"/>
              <a:buAutoNum type="arabicPeriod"/>
            </a:pPr>
            <a:r>
              <a:rPr lang="sl-SI" dirty="0"/>
              <a:t>Kdo je imel na fakulteti predmet fizika?</a:t>
            </a:r>
          </a:p>
          <a:p>
            <a:pPr marL="457200" indent="-457200">
              <a:buFont typeface="+mj-lt"/>
              <a:buAutoNum type="arabicPeriod"/>
            </a:pPr>
            <a:r>
              <a:rPr lang="sl-SI" dirty="0"/>
              <a:t>Kdo ni imel nikoli predmeta fizika?</a:t>
            </a:r>
          </a:p>
          <a:p>
            <a:pPr marL="457200" indent="-457200">
              <a:buFont typeface="+mj-lt"/>
              <a:buAutoNum type="arabicPeriod"/>
            </a:pPr>
            <a:r>
              <a:rPr lang="sl-SI" dirty="0"/>
              <a:t>Kdo se je kje drugje izobrazil o fiziki?</a:t>
            </a:r>
          </a:p>
          <a:p>
            <a:pPr marL="457200" indent="-457200">
              <a:buFont typeface="+mj-lt"/>
              <a:buAutoNum type="arabicPeriod"/>
            </a:pPr>
            <a:endParaRPr lang="sl-SI" dirty="0"/>
          </a:p>
          <a:p>
            <a:pPr marL="457200" indent="-457200">
              <a:buFont typeface="+mj-lt"/>
              <a:buAutoNum type="arabicPeriod"/>
            </a:pPr>
            <a:r>
              <a:rPr lang="sl-SI" dirty="0"/>
              <a:t>Kaj je fizika?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F59B7-9040-636B-D7EC-C6ABE2861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sušec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EBC6B-670A-B4C1-93C7-08B48AD5E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Od Marije Terezije do umetne inteligence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5FF87-C966-F67D-EE86-34D9E47C4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09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389D3-DDED-D760-36A9-212BF6184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Kaj pa o računalništvu in informatiki (RIN) 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37CCC-6009-B05A-FE2D-07981C01C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sl-SI" dirty="0"/>
              <a:t>Kdo je imel v osnovni šoli predmet RIN?</a:t>
            </a:r>
          </a:p>
          <a:p>
            <a:pPr marL="457200" indent="-457200">
              <a:buFont typeface="+mj-lt"/>
              <a:buAutoNum type="arabicPeriod"/>
            </a:pPr>
            <a:r>
              <a:rPr lang="sl-SI" dirty="0"/>
              <a:t>Kdo je imel v srednji šoli predmet RIN?</a:t>
            </a:r>
          </a:p>
          <a:p>
            <a:pPr marL="457200" indent="-457200">
              <a:buFont typeface="+mj-lt"/>
              <a:buAutoNum type="arabicPeriod"/>
            </a:pPr>
            <a:r>
              <a:rPr lang="sl-SI" dirty="0"/>
              <a:t>Kdo je imel na fakulteti predmet RIN?</a:t>
            </a:r>
          </a:p>
          <a:p>
            <a:pPr marL="457200" indent="-457200">
              <a:buFont typeface="+mj-lt"/>
              <a:buAutoNum type="arabicPeriod"/>
            </a:pPr>
            <a:r>
              <a:rPr lang="sl-SI" dirty="0"/>
              <a:t>Kdo ni imel nikoli predmeta RIN?</a:t>
            </a:r>
          </a:p>
          <a:p>
            <a:pPr marL="457200" indent="-457200">
              <a:buFont typeface="+mj-lt"/>
              <a:buAutoNum type="arabicPeriod"/>
            </a:pPr>
            <a:r>
              <a:rPr lang="sl-SI" dirty="0"/>
              <a:t>Kdo se je kje drugje izobrazil o RIN?</a:t>
            </a:r>
          </a:p>
          <a:p>
            <a:pPr marL="457200" indent="-457200">
              <a:buFont typeface="+mj-lt"/>
              <a:buAutoNum type="arabicPeriod"/>
            </a:pPr>
            <a:endParaRPr lang="sl-SI" dirty="0"/>
          </a:p>
          <a:p>
            <a:pPr marL="457200" indent="-457200">
              <a:buFont typeface="+mj-lt"/>
              <a:buAutoNum type="arabicPeriod"/>
            </a:pPr>
            <a:r>
              <a:rPr lang="sl-SI" dirty="0"/>
              <a:t>Kaj je RIN?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F59B7-9040-636B-D7EC-C6ABE2861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23. sušec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EBC6B-670A-B4C1-93C7-08B48AD5E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Od Marije Terezije do umetne inteligence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5FF87-C966-F67D-EE86-34D9E47C4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37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CAAD749C-4EE3-9A91-F768-5E483C867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53182" y="520749"/>
            <a:ext cx="3753123" cy="5643794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Arc 1034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DB038-7107-26E3-8797-9C5817A69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84443"/>
            <a:ext cx="5257800" cy="41925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sl-SI" sz="1900" dirty="0"/>
          </a:p>
          <a:p>
            <a:pPr marL="0" indent="0" algn="r">
              <a:buNone/>
            </a:pPr>
            <a:r>
              <a:rPr lang="sl-SI" sz="3200" b="1" dirty="0"/>
              <a:t>James Watt</a:t>
            </a:r>
            <a:endParaRPr lang="sl-SI" sz="1900" b="1" dirty="0"/>
          </a:p>
          <a:p>
            <a:pPr marL="0" indent="0">
              <a:buNone/>
            </a:pPr>
            <a:endParaRPr lang="sl-SI" sz="1900" dirty="0"/>
          </a:p>
          <a:p>
            <a:pPr marL="0" indent="0">
              <a:buNone/>
            </a:pPr>
            <a:r>
              <a:rPr lang="sl-SI" sz="1900" dirty="0"/>
              <a:t>Ste že slišali zanj?</a:t>
            </a:r>
          </a:p>
          <a:p>
            <a:pPr marL="0" indent="0">
              <a:buNone/>
            </a:pPr>
            <a:r>
              <a:rPr lang="sl-SI" sz="1900" dirty="0"/>
              <a:t>Kaj pomembnega je naredil?</a:t>
            </a:r>
          </a:p>
          <a:p>
            <a:pPr marL="0" indent="0" algn="r">
              <a:buNone/>
            </a:pPr>
            <a:r>
              <a:rPr lang="sl-SI" sz="1900" b="1" i="1" dirty="0"/>
              <a:t>parni stroj</a:t>
            </a:r>
          </a:p>
          <a:p>
            <a:pPr marL="0" indent="0">
              <a:buNone/>
            </a:pPr>
            <a:endParaRPr lang="sl-SI" sz="1900" dirty="0"/>
          </a:p>
          <a:p>
            <a:pPr marL="0" indent="0">
              <a:buNone/>
            </a:pPr>
            <a:r>
              <a:rPr lang="sl-SI" sz="1900" dirty="0"/>
              <a:t>Veste oziroma ste kdaj vedeli kako to deluje?</a:t>
            </a:r>
          </a:p>
          <a:p>
            <a:pPr marL="0" indent="0">
              <a:buNone/>
            </a:pPr>
            <a:endParaRPr lang="sl-SI" sz="1900" dirty="0"/>
          </a:p>
          <a:p>
            <a:pPr marL="0" indent="0" algn="r">
              <a:buNone/>
            </a:pPr>
            <a:r>
              <a:rPr lang="sl-SI" sz="1900" i="1" dirty="0"/>
              <a:t>vir, wikipedia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DF4D4-9867-5819-6FD1-DAB4186E20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>
                <a:solidFill>
                  <a:prstClr val="black">
                    <a:tint val="75000"/>
                  </a:prstClr>
                </a:solidFill>
              </a:rPr>
              <a:t>23. sušec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2BF14-FCBE-1C59-44E4-BB9B2E188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>
                <a:solidFill>
                  <a:prstClr val="black">
                    <a:tint val="75000"/>
                  </a:prstClr>
                </a:solidFill>
              </a:rPr>
              <a:t>Od Marije Terezije do umetne inteligence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A09C7-9ABB-3E5F-48E8-D3F9A8E76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854181D-6920-4594-9A5D-6CE56DC9F8B2}" type="slidenum">
              <a:rPr lang="en-US" sz="120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54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hapesVTI">
  <a:themeElements>
    <a:clrScheme name="Office">
      <a:dk1>
        <a:srgbClr val="000000"/>
      </a:dk1>
      <a:lt1>
        <a:srgbClr val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Festival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pesVTI" id="{C78D20FD-A872-4243-8597-B534C62538FF}" vid="{7CAFCCF9-7834-41D6-B6AB-7D225A18A4E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1903</TotalTime>
  <Words>3143</Words>
  <Application>Microsoft Macintosh PowerPoint</Application>
  <PresentationFormat>Widescreen</PresentationFormat>
  <Paragraphs>629</Paragraphs>
  <Slides>41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Aptos</vt:lpstr>
      <vt:lpstr>Arial</vt:lpstr>
      <vt:lpstr>Calibri</vt:lpstr>
      <vt:lpstr>Century Gothic</vt:lpstr>
      <vt:lpstr>Liberation Sans</vt:lpstr>
      <vt:lpstr>StarSymbol</vt:lpstr>
      <vt:lpstr>Wingdings</vt:lpstr>
      <vt:lpstr>ShapesVTI</vt:lpstr>
      <vt:lpstr>Od Marije Terezije do umetne inteligence</vt:lpstr>
      <vt:lpstr>Trije scenariji</vt:lpstr>
      <vt:lpstr>Scenarij 1 – strokovne kompetence izobraževalcev</vt:lpstr>
      <vt:lpstr>Scenarij 2 – pedagoške kompetence izobraževalcev</vt:lpstr>
      <vt:lpstr>Scenarij 3 – kompetence učencev</vt:lpstr>
      <vt:lpstr>PowerPoint Presentation</vt:lpstr>
      <vt:lpstr>Izgleda nepovezano – o fiziki ...</vt:lpstr>
      <vt:lpstr>Kaj pa o računalništvu in informatiki (RIN) 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Scenarij 3 – kompetence učencev</vt:lpstr>
      <vt:lpstr>PowerPoint Presentation</vt:lpstr>
      <vt:lpstr>PowerPoint Presentation</vt:lpstr>
      <vt:lpstr>O čem govorimo?</vt:lpstr>
      <vt:lpstr>Predmet Fizika</vt:lpstr>
      <vt:lpstr>RIN (Computing, Informatics)</vt:lpstr>
      <vt:lpstr>RIN v OŠ in SŠ – deležni vsi</vt:lpstr>
      <vt:lpstr>PowerPoint Presentation</vt:lpstr>
      <vt:lpstr>Okvir temeljnih vsebin računalništva in informatike</vt:lpstr>
      <vt:lpstr>Starostna obdobja</vt:lpstr>
      <vt:lpstr>Računalniški sistemi</vt:lpstr>
      <vt:lpstr>Podatki in analiza</vt:lpstr>
      <vt:lpstr>Algoritmi in programiranje</vt:lpstr>
      <vt:lpstr>Omrežja in Internet</vt:lpstr>
      <vt:lpstr>Učinki računalništva in informatike</vt:lpstr>
      <vt:lpstr>Nobelove nagrade 2022</vt:lpstr>
      <vt:lpstr>PowerPoint Presentation</vt:lpstr>
      <vt:lpstr>Kje smo bili?</vt:lpstr>
      <vt:lpstr>Kje smo bili?</vt:lpstr>
      <vt:lpstr>Historia Magistra Vitæ est</vt:lpstr>
      <vt:lpstr>Historia Magistra Vitæ est</vt:lpstr>
      <vt:lpstr>RIN in kurikulum – celovit pogled</vt:lpstr>
      <vt:lpstr>Stanje</vt:lpstr>
      <vt:lpstr>PowerPoint Presentation</vt:lpstr>
      <vt:lpstr>EU</vt:lpstr>
      <vt:lpstr>RIN – v splošnem izobraževanju</vt:lpstr>
      <vt:lpstr>Hvala za pozornost!  E-naslov: andrej.brodnik@upr.si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7. konferenca Lastovke UP (2024)</dc:title>
  <dc:creator>Brodnik, Andrej</dc:creator>
  <cp:lastModifiedBy>Brodnik, Andrej</cp:lastModifiedBy>
  <cp:revision>177</cp:revision>
  <cp:lastPrinted>2024-03-08T02:59:05Z</cp:lastPrinted>
  <dcterms:created xsi:type="dcterms:W3CDTF">2024-03-07T20:52:16Z</dcterms:created>
  <dcterms:modified xsi:type="dcterms:W3CDTF">2024-03-22T19:29:33Z</dcterms:modified>
</cp:coreProperties>
</file>