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9" r:id="rId1"/>
  </p:sldMasterIdLst>
  <p:notesMasterIdLst>
    <p:notesMasterId r:id="rId58"/>
  </p:notesMasterIdLst>
  <p:sldIdLst>
    <p:sldId id="256" r:id="rId2"/>
    <p:sldId id="284" r:id="rId3"/>
    <p:sldId id="257" r:id="rId4"/>
    <p:sldId id="285" r:id="rId5"/>
    <p:sldId id="426" r:id="rId6"/>
    <p:sldId id="290" r:id="rId7"/>
    <p:sldId id="286" r:id="rId8"/>
    <p:sldId id="287" r:id="rId9"/>
    <p:sldId id="288" r:id="rId10"/>
    <p:sldId id="289" r:id="rId11"/>
    <p:sldId id="329" r:id="rId12"/>
    <p:sldId id="421" r:id="rId13"/>
    <p:sldId id="422" r:id="rId14"/>
    <p:sldId id="325" r:id="rId15"/>
    <p:sldId id="326" r:id="rId16"/>
    <p:sldId id="324" r:id="rId17"/>
    <p:sldId id="423" r:id="rId18"/>
    <p:sldId id="258" r:id="rId19"/>
    <p:sldId id="337" r:id="rId20"/>
    <p:sldId id="341" r:id="rId21"/>
    <p:sldId id="424" r:id="rId22"/>
    <p:sldId id="355" r:id="rId23"/>
    <p:sldId id="425" r:id="rId24"/>
    <p:sldId id="259" r:id="rId25"/>
    <p:sldId id="427" r:id="rId26"/>
    <p:sldId id="358" r:id="rId27"/>
    <p:sldId id="360" r:id="rId28"/>
    <p:sldId id="429" r:id="rId29"/>
    <p:sldId id="430" r:id="rId30"/>
    <p:sldId id="265" r:id="rId31"/>
    <p:sldId id="262" r:id="rId32"/>
    <p:sldId id="260" r:id="rId33"/>
    <p:sldId id="363" r:id="rId34"/>
    <p:sldId id="434" r:id="rId35"/>
    <p:sldId id="263" r:id="rId36"/>
    <p:sldId id="261" r:id="rId37"/>
    <p:sldId id="271" r:id="rId38"/>
    <p:sldId id="272" r:id="rId39"/>
    <p:sldId id="273" r:id="rId40"/>
    <p:sldId id="276" r:id="rId41"/>
    <p:sldId id="279" r:id="rId42"/>
    <p:sldId id="282" r:id="rId43"/>
    <p:sldId id="433" r:id="rId44"/>
    <p:sldId id="435" r:id="rId45"/>
    <p:sldId id="328" r:id="rId46"/>
    <p:sldId id="267" r:id="rId47"/>
    <p:sldId id="274" r:id="rId48"/>
    <p:sldId id="275" r:id="rId49"/>
    <p:sldId id="438" r:id="rId50"/>
    <p:sldId id="376" r:id="rId51"/>
    <p:sldId id="437" r:id="rId52"/>
    <p:sldId id="364" r:id="rId53"/>
    <p:sldId id="365" r:id="rId54"/>
    <p:sldId id="366" r:id="rId55"/>
    <p:sldId id="369" r:id="rId56"/>
    <p:sldId id="367" r:id="rId57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197"/>
  </p:normalViewPr>
  <p:slideViewPr>
    <p:cSldViewPr snapToGrid="0">
      <p:cViewPr varScale="1">
        <p:scale>
          <a:sx n="88" d="100"/>
          <a:sy n="88" d="100"/>
        </p:scale>
        <p:origin x="184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F601C-FEF2-7646-9580-9769175F1048}" type="datetimeFigureOut">
              <a:rPr lang="sl-SI" smtClean="0"/>
              <a:t>8. 03. 24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CEAC6-B31F-EC4C-BFA4-E0A56D7FC60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5703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05704-7C0A-47E2-9457-B1BC1A1CA9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70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E5476-73CA-47B9-888E-B7CBF7033153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125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05704-7C0A-47E2-9457-B1BC1A1CA9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72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AF685-A7EB-504C-9B30-733F4F251339}" type="slidenum">
              <a:rPr lang="sl-SI" smtClean="0"/>
              <a:t>51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4337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529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719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301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53102" y="217693"/>
            <a:ext cx="10014236" cy="76192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sl-SI" sz="3265" b="0" strike="noStrike" spc="-1">
              <a:solidFill>
                <a:srgbClr val="FF66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53103" y="1523852"/>
            <a:ext cx="10885039" cy="47892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l-SI" sz="2903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GB"/>
              <a:t>Digitalna sedanjost je tu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56C2B21-B9E3-4612-81FF-495FF6B1C78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1137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53102" y="217693"/>
            <a:ext cx="10014236" cy="76192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sl-SI" sz="3265" b="0" strike="noStrike" spc="-1">
              <a:solidFill>
                <a:srgbClr val="FF66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653103" y="1523852"/>
            <a:ext cx="10885039" cy="47892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sl-SI" sz="3870" b="0" strike="noStrike" spc="-1"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GB"/>
              <a:t>Digitalna sedanjost je tu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20FAB7D-937C-48D6-A504-DDF2709EA1C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465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20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40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71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56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15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5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02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23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4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700" r:id="rId12"/>
    <p:sldLayoutId id="214748370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ccl.org.ua/en/tools/map-of-enforced-disappearances-in-ukraine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tats.ioinformatics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m.org/education/curricula-recommendations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cunalnistvo-in-informatika-za-vse.si/about/" TargetMode="External"/><Relationship Id="rId2" Type="http://schemas.openxmlformats.org/officeDocument/2006/relationships/hyperlink" Target="http://www.k12cs.org/" TargetMode="Externa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zquotes.com/quote/1359810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!!Arc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7E29F-29BD-B3F8-4FD6-8E11B4AC5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742" y="1124988"/>
            <a:ext cx="4425962" cy="2387600"/>
          </a:xfrm>
        </p:spPr>
        <p:txBody>
          <a:bodyPr>
            <a:normAutofit/>
          </a:bodyPr>
          <a:lstStyle/>
          <a:p>
            <a:pPr algn="l"/>
            <a:r>
              <a:rPr lang="sl-SI" sz="4700"/>
              <a:t>Digitalna sedanjost je tu</a:t>
            </a:r>
            <a:br>
              <a:rPr lang="sl-SI" sz="4700"/>
            </a:br>
            <a:endParaRPr lang="sl-SI" sz="47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334ECD-8CCD-25E2-766C-9EAC5F638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42" y="3633691"/>
            <a:ext cx="4425962" cy="1655762"/>
          </a:xfrm>
        </p:spPr>
        <p:txBody>
          <a:bodyPr>
            <a:normAutofit/>
          </a:bodyPr>
          <a:lstStyle/>
          <a:p>
            <a:pPr algn="l"/>
            <a:r>
              <a:rPr lang="sl-SI" dirty="0"/>
              <a:t>Andrej Brodnik</a:t>
            </a:r>
          </a:p>
          <a:p>
            <a:pPr algn="l"/>
            <a:r>
              <a:rPr lang="sl-SI" dirty="0"/>
              <a:t>UP FAMNIT in UL FRI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EB08B4-2E7A-D6D7-0A14-799C3AF09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72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  <p:sp>
        <p:nvSpPr>
          <p:cNvPr id="18" name="!!Rectangle">
            <a:extLst>
              <a:ext uri="{FF2B5EF4-FFF2-40B4-BE49-F238E27FC236}">
                <a16:creationId xmlns:a16="http://schemas.microsoft.com/office/drawing/2014/main" id="{95106A28-883A-4993-BF9E-C403B81A8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269" y="4274457"/>
            <a:ext cx="825256" cy="82525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!!Oval">
            <a:extLst>
              <a:ext uri="{FF2B5EF4-FFF2-40B4-BE49-F238E27FC236}">
                <a16:creationId xmlns:a16="http://schemas.microsoft.com/office/drawing/2014/main" id="{F5AE4E4F-9F4C-43ED-8299-9BD63B74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238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1C4A-1B38-C00F-7DE5-B5742801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Kje smo?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A9062-D06B-969C-56D1-B00033B2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BE5A7-0FEE-58CC-9363-943B244A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20A93-11A0-3A04-0F7A-198BF310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D1E76A-00A4-4232-0D1C-B07FB60CD462}"/>
              </a:ext>
            </a:extLst>
          </p:cNvPr>
          <p:cNvSpPr txBox="1"/>
          <p:nvPr/>
        </p:nvSpPr>
        <p:spPr>
          <a:xfrm>
            <a:off x="7450763" y="5915087"/>
            <a:ext cx="440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i="1" dirty="0"/>
              <a:t>UMAR, poročilo o produktivnostiii 2022</a:t>
            </a:r>
          </a:p>
        </p:txBody>
      </p:sp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038A4570-5ECA-917B-A634-43C560DC8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6144" y="856343"/>
            <a:ext cx="8504243" cy="4828496"/>
          </a:xfrm>
        </p:spPr>
      </p:pic>
    </p:spTree>
    <p:extLst>
      <p:ext uri="{BB962C8B-B14F-4D97-AF65-F5344CB8AC3E}">
        <p14:creationId xmlns:p14="http://schemas.microsoft.com/office/powerpoint/2010/main" val="174086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l-SI" dirty="0"/>
              <a:t>V bivši skupni državi:</a:t>
            </a:r>
          </a:p>
          <a:p>
            <a:pPr marL="0" indent="0">
              <a:buNone/>
            </a:pPr>
            <a:endParaRPr lang="sl-SI" dirty="0"/>
          </a:p>
          <a:p>
            <a:pPr>
              <a:buFont typeface="Arial"/>
              <a:buChar char="•"/>
            </a:pPr>
            <a:r>
              <a:rPr lang="sl-SI" dirty="0"/>
              <a:t>so Slovenci predstavljali 1/13 prebivalstva,</a:t>
            </a:r>
          </a:p>
          <a:p>
            <a:pPr>
              <a:buFont typeface="Arial"/>
              <a:buChar char="•"/>
            </a:pPr>
            <a:r>
              <a:rPr lang="sl-SI" dirty="0"/>
              <a:t>ustvarili  so 1/5 BDP in</a:t>
            </a:r>
          </a:p>
          <a:p>
            <a:pPr>
              <a:buFont typeface="Arial"/>
              <a:buChar char="•"/>
            </a:pPr>
            <a:r>
              <a:rPr lang="sl-SI" dirty="0"/>
              <a:t>ustvarili dobro tretjino izvoza.</a:t>
            </a:r>
          </a:p>
          <a:p>
            <a:endParaRPr lang="sl-SI" dirty="0"/>
          </a:p>
          <a:p>
            <a:pPr algn="ctr"/>
            <a:r>
              <a:rPr lang="sl-SI" sz="5200" b="1" dirty="0">
                <a:solidFill>
                  <a:srgbClr val="0000FF"/>
                </a:solidFill>
              </a:rPr>
              <a:t>Zakaj?</a:t>
            </a:r>
          </a:p>
          <a:p>
            <a:pPr marL="0" indent="0">
              <a:buNone/>
            </a:pPr>
            <a:endParaRPr lang="sl-SI" dirty="0">
              <a:solidFill>
                <a:schemeClr val="tx1"/>
              </a:solidFill>
            </a:endParaRPr>
          </a:p>
          <a:p>
            <a:pPr algn="r"/>
            <a:r>
              <a:rPr lang="sl-SI" i="1" dirty="0"/>
              <a:t>Michael Manske</a:t>
            </a:r>
            <a:r>
              <a:rPr lang="sl-SI" dirty="0"/>
              <a:t>, Slovenia was a strong economic engine inside Yugoslavia, </a:t>
            </a:r>
            <a:r>
              <a:rPr lang="sl-SI" i="1" dirty="0"/>
              <a:t>2013</a:t>
            </a:r>
            <a:r>
              <a:rPr lang="sl-SI" dirty="0"/>
              <a:t>, </a:t>
            </a:r>
            <a:r>
              <a:rPr lang="sl-SI" sz="1800" dirty="0"/>
              <a:t>http://www.rtvslo.si/news-in-english/slovenia-was-a-strong-economic-engine-inside-yugoslavia/323573</a:t>
            </a:r>
            <a:endParaRPr lang="sl-SI" dirty="0"/>
          </a:p>
        </p:txBody>
      </p:sp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Kje smo bili 1990?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BBC-B5FD-4F11-9AC2-5AED2BF7CA3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8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1C4A-1B38-C00F-7DE5-B5742801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Kje smo bili?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A9062-D06B-969C-56D1-B00033B2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BE5A7-0FEE-58CC-9363-943B244A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20A93-11A0-3A04-0F7A-198BF310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D1E76A-00A4-4232-0D1C-B07FB60CD462}"/>
              </a:ext>
            </a:extLst>
          </p:cNvPr>
          <p:cNvSpPr txBox="1"/>
          <p:nvPr/>
        </p:nvSpPr>
        <p:spPr>
          <a:xfrm>
            <a:off x="2209800" y="5798145"/>
            <a:ext cx="946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b="1" i="1" dirty="0"/>
              <a:t>Vilma Brodnik, Krepitev kompetenc strokovnih delavcev na področju vodenja inovativnega vzgojno-izobraževalnega zavoda v obdobju od 2018 do 2022</a:t>
            </a:r>
          </a:p>
        </p:txBody>
      </p:sp>
      <p:pic>
        <p:nvPicPr>
          <p:cNvPr id="8" name="Slika 1">
            <a:extLst>
              <a:ext uri="{FF2B5EF4-FFF2-40B4-BE49-F238E27FC236}">
                <a16:creationId xmlns:a16="http://schemas.microsoft.com/office/drawing/2014/main" id="{1692A4B6-29FD-73C1-1BAC-96D877EE0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75" y="362628"/>
            <a:ext cx="5556911" cy="548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97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1C4A-1B38-C00F-7DE5-B5742801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Kje smo bili?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A9062-D06B-969C-56D1-B00033B2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BE5A7-0FEE-58CC-9363-943B244A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20A93-11A0-3A04-0F7A-198BF310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D1E76A-00A4-4232-0D1C-B07FB60CD462}"/>
              </a:ext>
            </a:extLst>
          </p:cNvPr>
          <p:cNvSpPr txBox="1"/>
          <p:nvPr/>
        </p:nvSpPr>
        <p:spPr>
          <a:xfrm>
            <a:off x="2209800" y="5798145"/>
            <a:ext cx="946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b="1" i="1" dirty="0"/>
              <a:t>Vilma Brodnik, Krepitev kompetenc strokovnih delavcev na področju vodenja inovativnega vzgojno-izobraževalnega zavoda v obdobju od 2018 do 2022</a:t>
            </a:r>
          </a:p>
        </p:txBody>
      </p:sp>
      <p:pic>
        <p:nvPicPr>
          <p:cNvPr id="10" name="Slika 1">
            <a:extLst>
              <a:ext uri="{FF2B5EF4-FFF2-40B4-BE49-F238E27FC236}">
                <a16:creationId xmlns:a16="http://schemas.microsoft.com/office/drawing/2014/main" id="{A873CE4C-8307-3D00-7957-8A4F13104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20" y="412410"/>
            <a:ext cx="6396264" cy="531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76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375919"/>
            <a:ext cx="3937529" cy="1424305"/>
          </a:xfrm>
        </p:spPr>
        <p:txBody>
          <a:bodyPr>
            <a:normAutofit/>
          </a:bodyPr>
          <a:lstStyle/>
          <a:p>
            <a:pPr algn="r"/>
            <a:r>
              <a:rPr lang="sl-SI" dirty="0"/>
              <a:t>Historia Magistra Vit</a:t>
            </a:r>
            <a:r>
              <a:rPr lang="is-IS" dirty="0"/>
              <a:t>æ</a:t>
            </a:r>
            <a:r>
              <a:rPr lang="sl-SI" dirty="0"/>
              <a:t> est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8229" y="6154935"/>
            <a:ext cx="1013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i="1"/>
              <a:t>WikiMedia</a:t>
            </a:r>
            <a:endParaRPr lang="en-CA" i="1" dirty="0"/>
          </a:p>
        </p:txBody>
      </p:sp>
      <p:pic>
        <p:nvPicPr>
          <p:cNvPr id="2054" name="Picture 6" descr="mage result for map europe 1789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689" y="372889"/>
            <a:ext cx="6089823" cy="608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31002" y="2956135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err="1">
                <a:solidFill>
                  <a:srgbClr val="FF0000"/>
                </a:solidFill>
              </a:rPr>
              <a:t>Evropa</a:t>
            </a:r>
            <a:r>
              <a:rPr lang="en-CA" sz="2400" dirty="0">
                <a:solidFill>
                  <a:srgbClr val="FF0000"/>
                </a:solidFill>
              </a:rPr>
              <a:t> 1789</a:t>
            </a:r>
            <a:endParaRPr lang="en-CA" sz="3200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04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375920"/>
            <a:ext cx="8596668" cy="711200"/>
          </a:xfrm>
        </p:spPr>
        <p:txBody>
          <a:bodyPr/>
          <a:lstStyle/>
          <a:p>
            <a:r>
              <a:rPr lang="sl-SI" dirty="0"/>
              <a:t>Historia Magistra Vit</a:t>
            </a:r>
            <a:r>
              <a:rPr lang="is-IS" dirty="0"/>
              <a:t>æ</a:t>
            </a:r>
            <a:r>
              <a:rPr lang="sl-SI" dirty="0"/>
              <a:t> est</a:t>
            </a:r>
          </a:p>
        </p:txBody>
      </p:sp>
      <p:sp>
        <p:nvSpPr>
          <p:cNvPr id="9" name="Označba mesta vsebine 8"/>
          <p:cNvSpPr>
            <a:spLocks noGrp="1"/>
          </p:cNvSpPr>
          <p:nvPr>
            <p:ph idx="1"/>
          </p:nvPr>
        </p:nvSpPr>
        <p:spPr>
          <a:xfrm>
            <a:off x="677334" y="1450848"/>
            <a:ext cx="7498031" cy="4657344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sl-SI" sz="2400" dirty="0">
                <a:solidFill>
                  <a:schemeClr val="accent2"/>
                </a:solidFill>
              </a:rPr>
              <a:t>Ker je želela modernizirati </a:t>
            </a:r>
            <a:r>
              <a:rPr lang="sl-SI" sz="2400" i="1" u="sng" dirty="0">
                <a:solidFill>
                  <a:schemeClr val="accent1"/>
                </a:solidFill>
              </a:rPr>
              <a:t>Avstrijo</a:t>
            </a:r>
            <a:r>
              <a:rPr lang="sl-SI" sz="2400" dirty="0">
                <a:solidFill>
                  <a:schemeClr val="accent2"/>
                </a:solidFill>
              </a:rPr>
              <a:t>, je po pruskem vzorcu reformirala šolstvo (</a:t>
            </a:r>
            <a:r>
              <a:rPr lang="sl-SI" sz="2400" dirty="0">
                <a:solidFill>
                  <a:srgbClr val="FF0000"/>
                </a:solidFill>
              </a:rPr>
              <a:t>1775</a:t>
            </a:r>
            <a:r>
              <a:rPr lang="sl-SI" sz="2400" dirty="0">
                <a:solidFill>
                  <a:schemeClr val="accent2"/>
                </a:solidFill>
              </a:rPr>
              <a:t>):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sl-SI" sz="2400" dirty="0">
                <a:solidFill>
                  <a:schemeClr val="accent2"/>
                </a:solidFill>
              </a:rPr>
              <a:t>vsi otroci so morali obiskovati šolo od šestega do dvanajastega leta starosti</a:t>
            </a:r>
          </a:p>
          <a:p>
            <a:pPr marL="0" indent="0">
              <a:lnSpc>
                <a:spcPct val="80000"/>
              </a:lnSpc>
              <a:buNone/>
            </a:pPr>
            <a:endParaRPr lang="sl-SI" sz="2000" dirty="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sl-SI" sz="2000" dirty="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sl-SI" sz="2000" dirty="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sl-SI" sz="2000" dirty="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sl-SI" sz="2000" dirty="0">
              <a:solidFill>
                <a:schemeClr val="accent2"/>
              </a:solidFill>
            </a:endParaRPr>
          </a:p>
          <a:p>
            <a:pPr marL="0" indent="0" algn="r">
              <a:lnSpc>
                <a:spcPct val="80000"/>
              </a:lnSpc>
              <a:buNone/>
            </a:pPr>
            <a:r>
              <a:rPr lang="sl-SI" sz="2000" dirty="0">
                <a:solidFill>
                  <a:schemeClr val="accent2"/>
                </a:solidFill>
              </a:rPr>
              <a:t>Marija Terezija</a:t>
            </a:r>
          </a:p>
          <a:p>
            <a:pPr marL="0" indent="0" algn="r">
              <a:lnSpc>
                <a:spcPct val="80000"/>
              </a:lnSpc>
              <a:buNone/>
            </a:pPr>
            <a:r>
              <a:rPr lang="sl-SI" sz="2000" dirty="0">
                <a:solidFill>
                  <a:schemeClr val="accent2"/>
                </a:solidFill>
              </a:rPr>
              <a:t>(</a:t>
            </a:r>
            <a:r>
              <a:rPr lang="sl-SI" sz="2000" dirty="0">
                <a:solidFill>
                  <a:srgbClr val="FF0000"/>
                </a:solidFill>
              </a:rPr>
              <a:t>1717-1780</a:t>
            </a:r>
            <a:r>
              <a:rPr lang="sl-SI" sz="2000" dirty="0">
                <a:solidFill>
                  <a:schemeClr val="accent2"/>
                </a:solidFill>
              </a:rPr>
              <a:t>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1818" y="6164143"/>
            <a:ext cx="1013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i="1" dirty="0" err="1"/>
              <a:t>WikiMedia</a:t>
            </a:r>
            <a:endParaRPr lang="en-CA" i="1" dirty="0"/>
          </a:p>
        </p:txBody>
      </p:sp>
      <p:sp>
        <p:nvSpPr>
          <p:cNvPr id="4" name="AutoShape 2" descr="mage result for maria theresa"/>
          <p:cNvSpPr>
            <a:spLocks noChangeAspect="1" noChangeArrowheads="1"/>
          </p:cNvSpPr>
          <p:nvPr/>
        </p:nvSpPr>
        <p:spPr bwMode="auto">
          <a:xfrm>
            <a:off x="0" y="0"/>
            <a:ext cx="37338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078" name="Picture 6" descr="ttps://upload.wikimedia.org/wikipedia/commons/3/3e/Kaiserin_Maria_Theresia_%28HRR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30" y="1986059"/>
            <a:ext cx="3660402" cy="454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tps://upload.wikimedia.org/wikipedia/commons/9/9d/Corps_of_Austria-Hunga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5" y="2817520"/>
            <a:ext cx="4686300" cy="370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74915" y="6329605"/>
            <a:ext cx="1013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i="1" dirty="0" err="1"/>
              <a:t>WikiMedia</a:t>
            </a:r>
            <a:endParaRPr lang="en-CA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8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375920"/>
            <a:ext cx="8596668" cy="711200"/>
          </a:xfrm>
        </p:spPr>
        <p:txBody>
          <a:bodyPr/>
          <a:lstStyle/>
          <a:p>
            <a:r>
              <a:rPr lang="sl-SI" dirty="0"/>
              <a:t>Historia Magistra Vit</a:t>
            </a:r>
            <a:r>
              <a:rPr lang="is-IS" dirty="0"/>
              <a:t>æ</a:t>
            </a:r>
            <a:r>
              <a:rPr lang="sl-SI" dirty="0"/>
              <a:t> est</a:t>
            </a:r>
          </a:p>
        </p:txBody>
      </p:sp>
      <p:sp>
        <p:nvSpPr>
          <p:cNvPr id="9" name="Označba mesta vsebine 8"/>
          <p:cNvSpPr>
            <a:spLocks noGrp="1"/>
          </p:cNvSpPr>
          <p:nvPr>
            <p:ph idx="1"/>
          </p:nvPr>
        </p:nvSpPr>
        <p:spPr>
          <a:xfrm>
            <a:off x="3904342" y="1386959"/>
            <a:ext cx="7859483" cy="4657344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de-DE" dirty="0">
                <a:solidFill>
                  <a:schemeClr val="accent2"/>
                </a:solidFill>
              </a:rPr>
              <a:t>„</a:t>
            </a:r>
            <a:r>
              <a:rPr lang="sl-SI" sz="2400" dirty="0">
                <a:solidFill>
                  <a:schemeClr val="accent2"/>
                </a:solidFill>
              </a:rPr>
              <a:t>Tukaj, gospod, prodajam, česar si svet najbolj želi </a:t>
            </a:r>
            <a:r>
              <a:rPr lang="mr-IN" sz="2400" dirty="0">
                <a:solidFill>
                  <a:schemeClr val="accent2"/>
                </a:solidFill>
              </a:rPr>
              <a:t>–</a:t>
            </a:r>
            <a:r>
              <a:rPr lang="sl-SI" sz="2400" dirty="0">
                <a:solidFill>
                  <a:schemeClr val="accent2"/>
                </a:solidFill>
              </a:rPr>
              <a:t> moč.“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sl-SI" i="1" dirty="0">
                <a:solidFill>
                  <a:schemeClr val="accent2"/>
                </a:solidFill>
              </a:rPr>
              <a:t>„</a:t>
            </a:r>
            <a:r>
              <a:rPr lang="sl-SI" sz="2400" i="1" dirty="0">
                <a:solidFill>
                  <a:schemeClr val="accent2"/>
                </a:solidFill>
              </a:rPr>
              <a:t>I sell here, Sir, what all the world desires to have </a:t>
            </a:r>
            <a:r>
              <a:rPr lang="mr-IN" sz="2400" i="1" dirty="0">
                <a:solidFill>
                  <a:schemeClr val="accent2"/>
                </a:solidFill>
              </a:rPr>
              <a:t>–</a:t>
            </a:r>
            <a:r>
              <a:rPr lang="sl-SI" sz="2400" i="1" dirty="0">
                <a:solidFill>
                  <a:schemeClr val="accent2"/>
                </a:solidFill>
              </a:rPr>
              <a:t> power.</a:t>
            </a:r>
            <a:r>
              <a:rPr lang="sl-SI" i="1" dirty="0">
                <a:solidFill>
                  <a:schemeClr val="accent2"/>
                </a:solidFill>
              </a:rPr>
              <a:t>“</a:t>
            </a:r>
            <a:endParaRPr lang="sl-SI" sz="2000" dirty="0">
              <a:solidFill>
                <a:schemeClr val="accent2"/>
              </a:solidFill>
            </a:endParaRPr>
          </a:p>
          <a:p>
            <a:pPr marL="0" indent="0" algn="r">
              <a:lnSpc>
                <a:spcPct val="80000"/>
              </a:lnSpc>
              <a:buNone/>
            </a:pPr>
            <a:r>
              <a:rPr lang="sl-SI" sz="2000" dirty="0">
                <a:solidFill>
                  <a:schemeClr val="accent2"/>
                </a:solidFill>
              </a:rPr>
              <a:t>James Watt (</a:t>
            </a:r>
            <a:r>
              <a:rPr lang="sl-SI" sz="2000" dirty="0">
                <a:solidFill>
                  <a:srgbClr val="FF0000"/>
                </a:solidFill>
              </a:rPr>
              <a:t>1736-1819</a:t>
            </a:r>
            <a:r>
              <a:rPr lang="sl-SI" sz="2000" dirty="0">
                <a:solidFill>
                  <a:schemeClr val="accent2"/>
                </a:solidFill>
              </a:rPr>
              <a:t>)</a:t>
            </a:r>
          </a:p>
          <a:p>
            <a:pPr marL="0" indent="0" algn="r">
              <a:lnSpc>
                <a:spcPct val="80000"/>
              </a:lnSpc>
              <a:buNone/>
            </a:pPr>
            <a:r>
              <a:rPr lang="sl-SI" sz="2000" dirty="0">
                <a:solidFill>
                  <a:schemeClr val="accent2"/>
                </a:solidFill>
              </a:rPr>
              <a:t>patent parnega stroja (</a:t>
            </a:r>
            <a:r>
              <a:rPr lang="sl-SI" sz="2000" dirty="0">
                <a:solidFill>
                  <a:srgbClr val="FF0000"/>
                </a:solidFill>
              </a:rPr>
              <a:t>1781</a:t>
            </a:r>
            <a:r>
              <a:rPr lang="sl-SI" sz="2000" dirty="0">
                <a:solidFill>
                  <a:schemeClr val="accent2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buNone/>
            </a:pPr>
            <a:endParaRPr lang="sl-SI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sl-SI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sl-SI" sz="20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sl-SI" sz="2000" b="1" dirty="0">
                <a:solidFill>
                  <a:srgbClr val="FF0000"/>
                </a:solidFill>
              </a:rPr>
              <a:t>poučevanje za kreativno rabo?</a:t>
            </a:r>
          </a:p>
          <a:p>
            <a:pPr marL="0" indent="0">
              <a:lnSpc>
                <a:spcPct val="80000"/>
              </a:lnSpc>
              <a:buNone/>
            </a:pPr>
            <a:endParaRPr lang="sl-SI" sz="20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6564" y="5743856"/>
            <a:ext cx="1013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i="1" dirty="0" err="1"/>
              <a:t>WikiMedia</a:t>
            </a:r>
            <a:endParaRPr lang="en-CA" i="1" dirty="0"/>
          </a:p>
        </p:txBody>
      </p:sp>
      <p:pic>
        <p:nvPicPr>
          <p:cNvPr id="1028" name="Picture 4" descr="ile:James Watt by Henry How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98" y="2547714"/>
            <a:ext cx="2736666" cy="348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90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29" y="365129"/>
            <a:ext cx="9444262" cy="1016219"/>
          </a:xfrm>
        </p:spPr>
        <p:txBody>
          <a:bodyPr/>
          <a:lstStyle/>
          <a:p>
            <a:r>
              <a:rPr lang="sl-SI" dirty="0"/>
              <a:t>Tehnologija v 21. stoletju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322" y="1940422"/>
            <a:ext cx="5695278" cy="17489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/>
              <a:t>1936: principi računanja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 algn="r">
              <a:buNone/>
            </a:pPr>
            <a:r>
              <a:rPr lang="sl-SI" dirty="0"/>
              <a:t>1945: arhitektura računalnika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29" y="1055885"/>
            <a:ext cx="2412764" cy="281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700275"/>
            <a:ext cx="2419783" cy="32512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6A2181-0C7E-1C8D-8CFD-5FFDEEF6082C}"/>
              </a:ext>
            </a:extLst>
          </p:cNvPr>
          <p:cNvSpPr txBox="1">
            <a:spLocks/>
          </p:cNvSpPr>
          <p:nvPr/>
        </p:nvSpPr>
        <p:spPr>
          <a:xfrm>
            <a:off x="696686" y="4213619"/>
            <a:ext cx="10392228" cy="24850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/>
              <a:t>Druga polovica 20. stoletja ter 21. stoletje čas, ko prvič v zgodovini stroji, ki jih je naredil človek, ne opravljajo zgolj fizičnega dela, ampak pomagajo človeku tudi pri intelektualnem delu. Stroj postaja človeku sodelavec in partner ter ne zgolj orodje.</a:t>
            </a:r>
          </a:p>
          <a:p>
            <a:pPr marL="0" indent="0" algn="r">
              <a:buNone/>
            </a:pPr>
            <a:r>
              <a:rPr lang="sl-SI" sz="1800" dirty="0"/>
              <a:t>Hannes Werthner, Erich Prem, Edward A. Lee, and Carlo Ghezzi (eds): Perspectives on Digital Humanism, Springer, 2021.</a:t>
            </a:r>
            <a:endParaRPr lang="sl-SI" dirty="0"/>
          </a:p>
          <a:p>
            <a:r>
              <a:rPr lang="sl-SI" b="1" dirty="0">
                <a:solidFill>
                  <a:srgbClr val="FF0000"/>
                </a:solidFill>
              </a:rPr>
              <a:t>poučevanje za kreativno rabo?</a:t>
            </a:r>
          </a:p>
        </p:txBody>
      </p:sp>
    </p:spTree>
    <p:extLst>
      <p:ext uri="{BB962C8B-B14F-4D97-AF65-F5344CB8AC3E}">
        <p14:creationId xmlns:p14="http://schemas.microsoft.com/office/powerpoint/2010/main" val="36492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866D-A7E6-8E4E-3064-AB8BA149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i="1" dirty="0"/>
              <a:t>Nobelove nagrade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8D39F-706A-402D-F3E1-F1B9A564D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u="sng" dirty="0"/>
              <a:t>fizika::</a:t>
            </a:r>
            <a:r>
              <a:rPr lang="sl-SI" dirty="0"/>
              <a:t> Alain Aspect, John F. Clauser in Anton Zeilinger: eksperimenti s prepletenimi fotoni, določanje kršitev Bellovih neenačb in odkritja na področju </a:t>
            </a:r>
            <a:r>
              <a:rPr lang="sl-SI" b="1" i="1" dirty="0"/>
              <a:t>kvantne informatike</a:t>
            </a:r>
            <a:r>
              <a:rPr lang="sl-SI" dirty="0"/>
              <a:t>.</a:t>
            </a:r>
          </a:p>
          <a:p>
            <a:r>
              <a:rPr lang="sl-SI" u="sng" dirty="0"/>
              <a:t>kemija::</a:t>
            </a:r>
            <a:r>
              <a:rPr lang="sl-SI" dirty="0"/>
              <a:t> Carolyn Bertozzi, Morten Meldal in Barry Sharpless: razvoj klik kemije in bioortogonalne kemije</a:t>
            </a:r>
          </a:p>
          <a:p>
            <a:pPr marL="457200" lvl="1" indent="0">
              <a:buNone/>
            </a:pPr>
            <a:r>
              <a:rPr lang="sl-SI" dirty="0"/>
              <a:t>Durrant JD, McCammon JA (2012) AutoClickChem: Click Chemistry </a:t>
            </a:r>
            <a:r>
              <a:rPr lang="sl-SI" b="1" i="1" dirty="0"/>
              <a:t>in Silico</a:t>
            </a:r>
            <a:r>
              <a:rPr lang="sl-SI" dirty="0"/>
              <a:t>. PLoS Comput Biol 8(3): e1002397.</a:t>
            </a:r>
          </a:p>
          <a:p>
            <a:r>
              <a:rPr lang="sl-SI" u="sng" dirty="0"/>
              <a:t>mir::</a:t>
            </a:r>
            <a:r>
              <a:rPr lang="sl-SI" dirty="0"/>
              <a:t> Ales Bjaljatski, Memorial in Center za državljanske svoboščine.</a:t>
            </a:r>
          </a:p>
          <a:p>
            <a:pPr marL="457200" lvl="1" indent="0">
              <a:buNone/>
            </a:pPr>
            <a:r>
              <a:rPr lang="sl-SI" dirty="0"/>
              <a:t>Center za državljanske svoboščine: </a:t>
            </a:r>
            <a:r>
              <a:rPr lang="sl-SI" b="1" i="1" dirty="0"/>
              <a:t>Interactive map</a:t>
            </a:r>
            <a:r>
              <a:rPr lang="sl-SI" i="1" dirty="0"/>
              <a:t> of enforced disappearances in Ukraine</a:t>
            </a:r>
            <a:r>
              <a:rPr lang="sl-SI" dirty="0"/>
              <a:t> (</a:t>
            </a:r>
            <a:r>
              <a:rPr lang="sl-SI" dirty="0">
                <a:hlinkClick r:id="rId2"/>
              </a:rPr>
              <a:t>https://ccl.org.ua/en/tools/map-of-enforced-disappearances-in-ukraine/</a:t>
            </a:r>
            <a:r>
              <a:rPr lang="sl-SI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67D96-96CE-B639-9EA1-DB1E1A2B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61F77-18ED-97B8-A7E3-1E1EE159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336A3-0ABB-6A48-085E-44F4BAC86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4069-6DC5-3C42-9D21-3FEA0E41D8F8}" type="slidenum">
              <a:rPr lang="sl-SI" smtClean="0"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663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/>
              <a:t>Če primerjamo Slovenijo in Poljsko:</a:t>
            </a:r>
          </a:p>
          <a:p>
            <a:pPr>
              <a:buFont typeface="Arial"/>
              <a:buChar char="•"/>
            </a:pPr>
            <a:r>
              <a:rPr lang="sl-SI" dirty="0"/>
              <a:t>so Slovenci predstavljali 1/20 prebivalstva,</a:t>
            </a:r>
          </a:p>
          <a:p>
            <a:pPr>
              <a:buFont typeface="Arial"/>
              <a:buChar char="•"/>
            </a:pPr>
            <a:r>
              <a:rPr lang="sl-SI" dirty="0"/>
              <a:t>na </a:t>
            </a:r>
            <a:r>
              <a:rPr lang="sl-SI" i="1" dirty="0"/>
              <a:t>Mednarodnih olimpijadah iz računalništva in informatike</a:t>
            </a:r>
            <a:r>
              <a:rPr lang="sl-SI" dirty="0"/>
              <a:t> so osvojili Poljaki 40 zlatih medalj in Slovenci nobene in</a:t>
            </a:r>
          </a:p>
          <a:p>
            <a:pPr>
              <a:buFont typeface="Arial"/>
              <a:buChar char="•"/>
            </a:pPr>
            <a:r>
              <a:rPr lang="sl-SI" dirty="0"/>
              <a:t>v meritvah ICILS 2013 pri kreativnem reševanju problemov z računalnikom (8. razred OŠ) je bilo uspešnih </a:t>
            </a:r>
            <a:r>
              <a:rPr lang="sl-SI" b="1" dirty="0">
                <a:solidFill>
                  <a:srgbClr val="FF0000"/>
                </a:solidFill>
              </a:rPr>
              <a:t>4% otrok in 0,4% iz Slovenije</a:t>
            </a:r>
            <a:r>
              <a:rPr lang="sl-SI" dirty="0"/>
              <a:t>.</a:t>
            </a:r>
          </a:p>
          <a:p>
            <a:pPr algn="ctr"/>
            <a:r>
              <a:rPr lang="sl-SI" sz="4300" b="1" dirty="0">
                <a:solidFill>
                  <a:srgbClr val="0000FF"/>
                </a:solidFill>
              </a:rPr>
              <a:t>Zakaj?</a:t>
            </a:r>
            <a:endParaRPr lang="sl-SI" sz="4300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sl-SI" sz="1600" i="1" dirty="0"/>
              <a:t>Wikipedia</a:t>
            </a:r>
          </a:p>
          <a:p>
            <a:pPr marL="0" indent="0" algn="r">
              <a:buNone/>
            </a:pPr>
            <a:r>
              <a:rPr lang="sl-SI" sz="1600" i="1" dirty="0"/>
              <a:t>International Olympiad in Informatics Statistics. </a:t>
            </a:r>
            <a:r>
              <a:rPr lang="sl-SI" sz="1600" i="1" dirty="0">
                <a:hlinkClick r:id="rId3"/>
              </a:rPr>
              <a:t>http://stats.ioinformatics.org/</a:t>
            </a:r>
            <a:endParaRPr lang="sl-SI" sz="1600" i="1" dirty="0"/>
          </a:p>
          <a:p>
            <a:pPr marL="0" indent="0" algn="r">
              <a:buNone/>
            </a:pPr>
            <a:r>
              <a:rPr lang="sl-SI" sz="1600" dirty="0"/>
              <a:t>European Commission, 2014. The International Computer and Information Literacy Study (ICILS): Main findings and implications for education policies in Europe. Luxembourg: Publications Office of the European Union.</a:t>
            </a:r>
          </a:p>
        </p:txBody>
      </p:sp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Stanje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BBC-B5FD-4F11-9AC2-5AED2BF7CA3D}" type="slidenum">
              <a:rPr lang="en-US" smtClean="0"/>
              <a:t>19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F20A1D-5563-82F7-C23B-79EF0FE26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049E97-9009-BD6E-E19E-2A8308EC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</p:spTree>
    <p:extLst>
      <p:ext uri="{BB962C8B-B14F-4D97-AF65-F5344CB8AC3E}">
        <p14:creationId xmlns:p14="http://schemas.microsoft.com/office/powerpoint/2010/main" val="7973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Računalništvo in informatika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za področje obdelave podatkov (informacij) sta se oblikovala izraza:</a:t>
            </a:r>
          </a:p>
          <a:p>
            <a:pPr lvl="1"/>
            <a:r>
              <a:rPr lang="sl-SI" i="1" dirty="0">
                <a:latin typeface="Arial" charset="0"/>
                <a:ea typeface="ＭＳ Ｐゴシック" charset="0"/>
              </a:rPr>
              <a:t>Computer Science </a:t>
            </a:r>
            <a:r>
              <a:rPr lang="sl-SI" dirty="0">
                <a:latin typeface="Arial" charset="0"/>
                <a:ea typeface="ＭＳ Ｐゴシック" charset="0"/>
              </a:rPr>
              <a:t>(angl.), </a:t>
            </a:r>
            <a:r>
              <a:rPr lang="sl-SI" i="1" dirty="0">
                <a:latin typeface="Arial" charset="0"/>
                <a:ea typeface="ＭＳ Ｐゴシック" charset="0"/>
              </a:rPr>
              <a:t>datavetenskap </a:t>
            </a:r>
            <a:r>
              <a:rPr lang="sl-SI" dirty="0">
                <a:latin typeface="Arial" charset="0"/>
                <a:ea typeface="ＭＳ Ｐゴシック" charset="0"/>
              </a:rPr>
              <a:t>/ </a:t>
            </a:r>
            <a:r>
              <a:rPr lang="sl-SI" i="1" dirty="0">
                <a:latin typeface="Arial" charset="0"/>
                <a:ea typeface="ＭＳ Ｐゴシック" charset="0"/>
              </a:rPr>
              <a:t>datalogi </a:t>
            </a:r>
            <a:r>
              <a:rPr lang="sl-SI" dirty="0">
                <a:latin typeface="Arial" charset="0"/>
                <a:ea typeface="ＭＳ Ｐゴシック" charset="0"/>
              </a:rPr>
              <a:t>(šved.)</a:t>
            </a:r>
          </a:p>
          <a:p>
            <a:pPr lvl="1"/>
            <a:r>
              <a:rPr lang="sl-SI" i="1" dirty="0">
                <a:latin typeface="Arial" charset="0"/>
                <a:ea typeface="ＭＳ Ｐゴシック" charset="0"/>
              </a:rPr>
              <a:t>informatique </a:t>
            </a:r>
            <a:r>
              <a:rPr lang="sl-SI" dirty="0">
                <a:latin typeface="Arial" charset="0"/>
                <a:ea typeface="ＭＳ Ｐゴシック" charset="0"/>
              </a:rPr>
              <a:t>(franc.), </a:t>
            </a:r>
            <a:r>
              <a:rPr lang="sl-SI" i="1" dirty="0">
                <a:latin typeface="Arial" charset="0"/>
                <a:ea typeface="ＭＳ Ｐゴシック" charset="0"/>
              </a:rPr>
              <a:t>Informatik </a:t>
            </a:r>
            <a:r>
              <a:rPr lang="sl-SI" dirty="0">
                <a:latin typeface="Arial" charset="0"/>
                <a:ea typeface="ＭＳ Ｐゴシック" charset="0"/>
              </a:rPr>
              <a:t>(nem.), </a:t>
            </a:r>
            <a:r>
              <a:rPr lang="sl-SI" i="1" dirty="0">
                <a:latin typeface="Arial" charset="0"/>
                <a:ea typeface="ＭＳ Ｐゴシック" charset="0"/>
              </a:rPr>
              <a:t>informatica</a:t>
            </a:r>
            <a:r>
              <a:rPr lang="sl-SI" dirty="0">
                <a:latin typeface="Arial" charset="0"/>
                <a:ea typeface="ＭＳ Ｐゴシック" charset="0"/>
              </a:rPr>
              <a:t> (ital.), </a:t>
            </a:r>
            <a:r>
              <a:rPr lang="sl-SI" i="1" dirty="0">
                <a:latin typeface="Arial" charset="0"/>
                <a:ea typeface="ＭＳ Ｐゴシック" charset="0"/>
              </a:rPr>
              <a:t>информатика </a:t>
            </a:r>
            <a:r>
              <a:rPr lang="sl-SI" dirty="0">
                <a:latin typeface="Arial" charset="0"/>
                <a:ea typeface="ＭＳ Ｐゴシック" charset="0"/>
              </a:rPr>
              <a:t>(rušč.)</a:t>
            </a:r>
          </a:p>
          <a:p>
            <a:r>
              <a:rPr lang="sl-SI" dirty="0">
                <a:latin typeface="Arial" charset="0"/>
                <a:ea typeface="ＭＳ Ｐゴシック" charset="0"/>
                <a:cs typeface="ＭＳ Ｐゴシック" charset="0"/>
              </a:rPr>
              <a:t>v slovenščini zaradi zgodovinskih okoliščin</a:t>
            </a:r>
          </a:p>
          <a:p>
            <a:pPr lvl="1"/>
            <a:r>
              <a:rPr lang="sl-SI" dirty="0">
                <a:latin typeface="Arial" charset="0"/>
                <a:ea typeface="ＭＳ Ｐゴシック" charset="0"/>
              </a:rPr>
              <a:t>za disciplino nimamo enoznačnega enobesednega izraza: </a:t>
            </a:r>
            <a:r>
              <a:rPr lang="sl-SI" i="1" dirty="0">
                <a:latin typeface="Arial" charset="0"/>
                <a:ea typeface="ＭＳ Ｐゴシック" charset="0"/>
              </a:rPr>
              <a:t>računalništvo in informatiko </a:t>
            </a:r>
            <a:r>
              <a:rPr lang="sl-SI" dirty="0">
                <a:latin typeface="Arial" charset="0"/>
                <a:ea typeface="ＭＳ Ｐゴシック" charset="0"/>
              </a:rPr>
              <a:t>(</a:t>
            </a:r>
            <a:r>
              <a:rPr lang="sl-SI" i="1" dirty="0">
                <a:latin typeface="Arial" charset="0"/>
                <a:ea typeface="ＭＳ Ｐゴシック" charset="0"/>
              </a:rPr>
              <a:t>RIN</a:t>
            </a:r>
            <a:r>
              <a:rPr lang="sl-SI" dirty="0">
                <a:latin typeface="Arial" charset="0"/>
                <a:ea typeface="ＭＳ Ｐゴシック" charset="0"/>
              </a:rPr>
              <a:t>) – včasih okrajšujemo samo na </a:t>
            </a:r>
            <a:r>
              <a:rPr lang="sl-SI" i="1" dirty="0">
                <a:latin typeface="Arial" charset="0"/>
                <a:ea typeface="ＭＳ Ｐゴシック" charset="0"/>
              </a:rPr>
              <a:t>računalništvo </a:t>
            </a:r>
            <a:r>
              <a:rPr lang="sl-SI" dirty="0">
                <a:latin typeface="Arial" charset="0"/>
                <a:ea typeface="ＭＳ Ｐゴシック" charset="0"/>
              </a:rPr>
              <a:t>(</a:t>
            </a:r>
            <a:r>
              <a:rPr lang="sl-SI" i="1" dirty="0">
                <a:latin typeface="Arial" charset="0"/>
                <a:ea typeface="ＭＳ Ｐゴシック" charset="0"/>
              </a:rPr>
              <a:t>računalnikologija</a:t>
            </a:r>
            <a:r>
              <a:rPr lang="sl-SI" dirty="0">
                <a:latin typeface="Arial" charset="0"/>
                <a:ea typeface="ＭＳ Ｐゴシック" charset="0"/>
              </a:rPr>
              <a:t> – ?)</a:t>
            </a:r>
          </a:p>
          <a:p>
            <a:pPr lvl="1"/>
            <a:r>
              <a:rPr lang="sl-SI" dirty="0">
                <a:latin typeface="Arial" charset="0"/>
                <a:ea typeface="ＭＳ Ｐゴシック" charset="0"/>
              </a:rPr>
              <a:t>delimo na tri podpodročja: </a:t>
            </a:r>
            <a:r>
              <a:rPr lang="sl-SI" i="1" dirty="0">
                <a:latin typeface="Arial" charset="0"/>
                <a:ea typeface="ＭＳ Ｐゴシック" charset="0"/>
              </a:rPr>
              <a:t>strojna oprema</a:t>
            </a:r>
            <a:r>
              <a:rPr lang="sl-SI" dirty="0">
                <a:latin typeface="Arial" charset="0"/>
                <a:ea typeface="ＭＳ Ｐゴシック" charset="0"/>
              </a:rPr>
              <a:t>, </a:t>
            </a:r>
            <a:r>
              <a:rPr lang="sl-SI" i="1" dirty="0">
                <a:latin typeface="Arial" charset="0"/>
                <a:ea typeface="ＭＳ Ｐゴシック" charset="0"/>
              </a:rPr>
              <a:t>programska oprema</a:t>
            </a:r>
            <a:r>
              <a:rPr lang="sl-SI" dirty="0">
                <a:latin typeface="Arial" charset="0"/>
                <a:ea typeface="ＭＳ Ｐゴシック" charset="0"/>
              </a:rPr>
              <a:t> in </a:t>
            </a:r>
            <a:r>
              <a:rPr lang="sl-SI" i="1" dirty="0">
                <a:latin typeface="Arial" charset="0"/>
                <a:ea typeface="ＭＳ Ｐゴシック" charset="0"/>
              </a:rPr>
              <a:t>informatika</a:t>
            </a:r>
            <a:r>
              <a:rPr lang="sl-SI" dirty="0"/>
              <a:t> – </a:t>
            </a:r>
            <a:r>
              <a:rPr lang="sl-SI" i="1" dirty="0"/>
              <a:t>ki jih več ni</a:t>
            </a:r>
          </a:p>
          <a:p>
            <a:r>
              <a:rPr lang="sl-SI" dirty="0">
                <a:latin typeface="Arial" charset="0"/>
                <a:ea typeface="ＭＳ Ｐゴシック" charset="0"/>
              </a:rPr>
              <a:t>danes govorimo o ,,</a:t>
            </a:r>
            <a:r>
              <a:rPr lang="sl-SI" i="1" dirty="0">
                <a:latin typeface="Arial" charset="0"/>
                <a:ea typeface="ＭＳ Ｐゴシック" charset="0"/>
              </a:rPr>
              <a:t>Computing’’</a:t>
            </a:r>
            <a:endParaRPr lang="sl-SI" dirty="0">
              <a:latin typeface="Arial" charset="0"/>
              <a:ea typeface="ＭＳ Ｐゴシック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8. sušec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B034-F699-443F-B0B6-DA64FD51F96E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48200" y="63563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Digitalna sedanjost je tu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313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12CC0F21-20E6-A642-BFA0-9D063072FC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8823" y="80996"/>
          <a:ext cx="6464302" cy="345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286">
                  <a:extLst>
                    <a:ext uri="{9D8B030D-6E8A-4147-A177-3AD203B41FA5}">
                      <a16:colId xmlns:a16="http://schemas.microsoft.com/office/drawing/2014/main" val="926990681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806393774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1368075570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4214325482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636119341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1919385323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75500061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osnovna šola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gimnazija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skupaj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6984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#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#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#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8102866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Slovenščina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1631,5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21,08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12,98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2.191,5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18,18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593399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Angleščina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656,0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8,48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9,73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1.076,0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8,93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916175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Francoščina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9,73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598154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Latinščina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10,54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455,0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280167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Nemščina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9,73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5851092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Ruščina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9,73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65842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Jeziki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2287,5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29,55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32,44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3.687,5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30,59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2684236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0906037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Filozofija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0,58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564203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Psihologija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0,58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855414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Humanistika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140,0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1,16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633032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1597158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Glasbena umetnost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452,0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5,84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522,0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4,33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798577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Likovna umetnost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487,0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6,29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557,0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4,62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010906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Umetnost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939,0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12,13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1.079,0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8,95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84765349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F81B428-1BB6-F24F-A4D3-FAD7F2C9A02D}"/>
              </a:ext>
            </a:extLst>
          </p:cNvPr>
          <p:cNvGraphicFramePr>
            <a:graphicFrameLocks noGrp="1"/>
          </p:cNvGraphicFramePr>
          <p:nvPr/>
        </p:nvGraphicFramePr>
        <p:xfrm>
          <a:off x="108823" y="3657602"/>
          <a:ext cx="6464302" cy="1767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286">
                  <a:extLst>
                    <a:ext uri="{9D8B030D-6E8A-4147-A177-3AD203B41FA5}">
                      <a16:colId xmlns:a16="http://schemas.microsoft.com/office/drawing/2014/main" val="3494169748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116641142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1492239130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2636944266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932447465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1042840639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336532601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Spoznavanje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okolja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315,0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4,07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315,0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146974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Družba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175,0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175,0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2906699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Domovinskain državljanska kultura in etika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0,90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0,58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874392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Geografija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221,5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4,87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431,5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98296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Zgodovina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239,0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6,49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519,0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4,31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167058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Sociologija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0,58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077363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Družboslovje</a:t>
                      </a:r>
                      <a:r>
                        <a:rPr lang="en-US" sz="1200" u="none" strike="noStrike" dirty="0">
                          <a:effectLst/>
                        </a:rPr>
                        <a:t>: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1020,5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13,18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8,11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1.370,5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11,37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08547021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BB4D802-6120-804D-8149-C36EC178F4CD}"/>
              </a:ext>
            </a:extLst>
          </p:cNvPr>
          <p:cNvGraphicFramePr>
            <a:graphicFrameLocks noGrp="1"/>
          </p:cNvGraphicFramePr>
          <p:nvPr/>
        </p:nvGraphicFramePr>
        <p:xfrm>
          <a:off x="108823" y="5578710"/>
          <a:ext cx="6464302" cy="40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286">
                  <a:extLst>
                    <a:ext uri="{9D8B030D-6E8A-4147-A177-3AD203B41FA5}">
                      <a16:colId xmlns:a16="http://schemas.microsoft.com/office/drawing/2014/main" val="1843019879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1494845707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3499950142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4255432822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2313392791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43446597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212941874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Športna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vzgoja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834,0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10,78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17,03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1.569,0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13,02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741732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Šport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834,0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10,78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735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17,03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1.569,0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13,02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22297408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2C74DF3-3183-474A-965F-00316D083E7D}"/>
              </a:ext>
            </a:extLst>
          </p:cNvPr>
          <p:cNvGraphicFramePr>
            <a:graphicFrameLocks noGrp="1"/>
          </p:cNvGraphicFramePr>
          <p:nvPr/>
        </p:nvGraphicFramePr>
        <p:xfrm>
          <a:off x="108823" y="6138378"/>
          <a:ext cx="6464302" cy="40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286">
                  <a:extLst>
                    <a:ext uri="{9D8B030D-6E8A-4147-A177-3AD203B41FA5}">
                      <a16:colId xmlns:a16="http://schemas.microsoft.com/office/drawing/2014/main" val="764712213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445164411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3902492608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2144264782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2110386070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89420896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249195066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Gospodinjstvo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87,5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87,5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0,73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011661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Razno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87,5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1,13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0,00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87,5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0,73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2794849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D138320B-DEF2-C042-8294-36303AD76609}"/>
              </a:ext>
            </a:extLst>
          </p:cNvPr>
          <p:cNvGraphicFramePr>
            <a:graphicFrameLocks noGrp="1"/>
          </p:cNvGraphicFramePr>
          <p:nvPr/>
        </p:nvGraphicFramePr>
        <p:xfrm>
          <a:off x="6714359" y="3153675"/>
          <a:ext cx="5314384" cy="2153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7491">
                  <a:extLst>
                    <a:ext uri="{9D8B030D-6E8A-4147-A177-3AD203B41FA5}">
                      <a16:colId xmlns:a16="http://schemas.microsoft.com/office/drawing/2014/main" val="4130269792"/>
                    </a:ext>
                  </a:extLst>
                </a:gridCol>
                <a:gridCol w="567433">
                  <a:extLst>
                    <a:ext uri="{9D8B030D-6E8A-4147-A177-3AD203B41FA5}">
                      <a16:colId xmlns:a16="http://schemas.microsoft.com/office/drawing/2014/main" val="872009802"/>
                    </a:ext>
                  </a:extLst>
                </a:gridCol>
                <a:gridCol w="480875">
                  <a:extLst>
                    <a:ext uri="{9D8B030D-6E8A-4147-A177-3AD203B41FA5}">
                      <a16:colId xmlns:a16="http://schemas.microsoft.com/office/drawing/2014/main" val="3878064127"/>
                    </a:ext>
                  </a:extLst>
                </a:gridCol>
                <a:gridCol w="298143">
                  <a:extLst>
                    <a:ext uri="{9D8B030D-6E8A-4147-A177-3AD203B41FA5}">
                      <a16:colId xmlns:a16="http://schemas.microsoft.com/office/drawing/2014/main" val="2278133658"/>
                    </a:ext>
                  </a:extLst>
                </a:gridCol>
                <a:gridCol w="403935">
                  <a:extLst>
                    <a:ext uri="{9D8B030D-6E8A-4147-A177-3AD203B41FA5}">
                      <a16:colId xmlns:a16="http://schemas.microsoft.com/office/drawing/2014/main" val="2914814961"/>
                    </a:ext>
                  </a:extLst>
                </a:gridCol>
                <a:gridCol w="615520">
                  <a:extLst>
                    <a:ext uri="{9D8B030D-6E8A-4147-A177-3AD203B41FA5}">
                      <a16:colId xmlns:a16="http://schemas.microsoft.com/office/drawing/2014/main" val="3815299480"/>
                    </a:ext>
                  </a:extLst>
                </a:gridCol>
                <a:gridCol w="370987">
                  <a:extLst>
                    <a:ext uri="{9D8B030D-6E8A-4147-A177-3AD203B41FA5}">
                      <a16:colId xmlns:a16="http://schemas.microsoft.com/office/drawing/2014/main" val="279907306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Matematika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1318,0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17,03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12,98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1.878,0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15,58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970423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Naravoslovje in tehnika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020666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Naravoslovje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175,0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175,0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491610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Biologija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116,0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221,0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1,83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059051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Fizika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134,0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4,87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344,0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570745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Kemija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134,0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4,87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344,0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293494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Tehnika in tehnologija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937666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Informatika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70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1,62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70,0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0,58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09406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MINT / STEM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2227,0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28,77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1,62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2.297,0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19,05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41611830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1FE08146-43DB-DE3C-F4BF-361B6604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811" y="411416"/>
            <a:ext cx="3171063" cy="2072768"/>
          </a:xfrm>
        </p:spPr>
        <p:txBody>
          <a:bodyPr/>
          <a:lstStyle/>
          <a:p>
            <a:r>
              <a:rPr lang="sl-SI" dirty="0"/>
              <a:t>RIN v OŠ in SŠ – deležni vsi</a:t>
            </a:r>
          </a:p>
        </p:txBody>
      </p:sp>
    </p:spTree>
    <p:extLst>
      <p:ext uri="{BB962C8B-B14F-4D97-AF65-F5344CB8AC3E}">
        <p14:creationId xmlns:p14="http://schemas.microsoft.com/office/powerpoint/2010/main" val="1760409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58EFC8-0405-635C-0B02-2608A63E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67687"/>
          </a:xfrm>
        </p:spPr>
        <p:txBody>
          <a:bodyPr/>
          <a:lstStyle/>
          <a:p>
            <a:r>
              <a:rPr lang="sl-SI" dirty="0"/>
              <a:t>RIN v OŠ in SŠ – izbirno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3E78D0-C011-698A-5FC6-B248EEABD90B}"/>
              </a:ext>
            </a:extLst>
          </p:cNvPr>
          <p:cNvSpPr/>
          <p:nvPr/>
        </p:nvSpPr>
        <p:spPr>
          <a:xfrm>
            <a:off x="968829" y="1614492"/>
            <a:ext cx="8447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/>
              <a:t>Izbirni predmeti v OŠ v šolskem letu 2016 / 17: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436B119-2E37-72D1-C1A2-5B7DFFC44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998221"/>
              </p:ext>
            </p:extLst>
          </p:nvPr>
        </p:nvGraphicFramePr>
        <p:xfrm>
          <a:off x="526101" y="2368632"/>
          <a:ext cx="4822371" cy="219456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658696066"/>
                    </a:ext>
                  </a:extLst>
                </a:gridCol>
                <a:gridCol w="947057">
                  <a:extLst>
                    <a:ext uri="{9D8B030D-6E8A-4147-A177-3AD203B41FA5}">
                      <a16:colId xmlns:a16="http://schemas.microsoft.com/office/drawing/2014/main" val="4177766117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409222265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effectLst/>
                          <a:latin typeface="+mn-lt"/>
                        </a:rPr>
                        <a:t>IZBIRNI_PREDMET</a:t>
                      </a:r>
                    </a:p>
                  </a:txBody>
                  <a:tcPr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effectLst/>
                          <a:latin typeface="+mn-lt"/>
                        </a:rPr>
                        <a:t>Št. šol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effectLst/>
                          <a:latin typeface="+mn-lt"/>
                        </a:rPr>
                        <a:t>Št. uč.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08956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/>
                      <a:r>
                        <a:rPr lang="en-US" b="0" dirty="0">
                          <a:effectLst/>
                          <a:latin typeface="+mn-lt"/>
                        </a:rPr>
                        <a:t>Multimedia</a:t>
                      </a:r>
                    </a:p>
                  </a:txBody>
                  <a:tcPr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b="0">
                          <a:effectLst/>
                          <a:latin typeface="+mn-lt"/>
                        </a:rPr>
                        <a:t>259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b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3.593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51601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/>
                      <a:r>
                        <a:rPr lang="en-US" b="0" dirty="0" err="1">
                          <a:effectLst/>
                          <a:latin typeface="+mn-lt"/>
                        </a:rPr>
                        <a:t>Računalniška</a:t>
                      </a:r>
                      <a:r>
                        <a:rPr lang="en-US" b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b="0" dirty="0" err="1">
                          <a:effectLst/>
                          <a:latin typeface="+mn-lt"/>
                        </a:rPr>
                        <a:t>omrežja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b="0">
                          <a:effectLst/>
                          <a:latin typeface="+mn-lt"/>
                        </a:rPr>
                        <a:t>238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b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3.179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887988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/>
                      <a:r>
                        <a:rPr lang="en-US" b="0" dirty="0" err="1">
                          <a:effectLst/>
                          <a:latin typeface="+mn-lt"/>
                        </a:rPr>
                        <a:t>Urejanje</a:t>
                      </a:r>
                      <a:r>
                        <a:rPr lang="en-US" b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b="0" dirty="0" err="1">
                          <a:effectLst/>
                          <a:latin typeface="+mn-lt"/>
                        </a:rPr>
                        <a:t>besedil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b="0">
                          <a:effectLst/>
                          <a:latin typeface="+mn-lt"/>
                        </a:rPr>
                        <a:t>222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b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2.826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4473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/>
                      <a:r>
                        <a:rPr lang="en-US" b="0" dirty="0" err="1">
                          <a:effectLst/>
                          <a:latin typeface="+mn-lt"/>
                        </a:rPr>
                        <a:t>Robotika</a:t>
                      </a:r>
                      <a:r>
                        <a:rPr lang="en-US" b="0" dirty="0">
                          <a:effectLst/>
                          <a:latin typeface="+mn-lt"/>
                        </a:rPr>
                        <a:t> v </a:t>
                      </a:r>
                      <a:r>
                        <a:rPr lang="en-US" b="0" dirty="0" err="1">
                          <a:effectLst/>
                          <a:latin typeface="+mn-lt"/>
                        </a:rPr>
                        <a:t>tehniki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b="0"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b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730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2764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/>
                      <a:r>
                        <a:rPr lang="en-US" b="0" dirty="0" err="1">
                          <a:effectLst/>
                          <a:latin typeface="+mn-lt"/>
                        </a:rPr>
                        <a:t>Elektronika</a:t>
                      </a:r>
                      <a:r>
                        <a:rPr lang="en-US" b="0" dirty="0">
                          <a:effectLst/>
                          <a:latin typeface="+mn-lt"/>
                        </a:rPr>
                        <a:t> z </a:t>
                      </a:r>
                      <a:r>
                        <a:rPr lang="en-US" b="0" dirty="0" err="1">
                          <a:effectLst/>
                          <a:latin typeface="+mn-lt"/>
                        </a:rPr>
                        <a:t>robotiko</a:t>
                      </a:r>
                      <a:endParaRPr lang="en-US" b="0" dirty="0">
                        <a:effectLst/>
                        <a:latin typeface="+mn-lt"/>
                      </a:endParaRPr>
                    </a:p>
                  </a:txBody>
                  <a:tcPr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b="0"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b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279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81759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B927788-5176-DD96-27DE-C6C0F00A0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579577"/>
              </p:ext>
            </p:extLst>
          </p:nvPr>
        </p:nvGraphicFramePr>
        <p:xfrm>
          <a:off x="5606143" y="3831672"/>
          <a:ext cx="4822372" cy="731520"/>
        </p:xfrm>
        <a:graphic>
          <a:graphicData uri="http://schemas.openxmlformats.org/drawingml/2006/table">
            <a:tbl>
              <a:tblPr/>
              <a:tblGrid>
                <a:gridCol w="2503714">
                  <a:extLst>
                    <a:ext uri="{9D8B030D-6E8A-4147-A177-3AD203B41FA5}">
                      <a16:colId xmlns:a16="http://schemas.microsoft.com/office/drawing/2014/main" val="1809009717"/>
                    </a:ext>
                  </a:extLst>
                </a:gridCol>
                <a:gridCol w="1121229">
                  <a:extLst>
                    <a:ext uri="{9D8B030D-6E8A-4147-A177-3AD203B41FA5}">
                      <a16:colId xmlns:a16="http://schemas.microsoft.com/office/drawing/2014/main" val="961836612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78651449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  <a:latin typeface="+mn-lt"/>
                        </a:rPr>
                        <a:t>NIP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effectLst/>
                          <a:latin typeface="+mn-lt"/>
                        </a:rPr>
                        <a:t>Št. šol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effectLst/>
                          <a:latin typeface="+mn-lt"/>
                        </a:rPr>
                        <a:t>Št</a:t>
                      </a:r>
                      <a:r>
                        <a:rPr lang="en-US" b="1" dirty="0">
                          <a:effectLst/>
                          <a:latin typeface="+mn-lt"/>
                        </a:rPr>
                        <a:t>. </a:t>
                      </a:r>
                      <a:r>
                        <a:rPr lang="en-US" b="1" dirty="0" err="1">
                          <a:effectLst/>
                          <a:latin typeface="+mn-lt"/>
                        </a:rPr>
                        <a:t>uč</a:t>
                      </a:r>
                      <a:r>
                        <a:rPr lang="en-US" b="1" dirty="0">
                          <a:effectLst/>
                          <a:latin typeface="+mn-lt"/>
                        </a:rPr>
                        <a:t>.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66518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  <a:latin typeface="+mn-lt"/>
                        </a:rPr>
                        <a:t>NIP - </a:t>
                      </a:r>
                      <a:r>
                        <a:rPr lang="en-US" dirty="0" err="1">
                          <a:effectLst/>
                          <a:latin typeface="+mn-lt"/>
                        </a:rPr>
                        <a:t>Računalništvo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>
                          <a:effectLst/>
                          <a:latin typeface="+mn-lt"/>
                        </a:rPr>
                        <a:t>298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I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9.870</a:t>
                      </a:r>
                    </a:p>
                  </a:txBody>
                  <a:tcPr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659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656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866D-A7E6-8E4E-3064-AB8BA149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l-SI" dirty="0"/>
              <a:t>RIN in kurikulum – celovit pogled</a:t>
            </a:r>
            <a:endParaRPr lang="sl-SI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ECA3-6795-C1DE-7A33-22E9F547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E6430-A5FF-466C-89E2-59648843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5740" y="6356350"/>
            <a:ext cx="4114800" cy="365125"/>
          </a:xfrm>
        </p:spPr>
        <p:txBody>
          <a:bodyPr/>
          <a:lstStyle/>
          <a:p>
            <a:r>
              <a:rPr lang="sl-SI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8F26-31C1-3C75-2592-8ED4F5D0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4069-6DC5-3C42-9D21-3FEA0E41D8F8}" type="slidenum">
              <a:rPr lang="sl-SI" smtClean="0"/>
              <a:t>22</a:t>
            </a:fld>
            <a:endParaRPr lang="sl-SI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8CCF991-471A-E09B-8868-61A94D20A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8260" y="1361579"/>
            <a:ext cx="283464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sl-SI" i="1" dirty="0"/>
              <a:t>obvezno</a:t>
            </a:r>
          </a:p>
          <a:p>
            <a:pPr marL="0" indent="0">
              <a:buNone/>
            </a:pPr>
            <a:r>
              <a:rPr lang="sl-SI" dirty="0"/>
              <a:t>predmet:</a:t>
            </a:r>
          </a:p>
          <a:p>
            <a:pPr marL="0" indent="0" algn="ctr">
              <a:buNone/>
            </a:pPr>
            <a:r>
              <a:rPr lang="sl-SI" sz="2400" dirty="0"/>
              <a:t>prej:</a:t>
            </a:r>
            <a:r>
              <a:rPr lang="sl-SI" dirty="0"/>
              <a:t> 14 + 6</a:t>
            </a:r>
          </a:p>
          <a:p>
            <a:pPr marL="0" indent="0" algn="ctr">
              <a:buNone/>
            </a:pPr>
            <a:r>
              <a:rPr lang="sl-SI" sz="2400" dirty="0"/>
              <a:t>po:</a:t>
            </a:r>
            <a:r>
              <a:rPr lang="sl-SI" dirty="0"/>
              <a:t> 19 + 7</a:t>
            </a:r>
          </a:p>
          <a:p>
            <a:pPr marL="0" indent="0">
              <a:buNone/>
            </a:pPr>
            <a:r>
              <a:rPr lang="sl-SI" dirty="0"/>
              <a:t>vsebina:</a:t>
            </a:r>
          </a:p>
          <a:p>
            <a:pPr marL="0" indent="0" algn="ctr">
              <a:buNone/>
            </a:pPr>
            <a:r>
              <a:rPr lang="sl-SI" sz="2400" dirty="0"/>
              <a:t>prej:</a:t>
            </a:r>
            <a:r>
              <a:rPr lang="sl-SI" dirty="0"/>
              <a:t> 23 + 9</a:t>
            </a:r>
          </a:p>
          <a:p>
            <a:pPr marL="0" indent="0" algn="ctr">
              <a:buNone/>
            </a:pPr>
            <a:r>
              <a:rPr lang="sl-SI" sz="2400" dirty="0"/>
              <a:t>po:</a:t>
            </a:r>
            <a:r>
              <a:rPr lang="sl-SI" dirty="0"/>
              <a:t> 26 + 10</a:t>
            </a:r>
          </a:p>
        </p:txBody>
      </p:sp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DF961C74-C681-06BD-14FF-920DE7C69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30" y="1361579"/>
            <a:ext cx="7772400" cy="48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9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AE032B-B964-ECA4-4644-F64616BF4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1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9E24ED-8C45-B96F-1E23-8CB119D16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kaj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je RIN?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EE3F81-BCFF-2334-F0B0-795703A9F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396935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E3356-0722-812F-7580-0B5950D38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>
                <a:solidFill>
                  <a:schemeClr val="tx1"/>
                </a:solidFill>
                <a:latin typeface="Calibri" panose="020F0502020204030204"/>
              </a:rPr>
              <a:t>8.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FF333-72F7-F5A8-8910-71DFEECE4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200" kern="1200" cap="none" spc="0" baseline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4893B-0029-488A-CE75-CF4A9591E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54181D-6920-4594-9A5D-6CE56DC9F8B2}" type="slidenum">
              <a:rPr lang="en-US" sz="12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23</a:t>
            </a:fld>
            <a:endParaRPr lang="en-US" sz="120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1477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E4F0-6BA3-1754-225E-A42BEEBF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 </a:t>
            </a:r>
            <a:r>
              <a:rPr lang="sl-SI"/>
              <a:t>čem govorimo?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CC977-E290-9772-81D7-F29448189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39674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l-SI" dirty="0"/>
              <a:t>Kemijska tehnologija</a:t>
            </a:r>
          </a:p>
          <a:p>
            <a:pPr lvl="1"/>
            <a:r>
              <a:rPr lang="sl-SI" dirty="0"/>
              <a:t>barve, laki, prehranski dodatki, čistila, goriva, ...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Kemija</a:t>
            </a:r>
          </a:p>
          <a:p>
            <a:pPr lvl="1"/>
            <a:r>
              <a:rPr lang="sl-SI" dirty="0"/>
              <a:t>proučuje snovi, njihovo zgradbo, lastnosti in spremembe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i="1" dirty="0"/>
          </a:p>
          <a:p>
            <a:pPr marL="0" indent="0">
              <a:buNone/>
            </a:pPr>
            <a:endParaRPr lang="sl-SI" i="1" dirty="0"/>
          </a:p>
          <a:p>
            <a:pPr marL="0" indent="0" algn="r">
              <a:buNone/>
            </a:pPr>
            <a:r>
              <a:rPr lang="sl-SI" i="1" dirty="0"/>
              <a:t>UN kemija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45BDAA-DD37-1D78-4DB3-0FBA20CBA004}"/>
              </a:ext>
            </a:extLst>
          </p:cNvPr>
          <p:cNvSpPr txBox="1">
            <a:spLocks/>
          </p:cNvSpPr>
          <p:nvPr/>
        </p:nvSpPr>
        <p:spPr>
          <a:xfrm>
            <a:off x="6096000" y="1690688"/>
            <a:ext cx="460248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sl-SI" sz="2400" dirty="0"/>
              <a:t>Elektrotehnika</a:t>
            </a:r>
          </a:p>
          <a:p>
            <a:pPr lvl="1"/>
            <a:r>
              <a:rPr lang="sl-SI" sz="2000" dirty="0"/>
              <a:t>elektromotorji, hišna napeljava, luči, elektrarne, ...</a:t>
            </a:r>
          </a:p>
          <a:p>
            <a:pPr marL="514350" indent="-514350">
              <a:buFont typeface="+mj-lt"/>
              <a:buAutoNum type="arabicPeriod"/>
            </a:pPr>
            <a:r>
              <a:rPr lang="sl-SI" sz="2400" dirty="0"/>
              <a:t>Fizika</a:t>
            </a:r>
          </a:p>
          <a:p>
            <a:pPr lvl="1"/>
            <a:r>
              <a:rPr lang="sl-SI" sz="2000" dirty="0"/>
              <a:t>proučevanje naravnih pojavov ... pomembnejšimi tehničnimi pridobitvami in tehnološki procesi, ki ne bi bili mogoči brez fizikalnih spoznanj</a:t>
            </a:r>
          </a:p>
          <a:p>
            <a:pPr marL="0" indent="0" algn="r">
              <a:buNone/>
            </a:pPr>
            <a:endParaRPr lang="sl-SI" sz="2400" i="1" dirty="0"/>
          </a:p>
          <a:p>
            <a:pPr marL="0" indent="0" algn="r">
              <a:buNone/>
            </a:pPr>
            <a:r>
              <a:rPr lang="sl-SI" sz="2400" i="1" dirty="0"/>
              <a:t>UN fizika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4E3E3B-391A-DB9D-AED0-0C8B3A8F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41CF90-4416-5E3A-A0B0-0391ECFB3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D759EC-FC13-2EED-C648-C4A3A1E97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608-FDCE-BD4F-8F6B-A4D986B68460}" type="slidenum">
              <a:rPr lang="sl-SI" smtClean="0"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099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E4F0-6BA3-1754-225E-A42BEEBF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 čem govorimo?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CC977-E290-9772-81D7-F29448189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l-SI" b="1" i="1" dirty="0"/>
              <a:t>Digitalna tehnologija (DT)</a:t>
            </a:r>
          </a:p>
          <a:p>
            <a:pPr lvl="1"/>
            <a:r>
              <a:rPr lang="sl-SI" dirty="0"/>
              <a:t>računalnik, pametni telefon, hladilnik, </a:t>
            </a:r>
            <a:r>
              <a:rPr lang="sl-SI" i="1" dirty="0"/>
              <a:t>ChatGPT</a:t>
            </a:r>
            <a:r>
              <a:rPr lang="sl-SI" dirty="0"/>
              <a:t>, digitalno potrdilo, brskalnik, ...</a:t>
            </a:r>
          </a:p>
          <a:p>
            <a:pPr marL="514350" indent="-514350">
              <a:buFont typeface="+mj-lt"/>
              <a:buAutoNum type="arabicPeriod"/>
            </a:pPr>
            <a:r>
              <a:rPr lang="sl-SI" b="1" i="1" dirty="0"/>
              <a:t>Računalništvo in informatika (RIN)</a:t>
            </a:r>
          </a:p>
          <a:p>
            <a:pPr lvl="1"/>
            <a:r>
              <a:rPr lang="sl-SI" dirty="0"/>
              <a:t>principi delovanja (digitalne tehnologije)</a:t>
            </a:r>
          </a:p>
          <a:p>
            <a:pPr marL="0" indent="0">
              <a:buNone/>
            </a:pPr>
            <a:endParaRPr lang="sl-SI" b="1" i="1" dirty="0"/>
          </a:p>
          <a:p>
            <a:pPr marL="0" indent="0" algn="ctr">
              <a:buNone/>
            </a:pPr>
            <a:r>
              <a:rPr lang="sl-SI" dirty="0"/>
              <a:t>RIN ima toliko z računalniki (DT), kolikor ima astronomija s teleskopi.</a:t>
            </a:r>
          </a:p>
          <a:p>
            <a:pPr marL="0" indent="0" algn="r">
              <a:buNone/>
            </a:pPr>
            <a:r>
              <a:rPr lang="sl-SI" i="1" dirty="0"/>
              <a:t>Edsger W. Dijkstra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76D1F-7380-AD9D-C0AA-D426F6F9E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42906-89A9-D13C-62C7-78A50614E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ABE46-3206-A334-015A-B4CFE181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608-FDCE-BD4F-8F6B-A4D986B68460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479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866D-A7E6-8E4E-3064-AB8BA149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0070C0"/>
                </a:solidFill>
              </a:rPr>
              <a:t>Predmet kemija</a:t>
            </a:r>
            <a:endParaRPr lang="sl-SI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8D39F-706A-402D-F3E1-F1B9A564D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i="1" dirty="0">
                <a:solidFill>
                  <a:srgbClr val="0070C0"/>
                </a:solidFill>
              </a:rPr>
              <a:t>Kemija</a:t>
            </a:r>
            <a:r>
              <a:rPr lang="sl-SI" i="1" dirty="0">
                <a:solidFill>
                  <a:srgbClr val="0070C0"/>
                </a:solidFill>
              </a:rPr>
              <a:t> je </a:t>
            </a:r>
            <a:r>
              <a:rPr lang="sl-SI" b="1" i="1" dirty="0">
                <a:solidFill>
                  <a:srgbClr val="0070C0"/>
                </a:solidFill>
              </a:rPr>
              <a:t>temeljna naravoslovna in eksperimentalna veda</a:t>
            </a:r>
            <a:r>
              <a:rPr lang="sl-SI" i="1" dirty="0">
                <a:solidFill>
                  <a:srgbClr val="0070C0"/>
                </a:solidFill>
              </a:rPr>
              <a:t>, ki proučuje snovi, njihovo zgradbo, lastnosti in spremembe. Kot </a:t>
            </a:r>
            <a:r>
              <a:rPr lang="sl-SI" b="1" i="1" dirty="0">
                <a:solidFill>
                  <a:srgbClr val="0070C0"/>
                </a:solidFill>
              </a:rPr>
              <a:t>splošno-izobraževalni predmet</a:t>
            </a:r>
            <a:r>
              <a:rPr lang="sl-SI" i="1" dirty="0">
                <a:solidFill>
                  <a:srgbClr val="0070C0"/>
                </a:solidFill>
              </a:rPr>
              <a:t> je usmerjena v pridobivanje in razvijanje temeljnih kemijskih znanj, spretnosti, stališč in odnosa, ki učencem omogočajo aktivno in odgovorno življenje oziroma delovanje v sodobni družbi.</a:t>
            </a:r>
            <a:endParaRPr lang="sl-SI" sz="2100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sl-SI" sz="2100" dirty="0"/>
              <a:t>(Program osnovna šola, KEMIJA, Učni načrt)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ECA3-6795-C1DE-7A33-22E9F547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8F26-31C1-3C75-2592-8ED4F5D0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4069-6DC5-3C42-9D21-3FEA0E41D8F8}" type="slidenum">
              <a:rPr lang="sl-SI" smtClean="0"/>
              <a:t>26</a:t>
            </a:fld>
            <a:endParaRPr lang="sl-SI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2001BD-C5BC-A94D-671D-DA8545DE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</p:spTree>
    <p:extLst>
      <p:ext uri="{BB962C8B-B14F-4D97-AF65-F5344CB8AC3E}">
        <p14:creationId xmlns:p14="http://schemas.microsoft.com/office/powerpoint/2010/main" val="318546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866D-A7E6-8E4E-3064-AB8BA149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Predmet Fizika</a:t>
            </a:r>
            <a:endParaRPr lang="sl-SI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8D39F-706A-402D-F3E1-F1B9A564D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770"/>
            <a:ext cx="10515600" cy="4588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Pouk fizike v osnovni šoli razvija sposobnost za </a:t>
            </a:r>
            <a:r>
              <a:rPr lang="sl-SI" b="1" i="1" dirty="0">
                <a:solidFill>
                  <a:srgbClr val="FF0000"/>
                </a:solidFill>
              </a:rPr>
              <a:t>proučevanje naravnih pojavov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, tako da učenci spoznajo ter usvojijo jezik in metode, ki se uporabljajo pri proučevanju fizikalnih pojavov, in se seznanijo s preprostimi fizikalnimi pojmi, ki povzemajo naše vedenje o naravi. Učenci spoznajo, da </a:t>
            </a:r>
            <a:r>
              <a:rPr lang="sl-SI" b="1" i="1" dirty="0">
                <a:solidFill>
                  <a:srgbClr val="FF0000"/>
                </a:solidFill>
              </a:rPr>
              <a:t>fizika opisuje pojave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na vseh velikostnih stopnjah, od najmanjših delcev do vesolja. Seznanijo se s pomembnejšimi tehničnimi pridobitvami in tehnološkimi procesi, ki ne bi bili mogoči brez fizikalnih spoznanj. Na podlagi dejavnosti in z eksperimentalnim delom usvajajo nova spoznanja in pridobivajo ustrezne predstave o povezanosti naravnih pojavov.</a:t>
            </a:r>
          </a:p>
          <a:p>
            <a:pPr marL="0" indent="0">
              <a:buNone/>
            </a:pPr>
            <a:endParaRPr lang="sl-SI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sl-SI" dirty="0"/>
              <a:t>(Program osnovna šola, FIZIKA, Učni načrt)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ECA3-6795-C1DE-7A33-22E9F547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8F26-31C1-3C75-2592-8ED4F5D0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4069-6DC5-3C42-9D21-3FEA0E41D8F8}" type="slidenum">
              <a:rPr lang="sl-SI" smtClean="0"/>
              <a:t>27</a:t>
            </a:fld>
            <a:endParaRPr lang="sl-SI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2001BD-C5BC-A94D-671D-DA8545DE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</p:spTree>
    <p:extLst>
      <p:ext uri="{BB962C8B-B14F-4D97-AF65-F5344CB8AC3E}">
        <p14:creationId xmlns:p14="http://schemas.microsoft.com/office/powerpoint/2010/main" val="3699414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866D-A7E6-8E4E-3064-AB8BA149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RIN (</a:t>
            </a:r>
            <a:r>
              <a:rPr lang="sl-SI" i="1" dirty="0"/>
              <a:t>Computing, Informatics</a:t>
            </a:r>
            <a:r>
              <a:rPr lang="sl-SI" dirty="0"/>
              <a:t>)</a:t>
            </a:r>
            <a:endParaRPr lang="sl-SI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8D39F-706A-402D-F3E1-F1B9A564D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7380"/>
            <a:ext cx="10515600" cy="42795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RIN je </a:t>
            </a:r>
            <a:r>
              <a:rPr lang="sl-SI" b="1" i="1" dirty="0">
                <a:solidFill>
                  <a:srgbClr val="FF0000"/>
                </a:solidFill>
              </a:rPr>
              <a:t>temeljna znanstvena veda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, ki preučuje dejavnost, katera zahteva, ima koristi ali je povezana </a:t>
            </a:r>
            <a:r>
              <a:rPr lang="sl-SI" b="1" i="1" dirty="0">
                <a:solidFill>
                  <a:srgbClr val="FF0000"/>
                </a:solidFill>
              </a:rPr>
              <a:t>z ustvarjanjem in uporabo digitalnih naprav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sl-SI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Kot </a:t>
            </a:r>
            <a:r>
              <a:rPr lang="sl-SI" b="1" i="1" dirty="0">
                <a:solidFill>
                  <a:srgbClr val="FF0000"/>
                </a:solidFill>
              </a:rPr>
              <a:t>splošnoizobraževalni predmet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je usmerjen v pridobivanje in razvijanje </a:t>
            </a:r>
            <a:r>
              <a:rPr lang="sl-SI" i="1" dirty="0">
                <a:solidFill>
                  <a:schemeClr val="accent2">
                    <a:lumMod val="75000"/>
                  </a:schemeClr>
                </a:solidFill>
              </a:rPr>
              <a:t>temeljnih znanj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RIN ter </a:t>
            </a:r>
            <a:r>
              <a:rPr lang="sl-SI" i="1" dirty="0">
                <a:solidFill>
                  <a:schemeClr val="accent2">
                    <a:lumMod val="75000"/>
                  </a:schemeClr>
                </a:solidFill>
              </a:rPr>
              <a:t>spretnosti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in </a:t>
            </a:r>
            <a:r>
              <a:rPr lang="sl-SI" i="1" dirty="0">
                <a:solidFill>
                  <a:schemeClr val="accent2">
                    <a:lumMod val="75000"/>
                  </a:schemeClr>
                </a:solidFill>
              </a:rPr>
              <a:t>oblikovanju stališč in odnosa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, kar učencem </a:t>
            </a:r>
            <a:r>
              <a:rPr lang="sl-SI" b="1" i="1" dirty="0">
                <a:solidFill>
                  <a:srgbClr val="FF0000"/>
                </a:solidFill>
              </a:rPr>
              <a:t>omogoča aktivno in odgovorno življenje oziroma delovanje v sodobni družbi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(npr. reševanje problemov, argumentirano, kritično presojanje itd.).</a:t>
            </a:r>
          </a:p>
          <a:p>
            <a:pPr marL="0" indent="0" algn="r">
              <a:buNone/>
            </a:pPr>
            <a:r>
              <a:rPr lang="sl-SI" sz="1900" dirty="0">
                <a:solidFill>
                  <a:schemeClr val="accent6">
                    <a:lumMod val="50000"/>
                  </a:schemeClr>
                </a:solidFill>
              </a:rPr>
              <a:t>(ACM, Paradigms for Global Computing Education)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ECA3-6795-C1DE-7A33-22E9F547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8F26-31C1-3C75-2592-8ED4F5D0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4069-6DC5-3C42-9D21-3FEA0E41D8F8}" type="slidenum">
              <a:rPr lang="sl-SI" smtClean="0"/>
              <a:t>28</a:t>
            </a:fld>
            <a:endParaRPr lang="sl-SI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2001BD-C5BC-A94D-671D-DA8545DE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92890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866D-A7E6-8E4E-3064-AB8BA149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RIN (</a:t>
            </a:r>
            <a:r>
              <a:rPr lang="sl-SI" i="1" dirty="0"/>
              <a:t>Computing, Informatics</a:t>
            </a:r>
            <a:r>
              <a:rPr lang="sl-SI" dirty="0"/>
              <a:t>)</a:t>
            </a:r>
            <a:endParaRPr lang="sl-SI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8D39F-706A-402D-F3E1-F1B9A564D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770"/>
            <a:ext cx="10515600" cy="45881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Vključuje:</a:t>
            </a:r>
          </a:p>
          <a:p>
            <a:pPr marL="514350" indent="-514350">
              <a:buFont typeface="+mj-lt"/>
              <a:buAutoNum type="arabicPeriod"/>
            </a:pPr>
            <a:r>
              <a:rPr lang="sl-SI" i="1" u="sng" dirty="0">
                <a:solidFill>
                  <a:schemeClr val="accent6">
                    <a:lumMod val="50000"/>
                  </a:schemeClr>
                </a:solidFill>
              </a:rPr>
              <a:t>načrtovanje in izdelavo sistemov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strojne in programske opreme;</a:t>
            </a:r>
          </a:p>
          <a:p>
            <a:pPr marL="514350" indent="-514350">
              <a:buFont typeface="+mj-lt"/>
              <a:buAutoNum type="arabicPeriod"/>
            </a:pPr>
            <a:r>
              <a:rPr lang="sl-SI" i="1" u="sng" dirty="0">
                <a:solidFill>
                  <a:srgbClr val="7030A0"/>
                </a:solidFill>
              </a:rPr>
              <a:t>obdelavo, strukturiranje in upravljanje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različnih vrst </a:t>
            </a:r>
            <a:r>
              <a:rPr lang="sl-SI" i="1" u="sng" dirty="0">
                <a:solidFill>
                  <a:srgbClr val="7030A0"/>
                </a:solidFill>
              </a:rPr>
              <a:t>informacij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sl-SI" i="1" u="sng" dirty="0">
                <a:solidFill>
                  <a:schemeClr val="accent6">
                    <a:lumMod val="50000"/>
                  </a:schemeClr>
                </a:solidFill>
              </a:rPr>
              <a:t>reševanje problemov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z </a:t>
            </a:r>
            <a:r>
              <a:rPr lang="sl-SI" i="1" u="sng" dirty="0">
                <a:solidFill>
                  <a:schemeClr val="accent6">
                    <a:lumMod val="50000"/>
                  </a:schemeClr>
                </a:solidFill>
              </a:rPr>
              <a:t>iskanjem rešitev za probleme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ali z </a:t>
            </a:r>
            <a:r>
              <a:rPr lang="sl-SI" i="1" u="sng" dirty="0">
                <a:solidFill>
                  <a:schemeClr val="accent6">
                    <a:lumMod val="50000"/>
                  </a:schemeClr>
                </a:solidFill>
              </a:rPr>
              <a:t>dokazovanjem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, da </a:t>
            </a:r>
            <a:r>
              <a:rPr lang="sl-SI" i="1" u="sng" dirty="0">
                <a:solidFill>
                  <a:schemeClr val="accent6">
                    <a:lumMod val="50000"/>
                  </a:schemeClr>
                </a:solidFill>
              </a:rPr>
              <a:t>rešitev ne obstaja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sl-SI" i="1" u="sng" dirty="0">
                <a:solidFill>
                  <a:srgbClr val="7030A0"/>
                </a:solidFill>
              </a:rPr>
              <a:t>omogočanje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, da se računalniški </a:t>
            </a:r>
            <a:r>
              <a:rPr lang="sl-SI" i="1" u="sng" dirty="0">
                <a:solidFill>
                  <a:srgbClr val="7030A0"/>
                </a:solidFill>
              </a:rPr>
              <a:t>sistemi obnašajo inteligentno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ustvarjanje in uporabo </a:t>
            </a:r>
            <a:r>
              <a:rPr lang="sl-SI" i="1" u="sng" dirty="0">
                <a:solidFill>
                  <a:schemeClr val="accent6">
                    <a:lumMod val="50000"/>
                  </a:schemeClr>
                </a:solidFill>
              </a:rPr>
              <a:t>komunikacijskih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in </a:t>
            </a:r>
            <a:r>
              <a:rPr lang="sl-SI" i="1" u="sng" dirty="0">
                <a:solidFill>
                  <a:schemeClr val="accent6">
                    <a:lumMod val="50000"/>
                  </a:schemeClr>
                </a:solidFill>
              </a:rPr>
              <a:t>razvedrilnih medijev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; ter</a:t>
            </a:r>
          </a:p>
          <a:p>
            <a:pPr marL="514350" indent="-514350">
              <a:buFont typeface="+mj-lt"/>
              <a:buAutoNum type="arabicPeriod"/>
            </a:pP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iskanje in zbiranje informacij, ki so pomembne za kateri koli namen.</a:t>
            </a:r>
          </a:p>
          <a:p>
            <a:pPr marL="0" indent="0">
              <a:buNone/>
            </a:pPr>
            <a:endParaRPr lang="sl-SI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sl-SI" sz="1900" dirty="0">
                <a:solidFill>
                  <a:schemeClr val="accent6">
                    <a:lumMod val="50000"/>
                  </a:schemeClr>
                </a:solidFill>
              </a:rPr>
              <a:t>(ACM, Paradigms for Global Computing Education)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ECA3-6795-C1DE-7A33-22E9F547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8F26-31C1-3C75-2592-8ED4F5D0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4069-6DC5-3C42-9D21-3FEA0E41D8F8}" type="slidenum">
              <a:rPr lang="sl-SI" smtClean="0"/>
              <a:t>29</a:t>
            </a:fld>
            <a:endParaRPr lang="sl-SI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2001BD-C5BC-A94D-671D-DA8545DE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32298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9D3-DDED-D760-36A9-212BF618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Namesto uvoda 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37CCC-6009-B05A-FE2D-07981C01C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l-SI" dirty="0"/>
              <a:t>Kdo je imel v osnovni šoli predmet RIN?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je imel v srednji šoli predmet RIN?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je imel na fakulteti predmet RIN?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ni imel nikoli predmeta RIN?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se je kje drugje izobrazil o RIN?</a:t>
            </a:r>
          </a:p>
          <a:p>
            <a:pPr marL="457200" indent="-457200">
              <a:buFont typeface="+mj-lt"/>
              <a:buAutoNum type="arabicPeriod"/>
            </a:pPr>
            <a:endParaRPr lang="sl-SI" dirty="0"/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Kaj je RIN?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59B7-9040-636B-D7EC-C6ABE286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EBC6B-670A-B4C1-93C7-08B48AD5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5FF87-C966-F67D-EE86-34D9E47C4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7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53293" y="217693"/>
            <a:ext cx="10013886" cy="761926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 dirty="0">
                <a:solidFill>
                  <a:srgbClr val="FF6600"/>
                </a:solidFill>
                <a:latin typeface="Arial"/>
              </a:rPr>
              <a:t>Vsebina RIN – izobraževalne smeri ACM</a:t>
            </a: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53294" y="1523852"/>
            <a:ext cx="10884658" cy="478925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93000"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računalniško inženirstvo [</a:t>
            </a:r>
            <a:r>
              <a:rPr lang="sl-SI" sz="2903" i="1" spc="-1">
                <a:latin typeface="Arial"/>
              </a:rPr>
              <a:t>Computer Engineering</a:t>
            </a:r>
            <a:r>
              <a:rPr lang="sl-SI" sz="2903" spc="-1">
                <a:latin typeface="Arial"/>
              </a:rPr>
              <a:t>]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teoretično računalništvo (računalniška znanost) [</a:t>
            </a:r>
            <a:r>
              <a:rPr lang="sl-SI" sz="2903" i="1" spc="-1">
                <a:latin typeface="Arial"/>
              </a:rPr>
              <a:t>Computer Science</a:t>
            </a:r>
            <a:r>
              <a:rPr lang="sl-SI" sz="2903" spc="-1">
                <a:latin typeface="Arial"/>
              </a:rPr>
              <a:t>]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kibernetska varnost [</a:t>
            </a:r>
            <a:r>
              <a:rPr lang="sl-SI" sz="2903" i="1" spc="-1">
                <a:latin typeface="Arial"/>
              </a:rPr>
              <a:t>Cybersecurity</a:t>
            </a:r>
            <a:r>
              <a:rPr lang="sl-SI" sz="2903" spc="-1">
                <a:latin typeface="Arial"/>
              </a:rPr>
              <a:t>]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informacijski sistemi [</a:t>
            </a:r>
            <a:r>
              <a:rPr lang="sl-SI" sz="2903" i="1" spc="-1">
                <a:latin typeface="Arial"/>
              </a:rPr>
              <a:t>Information Systems</a:t>
            </a:r>
            <a:r>
              <a:rPr lang="sl-SI" sz="2903" spc="-1">
                <a:latin typeface="Arial"/>
              </a:rPr>
              <a:t>]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informacijska tehnologija [</a:t>
            </a:r>
            <a:r>
              <a:rPr lang="sl-SI" sz="2903" i="1" spc="-1">
                <a:latin typeface="Arial"/>
              </a:rPr>
              <a:t>Information Technology</a:t>
            </a:r>
            <a:r>
              <a:rPr lang="sl-SI" sz="2903" spc="-1">
                <a:latin typeface="Arial"/>
              </a:rPr>
              <a:t>]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programsko inženirstvo [</a:t>
            </a:r>
            <a:r>
              <a:rPr lang="sl-SI" sz="2903" i="1" spc="-1">
                <a:latin typeface="Arial"/>
              </a:rPr>
              <a:t>Software Engineering</a:t>
            </a:r>
            <a:r>
              <a:rPr lang="sl-SI" sz="2903" spc="-1">
                <a:latin typeface="Arial"/>
              </a:rPr>
              <a:t>]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podatkovna znanost [</a:t>
            </a:r>
            <a:r>
              <a:rPr lang="sl-SI" sz="2903" i="1" spc="-1">
                <a:latin typeface="Arial"/>
              </a:rPr>
              <a:t>with data science</a:t>
            </a:r>
            <a:r>
              <a:rPr lang="sl-SI" sz="2903" spc="-1">
                <a:latin typeface="Arial"/>
              </a:rPr>
              <a:t>]</a:t>
            </a:r>
          </a:p>
          <a:p>
            <a:endParaRPr lang="sl-SI" sz="2903" spc="-1">
              <a:latin typeface="Arial"/>
            </a:endParaRPr>
          </a:p>
          <a:p>
            <a:pPr algn="r">
              <a:spcBef>
                <a:spcPts val="1278"/>
              </a:spcBef>
            </a:pPr>
            <a:r>
              <a:rPr lang="sl-SI" sz="2661" spc="-1">
                <a:latin typeface="Arial"/>
                <a:hlinkClick r:id="rId2"/>
              </a:rPr>
              <a:t>https://www.acm.org/education/curricula-recommendations</a:t>
            </a:r>
            <a:endParaRPr lang="sl-SI" sz="2661" spc="-1">
              <a:latin typeface="Arial"/>
            </a:endParaRPr>
          </a:p>
          <a:p>
            <a:pPr algn="r">
              <a:spcBef>
                <a:spcPts val="1278"/>
              </a:spcBef>
            </a:pPr>
            <a:endParaRPr lang="sl-SI" sz="2661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930E998-7606-4615-9ED8-A7406C197888}" type="slidenum">
              <a:rPr/>
              <a:t>30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2074-4DD5-45D6-2622-0133CC3B7C6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E8911D-A1FE-F106-CEE3-BE112AAA0FBD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GB"/>
              <a:t>Digitalna sedanjost je tu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C2FB-598F-740D-42EB-1C6D45E10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Kompetentnost (</a:t>
            </a:r>
            <a:r>
              <a:rPr lang="sl-SI" i="1" dirty="0"/>
              <a:t>Competence</a:t>
            </a:r>
            <a:r>
              <a:rPr lang="sl-SI" dirty="0"/>
              <a:t>)</a:t>
            </a:r>
            <a:endParaRPr lang="sl-SI" sz="60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28E72-D18E-F5FA-732B-BDC757FF3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270375"/>
          </a:xfrm>
        </p:spPr>
        <p:txBody>
          <a:bodyPr>
            <a:normAutofit/>
          </a:bodyPr>
          <a:lstStyle/>
          <a:p>
            <a:r>
              <a:rPr lang="sl-SI" dirty="0"/>
              <a:t>Upravljanje s človeškimi viri – </a:t>
            </a:r>
            <a:r>
              <a:rPr lang="sl-SI" i="1" dirty="0"/>
              <a:t>HRM</a:t>
            </a:r>
            <a:r>
              <a:rPr lang="sl-SI" dirty="0"/>
              <a:t> (</a:t>
            </a:r>
            <a:r>
              <a:rPr lang="sl-SI" i="1" dirty="0"/>
              <a:t>DigComp1.0</a:t>
            </a:r>
            <a:r>
              <a:rPr lang="sl-SI" dirty="0"/>
              <a:t>)</a:t>
            </a:r>
            <a:endParaRPr lang="sl-SI" i="1" dirty="0"/>
          </a:p>
          <a:p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Digitalna kompetentnost vključuje samozavestno, kritično in odgovorno </a:t>
            </a:r>
            <a:r>
              <a:rPr lang="sl-SI" b="1" i="1" u="sng" dirty="0">
                <a:solidFill>
                  <a:schemeClr val="accent5">
                    <a:lumMod val="50000"/>
                  </a:schemeClr>
                </a:solidFill>
              </a:rPr>
              <a:t>uporabo DT</a:t>
            </a:r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 ter </a:t>
            </a:r>
            <a:r>
              <a:rPr lang="sl-SI" b="1" i="1" u="sng" dirty="0">
                <a:solidFill>
                  <a:schemeClr val="accent5">
                    <a:lumMod val="50000"/>
                  </a:schemeClr>
                </a:solidFill>
              </a:rPr>
              <a:t>interakcijo</a:t>
            </a:r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 z njimi pri učenju, delu in družbenem udejstvovanju.</a:t>
            </a:r>
          </a:p>
          <a:p>
            <a:pPr marL="0" indent="0" algn="r">
              <a:buNone/>
            </a:pPr>
            <a:r>
              <a:rPr lang="sl-SI" i="1" dirty="0"/>
              <a:t>(DigComp2.2)</a:t>
            </a:r>
            <a:endParaRPr lang="sl-SI" dirty="0"/>
          </a:p>
          <a:p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kakšni naj bodo odnosi in razmerja med psihofizičnimi, emocionalnimi, ekonomskimi, socialnimi in estetskimi potrebami človeka. Te odnose in razmerja obravnavajo ... s posebnim poudarkom na izobraževanju potrošnikov kot </a:t>
            </a:r>
            <a:r>
              <a:rPr lang="sl-SI" b="1" i="1" u="sng" dirty="0">
                <a:solidFill>
                  <a:schemeClr val="accent5">
                    <a:lumMod val="50000"/>
                  </a:schemeClr>
                </a:solidFill>
              </a:rPr>
              <a:t>uporabnikov</a:t>
            </a:r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 tržnih izdelkov in storitev.</a:t>
            </a:r>
          </a:p>
          <a:p>
            <a:pPr marL="0" indent="0" algn="r">
              <a:buNone/>
            </a:pPr>
            <a:r>
              <a:rPr lang="sl-SI" i="1" dirty="0"/>
              <a:t>(UN Gospodinjstvo)</a:t>
            </a:r>
            <a:endParaRPr lang="sl-SI" dirty="0"/>
          </a:p>
          <a:p>
            <a:endParaRPr lang="sl-SI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D668D-B228-036D-EC9B-6A88EA4CC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F03CE-1844-B4C5-0770-BFDBAE54C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A452A-57B5-002E-F51F-6D6F9D101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608-FDCE-BD4F-8F6B-A4D986B68460}" type="slidenum">
              <a:rPr lang="sl-SI" smtClean="0"/>
              <a:t>31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279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53293" y="217693"/>
            <a:ext cx="10013886" cy="761926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RIN je temeljni predmet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653294" y="1523852"/>
            <a:ext cx="10884658" cy="478925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Autofit/>
          </a:bodyPr>
          <a:lstStyle/>
          <a:p>
            <a:r>
              <a:rPr lang="sl-SI" sz="3870" spc="-1">
                <a:highlight>
                  <a:srgbClr val="FFFFFF"/>
                </a:highlight>
                <a:latin typeface="Arial"/>
              </a:rPr>
              <a:t>»… v šoli obravnavamo elektriko, ampak zato učenci nimajo predmeta osnove elektrotehnike ...«</a:t>
            </a:r>
          </a:p>
          <a:p>
            <a:pPr algn="r">
              <a:buNone/>
            </a:pPr>
            <a:r>
              <a:rPr lang="sl-SI" sz="2419" spc="-1">
                <a:highlight>
                  <a:srgbClr val="FFFFFF"/>
                </a:highlight>
                <a:latin typeface="Arial"/>
              </a:rPr>
              <a:t>Emilija Stojmenova Duh, Studio ob 17h, 11.1.2022</a:t>
            </a:r>
          </a:p>
          <a:p>
            <a:endParaRPr lang="sl-SI" sz="2419" spc="-1">
              <a:highlight>
                <a:srgbClr val="FFFFFF"/>
              </a:highlight>
              <a:latin typeface="Arial"/>
            </a:endParaRPr>
          </a:p>
          <a:p>
            <a:r>
              <a:rPr lang="sl-SI" sz="3870" spc="-1">
                <a:highlight>
                  <a:srgbClr val="FFFFFF"/>
                </a:highlight>
                <a:latin typeface="Arial"/>
              </a:rPr>
              <a:t>»... imajo pa predmet fizika ...«</a:t>
            </a:r>
          </a:p>
          <a:p>
            <a:pPr algn="r">
              <a:buNone/>
            </a:pPr>
            <a:r>
              <a:rPr lang="sl-SI" sz="2177" spc="-1">
                <a:highlight>
                  <a:srgbClr val="FFFFFF"/>
                </a:highlight>
                <a:latin typeface="Arial"/>
              </a:rPr>
              <a:t>Enrico Nardelli, </a:t>
            </a:r>
            <a:r>
              <a:rPr lang="sl-SI" sz="2177" i="1" spc="-1">
                <a:highlight>
                  <a:srgbClr val="FFFFFF"/>
                </a:highlight>
                <a:latin typeface="Arial"/>
              </a:rPr>
              <a:t>Informatics Curriculum Framework for schools</a:t>
            </a:r>
            <a:r>
              <a:rPr lang="sl-SI" sz="2177" spc="-1">
                <a:highlight>
                  <a:srgbClr val="FFFFFF"/>
                </a:highlight>
                <a:latin typeface="Arial"/>
              </a:rPr>
              <a:t>,</a:t>
            </a:r>
          </a:p>
          <a:p>
            <a:pPr algn="r">
              <a:buNone/>
            </a:pPr>
            <a:r>
              <a:rPr lang="sl-SI" sz="2177" spc="-1">
                <a:highlight>
                  <a:srgbClr val="FFFFFF"/>
                </a:highlight>
                <a:latin typeface="Arial"/>
              </a:rPr>
              <a:t>4. Odprti forum SDK: »Nova digitalna zgodba Slovenije v digitalni Evropi«</a:t>
            </a:r>
          </a:p>
          <a:p>
            <a:endParaRPr lang="sl-SI" sz="2177" spc="-1"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6AB7A64-2311-46DE-8786-29D565AA763E}" type="slidenum">
              <a:rPr/>
              <a:t>32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267F70-A7AA-B7EE-240D-966DC248AE1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ED15F7-6717-7EFA-48F3-8C8A9D60D68F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GB"/>
              <a:t>Digitalna sedanjost je tu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866D-A7E6-8E4E-3064-AB8BA149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0070C0"/>
                </a:solidFill>
              </a:rPr>
              <a:t>RIN</a:t>
            </a:r>
            <a:r>
              <a:rPr lang="sl-SI" dirty="0"/>
              <a:t> in </a:t>
            </a:r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digitalne kompetence</a:t>
            </a:r>
            <a:br>
              <a:rPr lang="sl-SI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sl-SI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primer: programiranje</a:t>
            </a:r>
            <a:endParaRPr lang="sl-SI" sz="36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8D39F-706A-402D-F3E1-F1B9A564D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770"/>
            <a:ext cx="10515600" cy="4588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i="1" dirty="0">
                <a:solidFill>
                  <a:srgbClr val="0070C0"/>
                </a:solidFill>
              </a:rPr>
              <a:t>Temeljno znanje: </a:t>
            </a:r>
            <a:r>
              <a:rPr lang="sl-SI" dirty="0">
                <a:solidFill>
                  <a:srgbClr val="0070C0"/>
                </a:solidFill>
              </a:rPr>
              <a:t>Načrtovanje, pisanje in odpravljanje napak v programih, ki dosegajo določene cilje, vključno z nadzorom ali simulacijo fizičnih sistemov; reševanje problemov tako, da jih razdelimo na manjše dele.</a:t>
            </a:r>
            <a:endParaRPr lang="sl-SI" b="1" i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sl-SI" sz="2100" dirty="0"/>
              <a:t>(Informatics education at school in Europe, Eurydice report)</a:t>
            </a:r>
            <a:endParaRPr lang="sl-SI" i="1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b="1" i="1" dirty="0">
                <a:solidFill>
                  <a:schemeClr val="accent6">
                    <a:lumMod val="50000"/>
                  </a:schemeClr>
                </a:solidFill>
              </a:rPr>
              <a:t>Digitalna kompetenca:</a:t>
            </a:r>
            <a:r>
              <a:rPr lang="sl-SI" dirty="0">
                <a:solidFill>
                  <a:schemeClr val="accent6">
                    <a:lumMod val="50000"/>
                  </a:schemeClr>
                </a:solidFill>
              </a:rPr>
              <a:t> Zna združiti nabor programskih delčkov (npr. kot v orodju za programiranje z delčki Scratch), da reši problem.</a:t>
            </a:r>
          </a:p>
          <a:p>
            <a:pPr marL="0" indent="0" algn="r">
              <a:buNone/>
            </a:pPr>
            <a:r>
              <a:rPr lang="sl-SI" sz="2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(DigComp 2.2)</a:t>
            </a:r>
            <a:endParaRPr lang="sl-SI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ECA3-6795-C1DE-7A33-22E9F547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8F26-31C1-3C75-2592-8ED4F5D0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4069-6DC5-3C42-9D21-3FEA0E41D8F8}" type="slidenum">
              <a:rPr lang="sl-SI" smtClean="0"/>
              <a:t>33</a:t>
            </a:fld>
            <a:endParaRPr lang="sl-SI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2001BD-C5BC-A94D-671D-DA8545DE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</p:spTree>
    <p:extLst>
      <p:ext uri="{BB962C8B-B14F-4D97-AF65-F5344CB8AC3E}">
        <p14:creationId xmlns:p14="http://schemas.microsoft.com/office/powerpoint/2010/main" val="285673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1C4A-1B38-C00F-7DE5-B5742801D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209800" cy="5556704"/>
          </a:xfrm>
        </p:spPr>
        <p:txBody>
          <a:bodyPr>
            <a:normAutofit/>
          </a:bodyPr>
          <a:lstStyle/>
          <a:p>
            <a:r>
              <a:rPr lang="sl-SI" sz="2800" b="1" dirty="0">
                <a:solidFill>
                  <a:srgbClr val="0070C0"/>
                </a:solidFill>
              </a:rPr>
              <a:t>RIN</a:t>
            </a:r>
            <a:r>
              <a:rPr lang="sl-SI" sz="2800" dirty="0"/>
              <a:t> in </a:t>
            </a:r>
            <a: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  <a:t>digitalne kompet.</a:t>
            </a:r>
            <a:b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sl-S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primer: program.</a:t>
            </a:r>
            <a:endParaRPr lang="sl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A9062-D06B-969C-56D1-B00033B2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BE5A7-0FEE-58CC-9363-943B244A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20A93-11A0-3A04-0F7A-198BF310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34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B751582-39F7-1B96-1401-D2298382F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483697"/>
            <a:ext cx="8899389" cy="5654939"/>
          </a:xfrm>
        </p:spPr>
      </p:pic>
    </p:spTree>
    <p:extLst>
      <p:ext uri="{BB962C8B-B14F-4D97-AF65-F5344CB8AC3E}">
        <p14:creationId xmlns:p14="http://schemas.microsoft.com/office/powerpoint/2010/main" val="1437032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53293" y="217693"/>
            <a:ext cx="10013886" cy="761926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C9211E"/>
                </a:solidFill>
                <a:latin typeface="Arial"/>
              </a:rPr>
              <a:t>RIN</a:t>
            </a:r>
            <a:r>
              <a:rPr lang="sl-SI" sz="3265" spc="-1">
                <a:solidFill>
                  <a:srgbClr val="FF6600"/>
                </a:solidFill>
                <a:latin typeface="Arial"/>
              </a:rPr>
              <a:t> in digitalne kompetence</a:t>
            </a: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653294" y="1523852"/>
            <a:ext cx="10884658" cy="478925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Autofit/>
          </a:bodyPr>
          <a:lstStyle/>
          <a:p>
            <a:r>
              <a:rPr lang="sl-SI" sz="2419" spc="-1">
                <a:highlight>
                  <a:srgbClr val="FFFFFF"/>
                </a:highlight>
                <a:latin typeface="Arial"/>
              </a:rPr>
              <a:t>Posameznik mora imeti </a:t>
            </a:r>
            <a:r>
              <a:rPr lang="sl-SI" sz="2419" spc="-1">
                <a:solidFill>
                  <a:srgbClr val="C9211E"/>
                </a:solidFill>
                <a:highlight>
                  <a:srgbClr val="FFFFFF"/>
                </a:highlight>
                <a:latin typeface="Arial"/>
              </a:rPr>
              <a:t>znanja, in ne zgolj</a:t>
            </a:r>
            <a:r>
              <a:rPr lang="sl-SI" sz="2419" spc="-1">
                <a:highlight>
                  <a:srgbClr val="FFFFFF"/>
                </a:highlight>
                <a:latin typeface="Arial"/>
              </a:rPr>
              <a:t> razvoj </a:t>
            </a:r>
            <a:r>
              <a:rPr lang="sl-SI" sz="2419" spc="-1">
                <a:solidFill>
                  <a:srgbClr val="FF6600"/>
                </a:solidFill>
                <a:highlight>
                  <a:srgbClr val="FFFFFF"/>
                </a:highlight>
                <a:latin typeface="Arial"/>
              </a:rPr>
              <a:t>veščin ali spretnosti</a:t>
            </a:r>
            <a:r>
              <a:rPr lang="sl-SI" sz="2419" spc="-1">
                <a:highlight>
                  <a:srgbClr val="FFFFFF"/>
                </a:highlight>
                <a:latin typeface="Arial"/>
              </a:rPr>
              <a:t>, ker ga znanja opremijo z vedenji o principih ustroja in delovanja stroja, vključno s sposobnostjo kritičnega razumevanja delovanja stroja (npr. vloge umetne inteligence, zavedanje o kibernetski ogroženosti ipd.)</a:t>
            </a:r>
            <a:r>
              <a:rPr lang="sl-SI" sz="2419" spc="-1" baseline="33000">
                <a:highlight>
                  <a:srgbClr val="FFFFFF"/>
                </a:highlight>
                <a:latin typeface="Arial"/>
              </a:rPr>
              <a:t>2</a:t>
            </a:r>
            <a:r>
              <a:rPr lang="sl-SI" sz="2419" spc="-1">
                <a:highlight>
                  <a:srgbClr val="FFFFFF"/>
                </a:highlight>
                <a:latin typeface="Arial"/>
              </a:rPr>
              <a:t>.</a:t>
            </a:r>
          </a:p>
          <a:p>
            <a:endParaRPr lang="sl-SI" sz="2419" spc="-1">
              <a:highlight>
                <a:srgbClr val="FFFFFF"/>
              </a:highlight>
              <a:latin typeface="Arial"/>
            </a:endParaRPr>
          </a:p>
          <a:p>
            <a:r>
              <a:rPr lang="sl-SI" sz="1814" spc="-1" baseline="33000">
                <a:highlight>
                  <a:srgbClr val="FFFFFF"/>
                </a:highlight>
                <a:latin typeface="Arial"/>
              </a:rPr>
              <a:t>2</a:t>
            </a:r>
            <a:r>
              <a:rPr lang="sl-SI" sz="1814" spc="-1">
                <a:highlight>
                  <a:srgbClr val="FFFFFF"/>
                </a:highlight>
                <a:latin typeface="Arial"/>
              </a:rPr>
              <a:t> Michael E. Caspersen: Informatics as a Fundamental Discipline in General Education – The Danish Perspective, v Perspectives on Digital Humanism, Springer, 2021.</a:t>
            </a:r>
          </a:p>
          <a:p>
            <a:endParaRPr lang="sl-SI" sz="1814" spc="-1">
              <a:highlight>
                <a:srgbClr val="FFFFFF"/>
              </a:highlight>
              <a:latin typeface="Arial"/>
            </a:endParaRPr>
          </a:p>
          <a:p>
            <a:endParaRPr lang="sl-SI" sz="1814" spc="-1">
              <a:highlight>
                <a:srgbClr val="FFFFFF"/>
              </a:highlight>
              <a:latin typeface="Arial"/>
            </a:endParaRPr>
          </a:p>
          <a:p>
            <a:endParaRPr lang="sl-SI" sz="1814" spc="-1">
              <a:highlight>
                <a:srgbClr val="FFFFFF"/>
              </a:highlight>
              <a:latin typeface="Arial"/>
            </a:endParaRPr>
          </a:p>
          <a:p>
            <a:endParaRPr lang="sl-SI" sz="1814" spc="-1">
              <a:highlight>
                <a:srgbClr val="FFFFFF"/>
              </a:highlight>
              <a:latin typeface="Arial"/>
            </a:endParaRPr>
          </a:p>
          <a:p>
            <a:endParaRPr lang="sl-SI" sz="1814" spc="-1">
              <a:highlight>
                <a:srgbClr val="FFFFFF"/>
              </a:highlight>
              <a:latin typeface="Arial"/>
            </a:endParaRPr>
          </a:p>
          <a:p>
            <a:endParaRPr lang="sl-SI" sz="1814" spc="-1">
              <a:highlight>
                <a:srgbClr val="FFFFFF"/>
              </a:highlight>
              <a:latin typeface="Arial"/>
            </a:endParaRPr>
          </a:p>
          <a:p>
            <a:pPr algn="r">
              <a:buNone/>
            </a:pPr>
            <a:r>
              <a:rPr lang="sl-SI" sz="1935" i="1" spc="-1">
                <a:highlight>
                  <a:srgbClr val="FFFFFF"/>
                </a:highlight>
                <a:latin typeface="Arial"/>
              </a:rPr>
              <a:t>Okvir računalništva in informatike od vrtca do srednje šole, RINOS, januar 2022</a:t>
            </a:r>
            <a:endParaRPr lang="sl-SI" sz="1935" spc="-1">
              <a:highlight>
                <a:srgbClr val="FFFFFF"/>
              </a:highlight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9194845-F406-4DD4-A2F7-E86C69593720}" type="slidenum">
              <a:rPr/>
              <a:t>35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009731-F079-A9CF-0C78-DB93A6BAF6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1C0DB-A318-AF55-E891-D758432C48B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GB"/>
              <a:t>Digitalna sedanjost je tu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53293" y="217693"/>
            <a:ext cx="10013886" cy="761926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RIN je temeljni predmet</a:t>
            </a:r>
          </a:p>
        </p:txBody>
      </p:sp>
      <p:sp>
        <p:nvSpPr>
          <p:cNvPr id="99" name="PlaceHolder 2"/>
          <p:cNvSpPr>
            <a:spLocks noGrp="1"/>
          </p:cNvSpPr>
          <p:nvPr>
            <p:ph type="subTitle"/>
          </p:nvPr>
        </p:nvSpPr>
        <p:spPr>
          <a:xfrm>
            <a:off x="653294" y="1523852"/>
            <a:ext cx="10884658" cy="478925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Autofit/>
          </a:bodyPr>
          <a:lstStyle/>
          <a:p>
            <a:pPr algn="ctr">
              <a:buNone/>
            </a:pPr>
            <a:endParaRPr lang="sl-SI" sz="3870" spc="-1">
              <a:highlight>
                <a:srgbClr val="FFFFFF"/>
              </a:highlight>
              <a:latin typeface="Arial"/>
            </a:endParaRPr>
          </a:p>
          <a:p>
            <a:pPr algn="ctr">
              <a:buNone/>
            </a:pPr>
            <a:r>
              <a:rPr lang="sl-SI" sz="3870" spc="-1">
                <a:highlight>
                  <a:srgbClr val="FFFFFF"/>
                </a:highlight>
                <a:latin typeface="Arial"/>
              </a:rPr>
              <a:t>RIN je za digitalizacijo</a:t>
            </a:r>
          </a:p>
          <a:p>
            <a:pPr algn="ctr">
              <a:buNone/>
            </a:pPr>
            <a:endParaRPr lang="sl-SI" sz="3870" spc="-1">
              <a:highlight>
                <a:srgbClr val="FFFFFF"/>
              </a:highlight>
              <a:latin typeface="Arial"/>
            </a:endParaRPr>
          </a:p>
          <a:p>
            <a:pPr algn="ctr">
              <a:buNone/>
            </a:pPr>
            <a:r>
              <a:rPr lang="sl-SI" sz="3870" spc="-1">
                <a:highlight>
                  <a:srgbClr val="FFFFFF"/>
                </a:highlight>
                <a:latin typeface="Arial"/>
              </a:rPr>
              <a:t>tako kot je </a:t>
            </a:r>
          </a:p>
          <a:p>
            <a:pPr algn="ctr">
              <a:buNone/>
            </a:pPr>
            <a:endParaRPr lang="sl-SI" sz="3870" spc="-1">
              <a:highlight>
                <a:srgbClr val="FFFFFF"/>
              </a:highlight>
              <a:latin typeface="Arial"/>
            </a:endParaRPr>
          </a:p>
          <a:p>
            <a:pPr algn="ctr">
              <a:buNone/>
            </a:pPr>
            <a:r>
              <a:rPr lang="sl-SI" sz="3870" spc="-1">
                <a:highlight>
                  <a:srgbClr val="FFFFFF"/>
                </a:highlight>
                <a:latin typeface="Arial"/>
              </a:rPr>
              <a:t>fizika za elekrotehniko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C994204-C15B-4F9A-A827-4630387970F8}" type="slidenum">
              <a:rPr/>
              <a:t>36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35BA2B-73D2-8A1E-452A-825AB01FF70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1F176F-6B84-BF4A-96B6-3313D25D4239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GB"/>
              <a:t>Digitalna sedanjost je tu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53293" y="217693"/>
            <a:ext cx="10013886" cy="761926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Okvir temeljnih vsebin računalništva in informatike</a:t>
            </a: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653294" y="1523852"/>
            <a:ext cx="10884658" cy="478925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Font typeface="StarSymbol"/>
              <a:buAutoNum type="arabicParenR"/>
            </a:pPr>
            <a:r>
              <a:rPr lang="sl-SI" sz="2903" spc="-1" dirty="0">
                <a:latin typeface="Arial"/>
              </a:rPr>
              <a:t>Računalniški sistemi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Font typeface="StarSymbol"/>
              <a:buAutoNum type="arabicParenR"/>
            </a:pPr>
            <a:r>
              <a:rPr lang="sl-SI" sz="2903" spc="-1" dirty="0">
                <a:latin typeface="Arial"/>
              </a:rPr>
              <a:t>Podatki in analiza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Font typeface="StarSymbol"/>
              <a:buAutoNum type="arabicParenR"/>
            </a:pPr>
            <a:r>
              <a:rPr lang="sl-SI" sz="2903" spc="-1" dirty="0">
                <a:latin typeface="Arial"/>
              </a:rPr>
              <a:t>Algoritmi in programiranje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Font typeface="StarSymbol"/>
              <a:buAutoNum type="arabicParenR"/>
            </a:pPr>
            <a:r>
              <a:rPr lang="sl-SI" sz="2903" spc="-1" dirty="0">
                <a:latin typeface="Arial"/>
              </a:rPr>
              <a:t>Omrežja in Internet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Font typeface="StarSymbol"/>
              <a:buAutoNum type="arabicParenR"/>
            </a:pPr>
            <a:r>
              <a:rPr lang="sl-SI" sz="2903" spc="-1" dirty="0">
                <a:latin typeface="Arial"/>
              </a:rPr>
              <a:t>Učinki računalništva in informatike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Font typeface="StarSymbol"/>
              <a:buAutoNum type="arabicParenR"/>
            </a:pPr>
            <a:endParaRPr lang="sl-SI" sz="2903" spc="-1" dirty="0">
              <a:latin typeface="Arial"/>
            </a:endParaRPr>
          </a:p>
          <a:p>
            <a:pPr marL="130615" algn="r">
              <a:spcBef>
                <a:spcPts val="1278"/>
              </a:spcBef>
              <a:buClr>
                <a:srgbClr val="FF6600"/>
              </a:buClr>
            </a:pPr>
            <a:r>
              <a:rPr lang="sl-SI" sz="2400" spc="-1" dirty="0">
                <a:latin typeface="Arial"/>
              </a:rPr>
              <a:t>K–12 Computer Science Framework. (2016), </a:t>
            </a:r>
            <a:r>
              <a:rPr lang="sl-SI" sz="2400" spc="-1" dirty="0">
                <a:latin typeface="Arial"/>
                <a:hlinkClick r:id="rId2"/>
              </a:rPr>
              <a:t>http://www.k12cs.org</a:t>
            </a:r>
            <a:r>
              <a:rPr lang="sl-SI" sz="2400" spc="-1" dirty="0">
                <a:latin typeface="Arial"/>
              </a:rPr>
              <a:t> </a:t>
            </a:r>
          </a:p>
          <a:p>
            <a:pPr marL="130615" algn="r">
              <a:spcBef>
                <a:spcPts val="1278"/>
              </a:spcBef>
              <a:buClr>
                <a:srgbClr val="FF6600"/>
              </a:buClr>
            </a:pPr>
            <a:r>
              <a:rPr lang="sl-SI" sz="2400" spc="-1" dirty="0">
                <a:latin typeface="Arial"/>
              </a:rPr>
              <a:t>RINOS, Okvir RIN od vrtca do srednje šole, </a:t>
            </a:r>
            <a:r>
              <a:rPr lang="sl-SI" sz="2400" spc="-1" dirty="0">
                <a:latin typeface="Arial"/>
                <a:hlinkClick r:id="rId3"/>
              </a:rPr>
              <a:t>https://www.racunalnistvo-in-informatika-za-vse.si/about/</a:t>
            </a:r>
            <a:endParaRPr lang="sl-SI" sz="2903" spc="-1" dirty="0">
              <a:latin typeface="Arial"/>
            </a:endParaRPr>
          </a:p>
          <a:p>
            <a:pPr marL="130615">
              <a:spcBef>
                <a:spcPts val="1278"/>
              </a:spcBef>
              <a:buClr>
                <a:srgbClr val="FF6600"/>
              </a:buClr>
            </a:pPr>
            <a:endParaRPr lang="sl-SI" sz="2903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1F05849-6FA0-4F6A-AAA0-ED2705E712B0}" type="slidenum">
              <a:rPr/>
              <a:t>37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4355B6-A9C8-1DCF-F46E-CA8A6679FE5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963E71-F293-A795-0D67-F676D93361D5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GB"/>
              <a:t>Digitalna sedanjost je tu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53293" y="217693"/>
            <a:ext cx="10013886" cy="761926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Starostna obdobja</a:t>
            </a: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653294" y="1523852"/>
            <a:ext cx="10884658" cy="478925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b="1" spc="-1">
                <a:latin typeface="Arial"/>
              </a:rPr>
              <a:t>[vrtec]</a:t>
            </a:r>
            <a:r>
              <a:rPr lang="sl-SI" sz="2903" spc="-1">
                <a:latin typeface="Arial"/>
              </a:rPr>
              <a:t>: pomen kontinuitete prehodov med VIO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b="1" spc="-1">
                <a:latin typeface="Arial"/>
              </a:rPr>
              <a:t>[poklicno in strokovno]</a:t>
            </a:r>
            <a:r>
              <a:rPr lang="sl-SI" sz="2903" spc="-1">
                <a:latin typeface="Arial"/>
              </a:rPr>
              <a:t>: vsebine prilagojene nivoju izobraževalnega programa (NPI, SPI, SSI, PTI)</a:t>
            </a:r>
          </a:p>
          <a:p>
            <a:endParaRPr lang="sl-SI" sz="2903" spc="-1">
              <a:latin typeface="Arial"/>
            </a:endParaRPr>
          </a:p>
          <a:p>
            <a:r>
              <a:rPr lang="sl-SI" sz="2903" b="1" spc="-1">
                <a:solidFill>
                  <a:srgbClr val="158466"/>
                </a:solidFill>
                <a:latin typeface="Arial"/>
              </a:rPr>
              <a:t>[OBDP]:</a:t>
            </a:r>
            <a:r>
              <a:rPr lang="sl-SI" sz="2903" spc="-1">
                <a:solidFill>
                  <a:srgbClr val="158466"/>
                </a:solidFill>
                <a:latin typeface="Arial"/>
              </a:rPr>
              <a:t> vrtec oziroma predšolsko obdobje</a:t>
            </a:r>
            <a:endParaRPr lang="sl-SI" sz="2903" spc="-1">
              <a:latin typeface="Arial"/>
            </a:endParaRPr>
          </a:p>
          <a:p>
            <a:r>
              <a:rPr lang="sl-SI" sz="2903" b="1" spc="-1">
                <a:solidFill>
                  <a:srgbClr val="2A6099"/>
                </a:solidFill>
                <a:latin typeface="Arial"/>
              </a:rPr>
              <a:t>[OBD1]:</a:t>
            </a:r>
            <a:r>
              <a:rPr lang="sl-SI" sz="2903" spc="-1">
                <a:solidFill>
                  <a:srgbClr val="2A6099"/>
                </a:solidFill>
                <a:latin typeface="Arial"/>
              </a:rPr>
              <a:t> osnovna šola 1. do 3. razred</a:t>
            </a:r>
            <a:endParaRPr lang="sl-SI" sz="2903" spc="-1">
              <a:latin typeface="Arial"/>
            </a:endParaRPr>
          </a:p>
          <a:p>
            <a:r>
              <a:rPr lang="sl-SI" sz="2903" b="1" spc="-1">
                <a:solidFill>
                  <a:srgbClr val="E16173"/>
                </a:solidFill>
                <a:latin typeface="Arial"/>
              </a:rPr>
              <a:t>[OBD2]:</a:t>
            </a:r>
            <a:r>
              <a:rPr lang="sl-SI" sz="2903" spc="-1">
                <a:solidFill>
                  <a:srgbClr val="E16173"/>
                </a:solidFill>
                <a:latin typeface="Arial"/>
              </a:rPr>
              <a:t> osnovna šola 4. do 6. razred</a:t>
            </a:r>
            <a:endParaRPr lang="sl-SI" sz="2903" spc="-1">
              <a:latin typeface="Arial"/>
            </a:endParaRPr>
          </a:p>
          <a:p>
            <a:r>
              <a:rPr lang="sl-SI" sz="2903" b="1" spc="-1">
                <a:solidFill>
                  <a:srgbClr val="8D1D75"/>
                </a:solidFill>
                <a:latin typeface="Arial"/>
              </a:rPr>
              <a:t>[OBD3]:</a:t>
            </a:r>
            <a:r>
              <a:rPr lang="sl-SI" sz="2903" spc="-1">
                <a:solidFill>
                  <a:srgbClr val="8D1D75"/>
                </a:solidFill>
                <a:latin typeface="Arial"/>
              </a:rPr>
              <a:t> osnovna šola 7. do 9. razred in NPI</a:t>
            </a:r>
            <a:endParaRPr lang="sl-SI" sz="2903" spc="-1">
              <a:latin typeface="Arial"/>
            </a:endParaRPr>
          </a:p>
          <a:p>
            <a:r>
              <a:rPr lang="sl-SI" sz="2903" b="1" spc="-1">
                <a:latin typeface="Arial"/>
              </a:rPr>
              <a:t>[OBD4]:</a:t>
            </a:r>
            <a:r>
              <a:rPr lang="sl-SI" sz="2903" spc="-1">
                <a:latin typeface="Arial"/>
              </a:rPr>
              <a:t> splošna srednja šola, SPI, SSI, PTI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BAB6FB1-6356-4097-AAD6-BF9367367D46}" type="slidenum">
              <a:rPr/>
              <a:t>38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9CA3E-DD4F-25B1-5F31-0C15F37D6EF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2FBB9-B400-A10A-4914-D00F8434D021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GB"/>
              <a:t>Digitalna sedanjost je tu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Računalniški sistemi</a:t>
            </a:r>
          </a:p>
        </p:txBody>
      </p:sp>
      <p:sp>
        <p:nvSpPr>
          <p:cNvPr id="124" name="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 dirty="0">
                <a:latin typeface="Arial"/>
              </a:rPr>
              <a:t>Naprave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 dirty="0">
                <a:latin typeface="Arial"/>
              </a:rPr>
              <a:t>Strojna in programska oprema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 dirty="0">
                <a:latin typeface="Arial"/>
              </a:rPr>
              <a:t>Odpravljanje težav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7D88CD-169B-CBB6-CC2D-8EAC9BF57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3371"/>
            <a:ext cx="5181600" cy="4783592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Ponazorite, kako računalniški sistemi izvajajo logiko, vhod in izhod prek komponent strojne opreme.</a:t>
            </a:r>
          </a:p>
          <a:p>
            <a:r>
              <a:rPr lang="sl-SI" dirty="0"/>
              <a:t>Razumeti komponente strojne in programske opreme, ki sestavljajo računalniške sisteme, in kako komunicirajo med seboj in z drugimi sistemi.</a:t>
            </a:r>
          </a:p>
          <a:p>
            <a:r>
              <a:rPr lang="sl-SI" dirty="0"/>
              <a:t>Razumeti, kako se navodila programske opreme shranjujejo in izvajajo v računalniškem sistemu.</a:t>
            </a:r>
          </a:p>
          <a:p>
            <a:r>
              <a:rPr lang="sl-SI" dirty="0"/>
              <a:t>Določite možne rešitve za reševanje preprostih težav s strojno in programsko opremo z uporabo običajnih strategij za odpravljanje težav.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E11DA-CE26-EA32-05A1-A27A76192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1946B-CBB1-C02B-E93D-A7EFE4D4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Digitalna sedanjost je tu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ED0D-3F49-459B-9B64-31C4F0A12D7B}" type="slidenum">
              <a:rPr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9D3-DDED-D760-36A9-212BF618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... Namesto uvoda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37CCC-6009-B05A-FE2D-07981C01C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l-SI" dirty="0"/>
              <a:t>Kdo je imel v osnovni šoli predmet fizika?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je imel v srednji šoli predmet fizika?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je imel na fakulteti predmet fizika?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ni imel nikoli predmeta fizika?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se je kje drugje izobrazil o fiziki?</a:t>
            </a:r>
          </a:p>
          <a:p>
            <a:pPr marL="457200" indent="-457200">
              <a:buFont typeface="+mj-lt"/>
              <a:buAutoNum type="arabicPeriod"/>
            </a:pPr>
            <a:endParaRPr lang="sl-SI" dirty="0"/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Kaj je fizika?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59B7-9040-636B-D7EC-C6ABE286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EBC6B-670A-B4C1-93C7-08B48AD5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5FF87-C966-F67D-EE86-34D9E47C4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9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Podatki in analiza</a:t>
            </a:r>
          </a:p>
        </p:txBody>
      </p:sp>
      <p:sp>
        <p:nvSpPr>
          <p:cNvPr id="130" name="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 dirty="0">
                <a:latin typeface="Arial"/>
              </a:rPr>
              <a:t>Zbiranje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 dirty="0">
                <a:latin typeface="Arial"/>
              </a:rPr>
              <a:t>Shranjevanje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 dirty="0">
                <a:latin typeface="Arial"/>
              </a:rPr>
              <a:t>Prikazovanje in preoblikovanje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 dirty="0">
                <a:latin typeface="Arial"/>
              </a:rPr>
              <a:t>Sklepanje in modeliranj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E702AB-DE49-6914-79E1-BFD3F2070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4971"/>
            <a:ext cx="5181600" cy="4681992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Razumeti, kako je mogoče podatke različnih oblik (vključno z besedilom, zvoki in slikami) predstaviti in rokovati z digitalno v obliki binarnih števk.</a:t>
            </a:r>
          </a:p>
          <a:p>
            <a:r>
              <a:rPr lang="sl-SI" dirty="0"/>
              <a:t>Razumeti, kako je mogoče odnose med podatki uporabiti za strukturiranje njihovega shranjevanja in njihovo učinkovitejšo obdelavo.</a:t>
            </a:r>
          </a:p>
          <a:p>
            <a:r>
              <a:rPr lang="sl-SI" dirty="0"/>
              <a:t>Uporabite več metod šifriranja za modeliranje varnega prenosa informacij.</a:t>
            </a:r>
          </a:p>
          <a:p>
            <a:r>
              <a:rPr lang="sl-SI" dirty="0"/>
              <a:t>Razvijte razumevanje ideje, da se stroji lahko »u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6B05F-55EC-CD62-5A32-FDE52C225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A8B58-F77B-BEAD-1483-A582FFB1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Digitalna sedanjost je tu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C26D7-3DD1-4F43-81BD-627226F4418F}" type="slidenum">
              <a:rPr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Algoritmi in programiranje</a:t>
            </a:r>
          </a:p>
        </p:txBody>
      </p:sp>
      <p:sp>
        <p:nvSpPr>
          <p:cNvPr id="136" name="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92500"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Algoritmi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Spremenljivke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Nadzor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Modularnost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Razvoj programov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589F11-6B01-B944-AB00-428A3A2158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sl-SI" dirty="0"/>
              <a:t>Razumeti, kaj so algoritmi; kako so implementirani kot programi na digitalnih napravah; in da se programi izvajajo po natančnih in nedvoumnih navodilih.</a:t>
            </a:r>
          </a:p>
          <a:p>
            <a:r>
              <a:rPr lang="sl-SI" dirty="0"/>
              <a:t>Z logičnim razmišljanjem razložite, kako delujejo nekateri preprosti algoritmi, ter odkrijte in popravite napake v algoritmih in programih.</a:t>
            </a:r>
          </a:p>
          <a:p>
            <a:r>
              <a:rPr lang="sl-SI" dirty="0"/>
              <a:t>Načrtujte in razvijajte modularne programe, ki uporabljajo proceduro ali funkcije.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9FA8A9-6220-3D46-C3B2-29646C4BA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3CF06-8674-ED97-CC6C-25A064665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Digitalna sedanjost je tu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511F-B286-479C-B91F-09A781621FC4}" type="slidenum">
              <a:rPr/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Omrežja in Internet</a:t>
            </a:r>
          </a:p>
        </p:txBody>
      </p:sp>
      <p:sp>
        <p:nvSpPr>
          <p:cNvPr id="144" name="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Omrežne komunikacije in organizacija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Kibernetska varnost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AFDB77-2D7A-4134-0C9C-70E4F6ADC9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Razumeti računalniška omrežja, vključno z internetom; kako lahko zagotovijo več storitev, kot je svetovni splet.</a:t>
            </a:r>
          </a:p>
          <a:p>
            <a:r>
              <a:rPr lang="sl-SI" dirty="0"/>
              <a:t>Modeliraj vlogo protokolov pri prenosu podatkov po omrežjih in internetu.</a:t>
            </a:r>
          </a:p>
          <a:p>
            <a:r>
              <a:rPr lang="sl-SI" dirty="0"/>
              <a:t>Razumevanje prenosa podatkov med digitalnimi računalniki prek omrežij, vključno z internetom, tj. naslovi IP in preklapljanje paketov.</a:t>
            </a:r>
          </a:p>
          <a:p>
            <a:r>
              <a:rPr lang="sl-SI" dirty="0"/>
              <a:t>Pogovorite se o dejanskih težavah kibernetske varnosti in o tem, kako je mogoče zaščititi osebne podatke.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B419B0-B2AA-9B0B-5753-2D5DB26F0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F0C036-57EB-BAA1-E16D-006FE299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Digitalna sedanjost je tu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702C-F7BC-408A-B2AF-77EBE7E22A9C}" type="slidenum">
              <a:rPr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Učinki računalništva in informatike</a:t>
            </a:r>
          </a:p>
        </p:txBody>
      </p:sp>
      <p:sp>
        <p:nvSpPr>
          <p:cNvPr id="152" name="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Kultura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Socialne interakcije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Varnost, zakonodaja in etika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1E71BA-6F98-E4A1-B8B2-6D098659C0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Primerjajte, kako ljudje živijo in delajo pred in po uvedbi ali prevzemu nove računalniške tehnologije.</a:t>
            </a:r>
          </a:p>
          <a:p>
            <a:r>
              <a:rPr lang="sl-SI" dirty="0"/>
              <a:t>Razpravljajte o računalniških tehnologijah, ki so spremenile svet, in povejte, kako te tehnologije vplivajo na kulturne prakse in kako nanje vplivajo.</a:t>
            </a:r>
          </a:p>
          <a:p>
            <a:r>
              <a:rPr lang="sl-SI" dirty="0"/>
              <a:t>Vzpostavite etične protokole za spletni svet.</a:t>
            </a:r>
          </a:p>
          <a:p>
            <a:r>
              <a:rPr lang="sl-SI" dirty="0"/>
              <a:t>Razložite koncepte etike, pristranskosti in pravičnosti v kontekstu umetne inteligence in avtomatizacije.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BBB6D-5418-394F-47CD-2361D8CF7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9F31A-3B38-1796-C27F-1DE84A021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Digitalna sedanjost je tu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939B-9431-4C7A-889A-5C7BC98CC926}" type="slidenum">
              <a:rPr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AE5E2B-6EC5-BD3B-3227-6AAEB09C8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5" r="-1" b="4138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DEC0E08-8A32-4AD7-F23E-0E2A51FE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630" y="3826292"/>
            <a:ext cx="5257800" cy="17015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Slovenski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odziv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za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koga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zakaj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F6DD4A-F4E1-7D9C-D042-3B4EDBDF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3631" y="5584617"/>
            <a:ext cx="5147960" cy="64678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5F5E0-C3E7-BE20-A8DF-2A8CE74F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Calibri" panose="020F0502020204030204"/>
              </a:rPr>
              <a:t>8. sušec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F37F2-1C81-620D-5C17-E65F436DF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99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200" kern="1200" cap="none" spc="0" baseline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Digitalna sedanjost je tu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0CE5B-4245-0FA2-16E8-2681B3EE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8120" y="6356350"/>
            <a:ext cx="76567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54181D-6920-4594-9A5D-6CE56DC9F8B2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1887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866D-A7E6-8E4E-3064-AB8BA149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Kurikularna reforma v Sloveniji</a:t>
            </a:r>
            <a:endParaRPr lang="sl-SI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8D39F-706A-402D-F3E1-F1B9A564D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uvajanje digitalnih kompetenc kot skupnih ciljev</a:t>
            </a:r>
          </a:p>
          <a:p>
            <a:pPr lvl="1"/>
            <a:r>
              <a:rPr lang="sl-SI" dirty="0"/>
              <a:t>Avstriji pred 2010 in zaradi slabihh izkušenj zamenjano z obveznim RIN 2018</a:t>
            </a:r>
          </a:p>
          <a:p>
            <a:pPr marL="457200" lvl="1" indent="0" algn="r">
              <a:buNone/>
            </a:pPr>
            <a:r>
              <a:rPr lang="sl-SI" sz="1800" i="1" dirty="0"/>
              <a:t>(From Non-Existent to Mandatory in Five Years – The Journey of Digital Education in the Austrian School System, ISSEP 2022)</a:t>
            </a:r>
          </a:p>
          <a:p>
            <a:r>
              <a:rPr lang="sl-SI" dirty="0"/>
              <a:t>osnova </a:t>
            </a:r>
            <a:r>
              <a:rPr lang="sl-SI" i="1" dirty="0"/>
              <a:t>DigComp2.2</a:t>
            </a:r>
            <a:r>
              <a:rPr lang="sl-SI" dirty="0"/>
              <a:t>: uporaba IKT in ne razumevanje</a:t>
            </a:r>
          </a:p>
          <a:p>
            <a:r>
              <a:rPr lang="sl-SI" dirty="0"/>
              <a:t>spretnosti, ki vodi k uporabnikom in ne ustvarjalcem</a:t>
            </a:r>
            <a:br>
              <a:rPr lang="sl-SI" dirty="0"/>
            </a:br>
            <a:r>
              <a:rPr lang="sl-SI" i="1" dirty="0"/>
              <a:t>Digitalne kompetence nas naučijo </a:t>
            </a:r>
            <a:r>
              <a:rPr lang="sl-SI" b="1" i="1" dirty="0"/>
              <a:t>držati pero</a:t>
            </a:r>
            <a:r>
              <a:rPr lang="sl-SI" i="1" dirty="0"/>
              <a:t>, pri RIN pa se učimo </a:t>
            </a:r>
            <a:r>
              <a:rPr lang="sl-SI" b="1" i="1" dirty="0"/>
              <a:t>pisati zgodbe</a:t>
            </a:r>
            <a:r>
              <a:rPr lang="sl-SI" i="1" dirty="0"/>
              <a:t>.</a:t>
            </a:r>
          </a:p>
          <a:p>
            <a:pPr marL="0" indent="0" algn="r">
              <a:buNone/>
            </a:pPr>
            <a:r>
              <a:rPr lang="sl-SI" dirty="0"/>
              <a:t> </a:t>
            </a:r>
            <a:r>
              <a:rPr lang="sl-SI" sz="2000" i="1" dirty="0"/>
              <a:t>(poročilo RINOS, 2021)</a:t>
            </a:r>
          </a:p>
          <a:p>
            <a:pPr marL="0" indent="0" algn="ctr">
              <a:buNone/>
            </a:pPr>
            <a:br>
              <a:rPr lang="sl-SI" dirty="0">
                <a:solidFill>
                  <a:srgbClr val="FF0000"/>
                </a:solidFill>
              </a:rPr>
            </a:br>
            <a:r>
              <a:rPr lang="sl-SI" b="1" dirty="0">
                <a:solidFill>
                  <a:srgbClr val="FF0000"/>
                </a:solidFill>
              </a:rPr>
              <a:t>⇒ ukinimo kemijo, saj imamo gospodinjstvo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ECA3-6795-C1DE-7A33-22E9F547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E6430-A5FF-466C-89E2-59648843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8F26-31C1-3C75-2592-8ED4F5D0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4069-6DC5-3C42-9D21-3FEA0E41D8F8}" type="slidenum">
              <a:rPr lang="sl-SI" smtClean="0"/>
              <a:t>45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63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4672A-C5A3-C40C-F66D-9BFE1CDA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19494-1542-492C-B96A-25F35940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Nacionalni program vzgoje in izobraževanja za obdobje 2023–2033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5E2E6-FB45-FBFD-7A03-C57F237E5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341429" cy="4351338"/>
          </a:xfrm>
        </p:spPr>
        <p:txBody>
          <a:bodyPr>
            <a:normAutofit/>
          </a:bodyPr>
          <a:lstStyle/>
          <a:p>
            <a:r>
              <a:rPr lang="sl-SI" b="1" u="sng" dirty="0"/>
              <a:t>Strateški cilj 1.5: Razvoj digitalne izobraženosti (pismenosti)</a:t>
            </a:r>
          </a:p>
          <a:p>
            <a:pPr lvl="1"/>
            <a:r>
              <a:rPr lang="sl-SI" u="sng" dirty="0"/>
              <a:t>Podcilj 1: Vključiti digitalno znanje kot večpredmetni del vzgoje in izobraževanja v Sloveniji</a:t>
            </a:r>
          </a:p>
          <a:p>
            <a:pPr lvl="1"/>
            <a:r>
              <a:rPr lang="sl-SI" dirty="0"/>
              <a:t>Podcilj 2: Uvesti preventivne programe za ozaveščeno in omejeno rabo otrok in mladine z vsebinami digitalnega sveta ter izobraževanje za kibernetsko varnost kot pomembno vsebino v vzgojno- izobraževalni program osnovnih in srednjih šol v Sloveniji ter preventivne programe za starše in strokovne delavce v vrtcih in šolah</a:t>
            </a:r>
          </a:p>
          <a:p>
            <a:pPr lvl="1"/>
            <a:r>
              <a:rPr lang="sl-SI" b="1" dirty="0">
                <a:solidFill>
                  <a:srgbClr val="FF0000"/>
                </a:solidFill>
              </a:rPr>
              <a:t>Podcilj 3: Umestitev temeljnih vsebin računalništva in informatike v izobraževanju po celotni vertikali</a:t>
            </a:r>
          </a:p>
          <a:p>
            <a:pPr lvl="1"/>
            <a:r>
              <a:rPr lang="sl-SI" u="sng" dirty="0"/>
              <a:t>Podcilj 4: Razvoj in promocija izobraževanja o umetni inteligenci ter njena vloga v izobraževanju v Sloveniji</a:t>
            </a:r>
          </a:p>
          <a:p>
            <a:pPr lvl="1"/>
            <a:r>
              <a:rPr lang="sl-SI" dirty="0"/>
              <a:t>Podcilj 5: Vodenje za razvoj digitalne izobraženosti </a:t>
            </a:r>
          </a:p>
          <a:p>
            <a:endParaRPr lang="sl-S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7B299-2ADC-DAAB-EEFE-D7DFA1469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9E327-68D8-7B4E-9891-DCEBF081C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89727-F147-DCBF-1B51-E67F3AF1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D7CF-8395-F842-A456-7F7F5B33E472}" type="slidenum">
              <a:rPr lang="sl-SI" smtClean="0"/>
              <a:t>46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1021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CF3D9-F4D6-7F8B-7423-575B9C594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TV RIN v izobraževanju po celotni vertikali 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C16C-EBFD-7F5F-2723-C78936570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Vključiti v 1.–4. in v 7.–9. razred osnovne šole</a:t>
            </a:r>
          </a:p>
          <a:p>
            <a:pPr lvl="1"/>
            <a:r>
              <a:rPr lang="sl-SI" dirty="0"/>
              <a:t>razširitev in poglobitev vsebin RIN z uporabo inovativnih didaktičnih pristopov, ki spodbujajo razvoj računalniškega mišljenja in razumevanja osnovnih konceptov tehnologije brez neposredne uporabe oz. minimalne uporabe računalniških zaslonov (v obdobju do 4. razreda).</a:t>
            </a:r>
          </a:p>
          <a:p>
            <a:pPr lvl="1"/>
            <a:r>
              <a:rPr lang="sl-SI" dirty="0"/>
              <a:t>Uvesti predmet računalništvo v 5. in 6. razred osnovne šole z namenom zagotavljanja temeljnega znanja o vlogi in vplivu računalništva v sodobni družbi. Predmet bi bil izveden v obsegu 105 ur, pri čemer bi 5. razred obsegal 1 šolsko uro tedensko, 6. razred pa 2 šolski uri. </a:t>
            </a:r>
            <a:r>
              <a:rPr lang="sl-SI" dirty="0">
                <a:solidFill>
                  <a:schemeClr val="accent3">
                    <a:lumMod val="50000"/>
                  </a:schemeClr>
                </a:solidFill>
              </a:rPr>
              <a:t>Učni načrt bi zajemal osnove računalniške pismenosti, etične in družbene vidike uporabe tehnologije, osnove varne uporabe interneta in digitalnih orodij ter uvod v računalniško razmišljanje in programiranje.</a:t>
            </a:r>
          </a:p>
          <a:p>
            <a:pPr lvl="1"/>
            <a:r>
              <a:rPr lang="sl-SI" dirty="0"/>
              <a:t>Posodobiti učne načrte za izbirni predmet računalništvo v 7.–9. razredu osnovne šole.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5752D-F439-9F1C-3BAA-88F42825D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ACFC7-7CEC-64EF-F643-9A185730B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3CFFB-9A3F-CD1E-638B-62BC5F25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D7CF-8395-F842-A456-7F7F5B33E472}" type="slidenum">
              <a:rPr lang="sl-SI" smtClean="0"/>
              <a:t>47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8766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33F87-2F5E-795E-E645-4C36F8B5F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81EB7-7FEC-CC7F-4462-D55D1A2F4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... TV RIN v izobraževanju po celotni vertikali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524A4-F871-13C7-281B-16C6FB946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V predmet informatika v programu gimnazija vključiti nove vsebine s področja podatkov in umetne inteligence.</a:t>
            </a:r>
          </a:p>
          <a:p>
            <a:r>
              <a:rPr lang="sl-SI" dirty="0"/>
              <a:t>Uvesti vsebine s področja digitalnih tehnologij v srednje strokovne šole.</a:t>
            </a:r>
          </a:p>
          <a:p>
            <a:r>
              <a:rPr lang="sl-SI" dirty="0"/>
              <a:t>Uvesti 3-letni cikel (izvajanje, evalvacija in priprava novih vsebin, usposabljanje učiteljev za nove vsebine) posodabljanja vsebin s področja računalništva in informatike.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79C8C-6DCC-7C46-250D-1B6F5C999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C89A1-58F6-ACD2-A0F0-DE3DC523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E2344-9AA8-C891-66BD-F61FE9E0E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D7CF-8395-F842-A456-7F7F5B33E472}" type="slidenum">
              <a:rPr lang="sl-SI" smtClean="0"/>
              <a:t>48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8047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9A5C22-D7F4-BFA3-75A3-AFFE31C9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70" r="-1" b="1241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A62F17F-0ADD-8287-56CC-ACFAC15D4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630" y="3826292"/>
            <a:ext cx="5257800" cy="17015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Izgledi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DF351E-C6D6-C6CD-FEDD-6218DFF1F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3631" y="5584617"/>
            <a:ext cx="5147960" cy="64678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1B400-CD8B-BC81-939F-CF2AB980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Calibri" panose="020F0502020204030204"/>
              </a:rPr>
              <a:t>8.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EAD55-7A29-7592-82E3-0B83CB5B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99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200" kern="1200" cap="none" spc="0" baseline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357C3-2504-C1A7-F13A-68A8A967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8120" y="6356350"/>
            <a:ext cx="76567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54181D-6920-4594-9A5D-6CE56DC9F8B2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49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4496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83E2CB-7FFC-8009-3B6E-463EFBC75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3" b="163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71561A-AA9B-1E6E-1630-389D09219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Stanje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ABE787-353D-1370-7F8E-B9DFF3FD9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396935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BA3B7-EAD0-1CE1-6777-55AEAA11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>
                <a:solidFill>
                  <a:schemeClr val="tx1"/>
                </a:solidFill>
                <a:latin typeface="Calibri" panose="020F0502020204030204"/>
              </a:rPr>
              <a:t>8.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86532-AD23-F134-F140-0AAA22CF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200" kern="1200" cap="none" spc="0" baseline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29406-F47F-15E4-9F47-819E05008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54181D-6920-4594-9A5D-6CE56DC9F8B2}" type="slidenum">
              <a:rPr lang="en-US" sz="12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sz="120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8361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B5C2-363F-9B14-C6CB-83DF1EB7C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RIN in stanje v Sloveniji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EBC18-2877-C0A8-B437-FAD9A8102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AC04B-3C08-664C-C965-3E75E828C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89D28-C542-C52C-757C-6D8B2032E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4029-A043-4E4B-AF39-BB169B324DF1}" type="slidenum">
              <a:rPr lang="sl-SI" smtClean="0"/>
              <a:t>50</a:t>
            </a:fld>
            <a:endParaRPr lang="sl-S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EA0AEC-BA1A-7532-6B22-35461DC0590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7FC241"/>
          </a:solidFill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V Sloveniji bi morali letno usposobiti okoli šest tisoč strokovnjakov informacijske in komunikacijske tehnologije, a jih le okrog 2.500, kar Slovenijo uvršča na 1. mestu v EU po težavah pri pridobivanju IKT kadrov.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Med evropskimi državami, ki so v zadnji tretjini lestvice digitalnih kompetenc (DESI), je Slovenija skoraj edina, ki še ni uvedla obveznega predmeta računalništva in informatike v osnovne in srednje šole.  </a:t>
            </a:r>
          </a:p>
          <a:p>
            <a:pPr marL="0" indent="0" algn="just">
              <a:buNone/>
            </a:pPr>
            <a:r>
              <a:rPr lang="sl-SI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Slovenija ne le, da ne bo dosegla zastavljenih ciljev v okviru </a:t>
            </a:r>
            <a:r>
              <a:rPr lang="sl-SI" b="1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evropskega digitalnega desetletja</a:t>
            </a:r>
            <a:r>
              <a:rPr lang="sl-SI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sl-SI" b="1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krovne strategije Digitalna Slovenija 2030</a:t>
            </a:r>
            <a:r>
              <a:rPr lang="sl-SI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. Zaostala bo v razvoju, izgubila konkurenčnost in zamudila  priložnosti, da postane ena od vodilnih držav na področju digitalizacije.</a:t>
            </a:r>
          </a:p>
        </p:txBody>
      </p:sp>
    </p:spTree>
    <p:extLst>
      <p:ext uri="{BB962C8B-B14F-4D97-AF65-F5344CB8AC3E}">
        <p14:creationId xmlns:p14="http://schemas.microsoft.com/office/powerpoint/2010/main" val="6983839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16D32-31EC-5926-E1AD-438DC398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RIN in stanje v Sloveniji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AB843-FA2E-7F41-C80A-98EAED41A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Velja za </a:t>
            </a:r>
            <a:r>
              <a:rPr lang="sl-SI" b="1" dirty="0">
                <a:solidFill>
                  <a:srgbClr val="FF0000"/>
                </a:solidFill>
              </a:rPr>
              <a:t>slovenske mladostnike in poklicno pot strokovnjaka</a:t>
            </a:r>
            <a:r>
              <a:rPr lang="sl-SI" dirty="0"/>
              <a:t>:</a:t>
            </a:r>
          </a:p>
          <a:p>
            <a:endParaRPr lang="sl-SI" dirty="0"/>
          </a:p>
          <a:p>
            <a:r>
              <a:rPr lang="sl-SI" dirty="0"/>
              <a:t>ker ni RIN, ne vedo kako deluje DT, ki jo prevedejo zgolj na uporabniško izkušnjo.</a:t>
            </a:r>
            <a:endParaRPr lang="sl-SI" b="1" dirty="0"/>
          </a:p>
          <a:p>
            <a:r>
              <a:rPr lang="sl-SI" dirty="0"/>
              <a:t>posledično se ne odločajo za ta „nezanimiv“ poklic (prim. </a:t>
            </a:r>
            <a:r>
              <a:rPr lang="sl-SI" i="1" dirty="0"/>
              <a:t>Royal Society. Shutdown or Restart?</a:t>
            </a:r>
            <a:r>
              <a:rPr lang="sl-SI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59250-5895-81D4-3D39-DD77F404C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AC3AC-82E1-2EE5-E53D-F2D51502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715A9-C718-24F0-8905-50989CB8E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4029-A043-4E4B-AF39-BB169B324DF1}" type="slidenum">
              <a:rPr lang="sl-SI" smtClean="0"/>
              <a:t>51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057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16D32-31EC-5926-E1AD-438DC398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Izgledi z RIN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AB843-FA2E-7F41-C80A-98EAED41A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  <a:p>
            <a:r>
              <a:rPr lang="sl-SI" dirty="0"/>
              <a:t>strokovnjaka potrebujemo samo </a:t>
            </a:r>
            <a:r>
              <a:rPr lang="sl-SI" b="1" dirty="0">
                <a:solidFill>
                  <a:srgbClr val="FF0000"/>
                </a:solidFill>
              </a:rPr>
              <a:t>za resnejše</a:t>
            </a:r>
            <a:r>
              <a:rPr lang="sl-SI" dirty="0"/>
              <a:t> ustvarjalno delo z DT</a:t>
            </a:r>
          </a:p>
          <a:p>
            <a:r>
              <a:rPr lang="sl-SI" dirty="0"/>
              <a:t>mladi </a:t>
            </a:r>
            <a:r>
              <a:rPr lang="sl-SI" b="1" dirty="0">
                <a:solidFill>
                  <a:srgbClr val="FF0000"/>
                </a:solidFill>
              </a:rPr>
              <a:t>več časa</a:t>
            </a:r>
            <a:r>
              <a:rPr lang="sl-SI" dirty="0"/>
              <a:t> lahko posvetijo vsebinam iz </a:t>
            </a:r>
            <a:r>
              <a:rPr lang="sl-SI" b="1" dirty="0">
                <a:solidFill>
                  <a:srgbClr val="FF0000"/>
                </a:solidFill>
              </a:rPr>
              <a:t>poklicnega področja</a:t>
            </a:r>
          </a:p>
          <a:p>
            <a:r>
              <a:rPr lang="sl-SI" dirty="0"/>
              <a:t>za poklicno pot povezano z DT </a:t>
            </a:r>
            <a:r>
              <a:rPr lang="sl-SI" b="1" dirty="0">
                <a:solidFill>
                  <a:srgbClr val="FF0000"/>
                </a:solidFill>
              </a:rPr>
              <a:t>se odločajo najboljši</a:t>
            </a:r>
            <a:r>
              <a:rPr lang="sl-SI" dirty="0"/>
              <a:t>, ker jo razumejo in jim pomeni izziv</a:t>
            </a:r>
          </a:p>
          <a:p>
            <a:endParaRPr lang="sl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59250-5895-81D4-3D39-DD77F404C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AC3AC-82E1-2EE5-E53D-F2D51502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715A9-C718-24F0-8905-50989CB8E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4029-A043-4E4B-AF39-BB169B324DF1}" type="slidenum">
              <a:rPr lang="sl-SI" smtClean="0"/>
              <a:t>52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51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7244-72A5-9454-12DE-6F7FA40E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Izgledi brez RIN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92E4A-41C8-8E1C-7C1B-3A9F901A8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l-SI" dirty="0"/>
              <a:t>Vsi, ki ne bodo deležni temeljnega znanja RIN, bodo v globalnem svetu </a:t>
            </a:r>
            <a:r>
              <a:rPr lang="sl-SI" b="1" dirty="0">
                <a:solidFill>
                  <a:srgbClr val="FF0000"/>
                </a:solidFill>
              </a:rPr>
              <a:t>obsojeni na slabši položaj</a:t>
            </a:r>
            <a:r>
              <a:rPr lang="sl-SI" dirty="0"/>
              <a:t> v primerjavi s svojimi vrstniki.</a:t>
            </a:r>
          </a:p>
          <a:p>
            <a:pPr marL="457200" lvl="1" indent="0">
              <a:buNone/>
            </a:pPr>
            <a:endParaRPr lang="sl-SI" sz="2400" dirty="0"/>
          </a:p>
          <a:p>
            <a:pPr marL="457200" lvl="1" indent="0">
              <a:buNone/>
            </a:pPr>
            <a:r>
              <a:rPr lang="sl-SI" sz="2400" dirty="0"/>
              <a:t>S slabše izobraženim kadrom bo tudi </a:t>
            </a:r>
            <a:r>
              <a:rPr lang="sl-SI" sz="2400" b="1" dirty="0">
                <a:solidFill>
                  <a:srgbClr val="FF0000"/>
                </a:solidFill>
              </a:rPr>
              <a:t>gospodarstvo težje konkurenčno</a:t>
            </a:r>
            <a:r>
              <a:rPr lang="sl-SI" sz="2400" dirty="0"/>
              <a:t>.</a:t>
            </a:r>
          </a:p>
          <a:p>
            <a:pPr marL="0" indent="0" algn="r">
              <a:buNone/>
            </a:pPr>
            <a:r>
              <a:rPr lang="sl-SI" dirty="0"/>
              <a:t>... in družba siromašnejša.</a:t>
            </a:r>
          </a:p>
          <a:p>
            <a:pPr marL="0" indent="0">
              <a:buNone/>
            </a:pPr>
            <a:endParaRPr lang="sl-SI" dirty="0"/>
          </a:p>
          <a:p>
            <a:pPr marL="457200" lvl="1" indent="0">
              <a:buNone/>
            </a:pPr>
            <a:r>
              <a:rPr lang="sl-SI" sz="2400" dirty="0"/>
              <a:t>Nekateri si bodo lahko </a:t>
            </a:r>
            <a:r>
              <a:rPr lang="sl-SI" sz="2400" b="1" dirty="0">
                <a:solidFill>
                  <a:srgbClr val="FF0000"/>
                </a:solidFill>
              </a:rPr>
              <a:t>privoščili</a:t>
            </a:r>
            <a:r>
              <a:rPr lang="sl-SI" sz="2400" dirty="0"/>
              <a:t> izobraževanje RIN in na boljšem.</a:t>
            </a:r>
          </a:p>
          <a:p>
            <a:pPr marL="457200" lvl="1" indent="0">
              <a:buNone/>
            </a:pPr>
            <a:endParaRPr lang="sl-SI" sz="2400" dirty="0"/>
          </a:p>
          <a:p>
            <a:pPr marL="457200" lvl="1" indent="0" algn="ctr">
              <a:buNone/>
            </a:pPr>
            <a:br>
              <a:rPr lang="sl-SI" sz="2400" dirty="0">
                <a:solidFill>
                  <a:srgbClr val="FF0000"/>
                </a:solidFill>
              </a:rPr>
            </a:br>
            <a:r>
              <a:rPr lang="sl-SI" sz="2400" b="1" dirty="0">
                <a:solidFill>
                  <a:srgbClr val="FF0000"/>
                </a:solidFill>
              </a:rPr>
              <a:t>⇒ ustvarjata se družbena prepada med Slovenijo in svetom ter v Sloveniji</a:t>
            </a:r>
          </a:p>
          <a:p>
            <a:pPr marL="457200" lvl="1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5C5B6-C30C-DE46-A9EB-74852777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93DCF-0BEA-68D5-B5CD-48FDECA0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0ECCA-5573-7231-80EB-EA6A64527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4029-A043-4E4B-AF39-BB169B324DF1}" type="slidenum">
              <a:rPr lang="sl-SI" smtClean="0"/>
              <a:t>53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763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7244-72A5-9454-12DE-6F7FA40E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EU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92E4A-41C8-8E1C-7C1B-3A9F901A8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9828"/>
            <a:ext cx="10715171" cy="47897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Izvršna podpredsednica evropske komisije Margrethe Vestager: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nevarnost prepada - kritična prepreka za uravnotežen razvoj EU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priporočilo -  </a:t>
            </a:r>
            <a:r>
              <a:rPr lang="sl-SI" b="1" dirty="0">
                <a:solidFill>
                  <a:srgbClr val="FF0000"/>
                </a:solidFill>
              </a:rPr>
              <a:t>RIN se vključi v vse predmete ali kot ločen predmet</a:t>
            </a:r>
          </a:p>
          <a:p>
            <a:pPr marL="0" indent="0" algn="r">
              <a:buNone/>
            </a:pPr>
            <a:r>
              <a:rPr lang="en-GB" sz="2000" dirty="0"/>
              <a:t>https://</a:t>
            </a:r>
            <a:r>
              <a:rPr lang="en-GB" sz="2000" dirty="0" err="1"/>
              <a:t>ec.europa.eu</a:t>
            </a:r>
            <a:r>
              <a:rPr lang="en-GB" sz="2000" dirty="0"/>
              <a:t>/commission/</a:t>
            </a:r>
            <a:r>
              <a:rPr lang="en-GB" sz="2000" dirty="0" err="1"/>
              <a:t>presscorner</a:t>
            </a:r>
            <a:r>
              <a:rPr lang="en-GB" sz="2000" dirty="0"/>
              <a:t>/detail/</a:t>
            </a:r>
            <a:r>
              <a:rPr lang="en-GB" sz="2000" dirty="0" err="1"/>
              <a:t>en</a:t>
            </a:r>
            <a:r>
              <a:rPr lang="en-GB" sz="2000" dirty="0"/>
              <a:t>/speech_23_2354</a:t>
            </a:r>
            <a:endParaRPr lang="sl-SI" sz="2000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Generalni sekretariat Sveta:</a:t>
            </a:r>
          </a:p>
          <a:p>
            <a:r>
              <a:rPr lang="sl-SI" dirty="0"/>
              <a:t>Consider </a:t>
            </a:r>
            <a:r>
              <a:rPr lang="sl-SI" b="1" dirty="0">
                <a:solidFill>
                  <a:srgbClr val="FF0000"/>
                </a:solidFill>
              </a:rPr>
              <a:t>setting up a separate subject on informatics</a:t>
            </a:r>
            <a:r>
              <a:rPr lang="sl-SI" dirty="0"/>
              <a:t>, to deliver a more targeted provision that has clear education and training goals, dedicated time, and structured assessment.</a:t>
            </a:r>
          </a:p>
          <a:p>
            <a:pPr marL="0" indent="0" algn="r">
              <a:buNone/>
            </a:pPr>
            <a:r>
              <a:rPr lang="sl-SI" sz="2000" i="1" dirty="0"/>
              <a:t>Proposal for a Council Recommendation on improving the provision of digital skills in education and training, Bruselj, 3. 7.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5C5B6-C30C-DE46-A9EB-74852777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93DCF-0BEA-68D5-B5CD-48FDECA0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0ECCA-5573-7231-80EB-EA6A64527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4029-A043-4E4B-AF39-BB169B324DF1}" type="slidenum">
              <a:rPr lang="sl-SI" smtClean="0"/>
              <a:t>54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612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866D-A7E6-8E4E-3064-AB8BA149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RIN – v splošnem izobraževanju</a:t>
            </a:r>
            <a:endParaRPr lang="sl-SI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8D39F-706A-402D-F3E1-F1B9A564D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770"/>
            <a:ext cx="10515600" cy="4588193"/>
          </a:xfrm>
        </p:spPr>
        <p:txBody>
          <a:bodyPr>
            <a:noAutofit/>
          </a:bodyPr>
          <a:lstStyle/>
          <a:p>
            <a:r>
              <a:rPr lang="sl-SI" sz="2000" dirty="0"/>
              <a:t>je eden od splošnoizobraževalnih (naravoslovnih) predmetov: biologija, fizika, kemija in RIN</a:t>
            </a:r>
          </a:p>
          <a:p>
            <a:r>
              <a:rPr lang="sl-SI" sz="2000" dirty="0"/>
              <a:t>omogoča:</a:t>
            </a:r>
          </a:p>
          <a:p>
            <a:pPr lvl="1"/>
            <a:r>
              <a:rPr lang="sl-SI" dirty="0"/>
              <a:t>nadaljnjo izobraževalno in poklicno pot s poudarkom na usposobljenosti za vseživljenjsko učenje;</a:t>
            </a:r>
          </a:p>
          <a:p>
            <a:pPr lvl="1"/>
            <a:r>
              <a:rPr lang="sl-SI" dirty="0"/>
              <a:t>razvijanje pismenosti in razgledanosti na informacijskem področju;</a:t>
            </a:r>
          </a:p>
          <a:p>
            <a:pPr lvl="1"/>
            <a:r>
              <a:rPr lang="sl-SI" dirty="0"/>
              <a:t>razvijanje zavedanja kompleksnosti in soodvisnosti pojavov ter kritične moči presojanja;</a:t>
            </a:r>
          </a:p>
          <a:p>
            <a:pPr lvl="1"/>
            <a:r>
              <a:rPr lang="sl-SI" dirty="0"/>
              <a:t>doseganje mednarodno primerljivih standardov znanja;</a:t>
            </a:r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r>
              <a:rPr lang="sl-SI" sz="2000" dirty="0"/>
              <a:t>„</a:t>
            </a:r>
            <a:r>
              <a:rPr lang="sl-SI" sz="2000" i="1" dirty="0"/>
              <a:t>The 3 </a:t>
            </a:r>
            <a:r>
              <a:rPr lang="sl-SI" sz="2000" b="1" i="1" dirty="0">
                <a:solidFill>
                  <a:srgbClr val="FF0000"/>
                </a:solidFill>
              </a:rPr>
              <a:t>R</a:t>
            </a:r>
            <a:r>
              <a:rPr lang="sl-SI" sz="2000" i="1" dirty="0"/>
              <a:t>'s Get a </a:t>
            </a:r>
            <a:r>
              <a:rPr lang="sl-SI" sz="2000" b="1" i="1" dirty="0">
                <a:solidFill>
                  <a:srgbClr val="FF0000"/>
                </a:solidFill>
              </a:rPr>
              <a:t>C</a:t>
            </a:r>
            <a:r>
              <a:rPr lang="sl-SI" sz="2000" i="1" dirty="0"/>
              <a:t>-for </a:t>
            </a:r>
            <a:r>
              <a:rPr lang="sl-SI" sz="2000" b="1" i="1" dirty="0">
                <a:solidFill>
                  <a:srgbClr val="FF0000"/>
                </a:solidFill>
              </a:rPr>
              <a:t>C</a:t>
            </a:r>
            <a:r>
              <a:rPr lang="sl-SI" sz="2000" i="1" dirty="0"/>
              <a:t>ompute</a:t>
            </a:r>
            <a:r>
              <a:rPr lang="sl-SI" sz="2000" dirty="0"/>
              <a:t>“ / Trem „</a:t>
            </a:r>
            <a:r>
              <a:rPr lang="sl-SI" sz="2000" b="1" dirty="0">
                <a:solidFill>
                  <a:srgbClr val="FF0000"/>
                </a:solidFill>
              </a:rPr>
              <a:t>R</a:t>
            </a:r>
            <a:r>
              <a:rPr lang="sl-SI" sz="2000" dirty="0"/>
              <a:t>“, ki v angleščini pomenijo branje (</a:t>
            </a:r>
            <a:r>
              <a:rPr lang="sl-SI" sz="2000" b="1" i="1" dirty="0">
                <a:solidFill>
                  <a:srgbClr val="FF0000"/>
                </a:solidFill>
              </a:rPr>
              <a:t>R</a:t>
            </a:r>
            <a:r>
              <a:rPr lang="sl-SI" sz="2000" i="1" dirty="0"/>
              <a:t>eading</a:t>
            </a:r>
            <a:r>
              <a:rPr lang="sl-SI" sz="2000" dirty="0"/>
              <a:t>), pisanje (</a:t>
            </a:r>
            <a:r>
              <a:rPr lang="sl-SI" sz="2000" i="1" dirty="0"/>
              <a:t>w</a:t>
            </a:r>
            <a:r>
              <a:rPr lang="sl-SI" sz="2000" b="1" i="1" dirty="0">
                <a:solidFill>
                  <a:srgbClr val="FF0000"/>
                </a:solidFill>
              </a:rPr>
              <a:t>R</a:t>
            </a:r>
            <a:r>
              <a:rPr lang="sl-SI" sz="2000" i="1" dirty="0"/>
              <a:t>iting</a:t>
            </a:r>
            <a:r>
              <a:rPr lang="sl-SI" sz="2000" dirty="0"/>
              <a:t>) in računanje (</a:t>
            </a:r>
            <a:r>
              <a:rPr lang="sl-SI" sz="2000" i="1" dirty="0"/>
              <a:t>a</a:t>
            </a:r>
            <a:r>
              <a:rPr lang="sl-SI" sz="2000" b="1" i="1" dirty="0">
                <a:solidFill>
                  <a:srgbClr val="FF0000"/>
                </a:solidFill>
              </a:rPr>
              <a:t>R</a:t>
            </a:r>
            <a:r>
              <a:rPr lang="sl-SI" sz="2000" i="1" dirty="0"/>
              <a:t>ithmetic</a:t>
            </a:r>
            <a:r>
              <a:rPr lang="sl-SI" sz="2000" dirty="0"/>
              <a:t>), dodaja znanje RIN</a:t>
            </a:r>
          </a:p>
          <a:p>
            <a:pPr marL="0" indent="0" algn="r">
              <a:buNone/>
            </a:pPr>
            <a:r>
              <a:rPr lang="sl-SI" sz="2000" i="1" dirty="0"/>
              <a:t>New York Times, 2. maj 1982</a:t>
            </a:r>
          </a:p>
          <a:p>
            <a:pPr marL="0" indent="0">
              <a:buNone/>
            </a:pPr>
            <a:endParaRPr lang="sl-SI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ECA3-6795-C1DE-7A33-22E9F547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sl-S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8F26-31C1-3C75-2592-8ED4F5D0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4069-6DC5-3C42-9D21-3FEA0E41D8F8}" type="slidenum">
              <a:rPr lang="sl-SI" smtClean="0"/>
              <a:t>55</a:t>
            </a:fld>
            <a:endParaRPr lang="sl-SI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2001BD-C5BC-A94D-671D-DA8545DE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Digitalna sedanjost je tu</a:t>
            </a:r>
          </a:p>
        </p:txBody>
      </p:sp>
    </p:spTree>
    <p:extLst>
      <p:ext uri="{BB962C8B-B14F-4D97-AF65-F5344CB8AC3E}">
        <p14:creationId xmlns:p14="http://schemas.microsoft.com/office/powerpoint/2010/main" val="47579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AD626C9-0735-45D5-E010-49E2A41C8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0" r="17558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303D8B-605A-352A-A178-3456462D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812699"/>
          </a:xfrm>
        </p:spPr>
        <p:txBody>
          <a:bodyPr>
            <a:noAutofit/>
          </a:bodyPr>
          <a:lstStyle/>
          <a:p>
            <a:pPr marL="0" indent="0"/>
            <a:r>
              <a:rPr lang="sl-SI" sz="2800" dirty="0"/>
              <a:t>Hvala za pozornost!</a:t>
            </a:r>
            <a:br>
              <a:rPr lang="sl-SI" sz="2800" dirty="0"/>
            </a:br>
            <a:br>
              <a:rPr lang="sl-SI" sz="2800" dirty="0"/>
            </a:br>
            <a:r>
              <a:rPr lang="sl-SI" sz="2800" dirty="0"/>
              <a:t>E-naslov: andrej.brodnik@upr.si</a:t>
            </a:r>
            <a:br>
              <a:rPr lang="sl-SI" sz="2800" dirty="0"/>
            </a:br>
            <a:endParaRPr lang="sl-SI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3C504-EE02-FA04-8EA6-25670E9A9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2351315"/>
            <a:ext cx="5721484" cy="3868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2400" b="1" i="1" dirty="0">
                <a:solidFill>
                  <a:srgbClr val="FF0000"/>
                </a:solidFill>
              </a:rPr>
              <a:t>Lažje je preseliti pokopališče, kot spremeniti kurikulum.</a:t>
            </a:r>
            <a:br>
              <a:rPr lang="sl-SI" sz="2400" b="1" i="1" dirty="0">
                <a:solidFill>
                  <a:srgbClr val="FF0000"/>
                </a:solidFill>
              </a:rPr>
            </a:br>
            <a:br>
              <a:rPr lang="sl-SI" sz="2400" b="1" i="1" dirty="0">
                <a:solidFill>
                  <a:srgbClr val="FF0000"/>
                </a:solidFill>
              </a:rPr>
            </a:br>
            <a:r>
              <a:rPr lang="sl-SI" sz="2400" b="1" i="1" dirty="0">
                <a:solidFill>
                  <a:srgbClr val="FF0000"/>
                </a:solidFill>
              </a:rPr>
              <a:t>It is easier to move a cemetery than to change a curriculum.</a:t>
            </a:r>
          </a:p>
          <a:p>
            <a:pPr marL="0" indent="0">
              <a:buNone/>
            </a:pPr>
            <a:endParaRPr lang="sl-SI" b="1" i="1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sl-SI" sz="2400" i="1" dirty="0"/>
              <a:t>Woodrow Wilson</a:t>
            </a:r>
            <a:br>
              <a:rPr lang="sl-SI" sz="2400" i="1" dirty="0"/>
            </a:br>
            <a:r>
              <a:rPr lang="sl-SI" sz="2400" dirty="0">
                <a:hlinkClick r:id="rId3"/>
              </a:rPr>
              <a:t>https://www.azquotes.com/quote/1359810</a:t>
            </a:r>
            <a:br>
              <a:rPr lang="sl-SI" sz="2400" dirty="0"/>
            </a:br>
            <a:endParaRPr lang="sl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97C3D-4C8F-7727-15CF-EA78491D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srgbClr val="FFFFFF"/>
                </a:solidFill>
              </a:rPr>
              <a:t>8. sušec 2024</a:t>
            </a:r>
            <a:endParaRPr lang="sl-SI" sz="120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3BC15-BCDC-BFC7-53C1-D3DF8A75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27047" y="6356350"/>
            <a:ext cx="394491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sl-SI" sz="1200">
                <a:solidFill>
                  <a:prstClr val="black">
                    <a:tint val="75000"/>
                  </a:prstClr>
                </a:solidFill>
              </a:rPr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3A422-8578-FB98-7CCB-2088BC94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7382" y="6356350"/>
            <a:ext cx="13064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0DE4029-A043-4E4B-AF39-BB169B324DF1}" type="slidenum">
              <a:rPr lang="sl-SI" sz="12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56</a:t>
            </a:fld>
            <a:endParaRPr lang="sl-SI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90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19250-358E-BCDD-FEE9-60AB6264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Najprej pozor!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7B2C5-5694-6EF3-1366-7BA503C24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Izobraževanje je zasnovano okoli vprašanja „</a:t>
            </a:r>
            <a:r>
              <a:rPr lang="sl-SI" b="1" i="1" dirty="0"/>
              <a:t>zakaj</a:t>
            </a:r>
            <a:r>
              <a:rPr lang="sl-SI" dirty="0"/>
              <a:t>“.</a:t>
            </a:r>
          </a:p>
          <a:p>
            <a:endParaRPr lang="sl-SI" dirty="0"/>
          </a:p>
          <a:p>
            <a:pPr marL="0" indent="0" algn="r">
              <a:buNone/>
            </a:pPr>
            <a:endParaRPr lang="sl-SI" dirty="0"/>
          </a:p>
          <a:p>
            <a:pPr marL="0" indent="0" algn="r">
              <a:buNone/>
            </a:pPr>
            <a:r>
              <a:rPr lang="sl-SI" dirty="0"/>
              <a:t>Mark Priestly, Razvoj učnih načrtov v Evropi – kaj se lahko naučimo od drugih držav? (Curricula development). https://video.arnes.si/watch/yplcmqhnbt7r.</a:t>
            </a:r>
          </a:p>
          <a:p>
            <a:endParaRPr lang="sl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DCECC-C229-A9F4-9816-AA8AC98E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0A6ED-575F-1588-2FFC-1441A015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50893-BBD2-925F-AF55-DF7867D7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62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1C4A-1B38-C00F-7DE5-B5742801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Kje smo?</a:t>
            </a:r>
          </a:p>
        </p:txBody>
      </p:sp>
      <p:pic>
        <p:nvPicPr>
          <p:cNvPr id="8" name="Content Placeholder 7" descr="A screenshot of a graph&#10;&#10;Description automatically generated">
            <a:extLst>
              <a:ext uri="{FF2B5EF4-FFF2-40B4-BE49-F238E27FC236}">
                <a16:creationId xmlns:a16="http://schemas.microsoft.com/office/drawing/2014/main" id="{DB5993D6-7188-0724-6D05-9F3219D14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9943" y="740230"/>
            <a:ext cx="8921641" cy="506548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A9062-D06B-969C-56D1-B00033B2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BE5A7-0FEE-58CC-9363-943B244A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20A93-11A0-3A04-0F7A-198BF310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D1E76A-00A4-4232-0D1C-B07FB60CD462}"/>
              </a:ext>
            </a:extLst>
          </p:cNvPr>
          <p:cNvSpPr txBox="1"/>
          <p:nvPr/>
        </p:nvSpPr>
        <p:spPr>
          <a:xfrm>
            <a:off x="7450763" y="5915087"/>
            <a:ext cx="440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i="1" dirty="0"/>
              <a:t>UMAR, poročilo o produktivnostiii 2022</a:t>
            </a:r>
          </a:p>
        </p:txBody>
      </p:sp>
    </p:spTree>
    <p:extLst>
      <p:ext uri="{BB962C8B-B14F-4D97-AF65-F5344CB8AC3E}">
        <p14:creationId xmlns:p14="http://schemas.microsoft.com/office/powerpoint/2010/main" val="1190420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1C4A-1B38-C00F-7DE5-B5742801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Kje smo?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A9062-D06B-969C-56D1-B00033B2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BE5A7-0FEE-58CC-9363-943B244A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20A93-11A0-3A04-0F7A-198BF310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D1E76A-00A4-4232-0D1C-B07FB60CD462}"/>
              </a:ext>
            </a:extLst>
          </p:cNvPr>
          <p:cNvSpPr txBox="1"/>
          <p:nvPr/>
        </p:nvSpPr>
        <p:spPr>
          <a:xfrm>
            <a:off x="7450763" y="5915087"/>
            <a:ext cx="440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i="1" dirty="0"/>
              <a:t>UMAR, poročilo o produktivnostiii 2022</a:t>
            </a:r>
          </a:p>
        </p:txBody>
      </p:sp>
      <p:pic>
        <p:nvPicPr>
          <p:cNvPr id="13" name="Content Placeholder 12" descr="A screenshot of a graph&#10;&#10;Description automatically generated">
            <a:extLst>
              <a:ext uri="{FF2B5EF4-FFF2-40B4-BE49-F238E27FC236}">
                <a16:creationId xmlns:a16="http://schemas.microsoft.com/office/drawing/2014/main" id="{D3B7CE36-B7CB-05A9-5D2D-F75978278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9973" y="841829"/>
            <a:ext cx="8529804" cy="4843009"/>
          </a:xfrm>
        </p:spPr>
      </p:pic>
    </p:spTree>
    <p:extLst>
      <p:ext uri="{BB962C8B-B14F-4D97-AF65-F5344CB8AC3E}">
        <p14:creationId xmlns:p14="http://schemas.microsoft.com/office/powerpoint/2010/main" val="2796131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1C4A-1B38-C00F-7DE5-B5742801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Kje smo?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A9062-D06B-969C-56D1-B00033B2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BE5A7-0FEE-58CC-9363-943B244A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Digitalna sedanjost je tu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20A93-11A0-3A04-0F7A-198BF310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D1E76A-00A4-4232-0D1C-B07FB60CD462}"/>
              </a:ext>
            </a:extLst>
          </p:cNvPr>
          <p:cNvSpPr txBox="1"/>
          <p:nvPr/>
        </p:nvSpPr>
        <p:spPr>
          <a:xfrm>
            <a:off x="7450763" y="5915087"/>
            <a:ext cx="440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i="1" dirty="0"/>
              <a:t>UMAR, poročilo o produktivnostiii 2022</a:t>
            </a:r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99D91FE1-2066-19FD-556B-3FFC0B321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3230" y="885371"/>
            <a:ext cx="8453115" cy="4799467"/>
          </a:xfrm>
        </p:spPr>
      </p:pic>
    </p:spTree>
    <p:extLst>
      <p:ext uri="{BB962C8B-B14F-4D97-AF65-F5344CB8AC3E}">
        <p14:creationId xmlns:p14="http://schemas.microsoft.com/office/powerpoint/2010/main" val="3234615151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estiva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4015</Words>
  <Application>Microsoft Macintosh PowerPoint</Application>
  <PresentationFormat>Widescreen</PresentationFormat>
  <Paragraphs>743</Paragraphs>
  <Slides>56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Aptos</vt:lpstr>
      <vt:lpstr>Arial</vt:lpstr>
      <vt:lpstr>Calibri</vt:lpstr>
      <vt:lpstr>Century Gothic</vt:lpstr>
      <vt:lpstr>Liberation Sans</vt:lpstr>
      <vt:lpstr>StarSymbol</vt:lpstr>
      <vt:lpstr>tahoma</vt:lpstr>
      <vt:lpstr>Times New Roman</vt:lpstr>
      <vt:lpstr>Wingdings</vt:lpstr>
      <vt:lpstr>ShapesVTI</vt:lpstr>
      <vt:lpstr>Digitalna sedanjost je tu </vt:lpstr>
      <vt:lpstr>Računalništvo in informatika</vt:lpstr>
      <vt:lpstr>Namesto uvoda ...</vt:lpstr>
      <vt:lpstr>... Namesto uvoda</vt:lpstr>
      <vt:lpstr>Stanje</vt:lpstr>
      <vt:lpstr>Najprej pozor!</vt:lpstr>
      <vt:lpstr>Kje smo?</vt:lpstr>
      <vt:lpstr>Kje smo?</vt:lpstr>
      <vt:lpstr>Kje smo?</vt:lpstr>
      <vt:lpstr>Kje smo?</vt:lpstr>
      <vt:lpstr>Kje smo bili 1990?</vt:lpstr>
      <vt:lpstr>Kje smo bili?</vt:lpstr>
      <vt:lpstr>Kje smo bili?</vt:lpstr>
      <vt:lpstr>Historia Magistra Vitæ est</vt:lpstr>
      <vt:lpstr>Historia Magistra Vitæ est</vt:lpstr>
      <vt:lpstr>Historia Magistra Vitæ est</vt:lpstr>
      <vt:lpstr>Tehnologija v 21. stoletju</vt:lpstr>
      <vt:lpstr>Nobelove nagrade 2022</vt:lpstr>
      <vt:lpstr>Stanje</vt:lpstr>
      <vt:lpstr>RIN v OŠ in SŠ – deležni vsi</vt:lpstr>
      <vt:lpstr>RIN v OŠ in SŠ – izbirno</vt:lpstr>
      <vt:lpstr>RIN in kurikulum – celovit pogled</vt:lpstr>
      <vt:lpstr>In kaj je RIN?</vt:lpstr>
      <vt:lpstr>O čem govorimo?</vt:lpstr>
      <vt:lpstr>O čem govorimo?</vt:lpstr>
      <vt:lpstr>Predmet kemija</vt:lpstr>
      <vt:lpstr>Predmet Fizika</vt:lpstr>
      <vt:lpstr>RIN (Computing, Informatics)</vt:lpstr>
      <vt:lpstr>RIN (Computing, Informatics)</vt:lpstr>
      <vt:lpstr>Vsebina RIN – izobraževalne smeri ACM</vt:lpstr>
      <vt:lpstr>Kompetentnost (Competence)</vt:lpstr>
      <vt:lpstr>RIN je temeljni predmet</vt:lpstr>
      <vt:lpstr>RIN in digitalne kompetence primer: programiranje</vt:lpstr>
      <vt:lpstr>RIN in digitalne kompet.  primer: program.</vt:lpstr>
      <vt:lpstr>RIN in digitalne kompetence</vt:lpstr>
      <vt:lpstr>RIN je temeljni predmet</vt:lpstr>
      <vt:lpstr>Okvir temeljnih vsebin računalništva in informatike</vt:lpstr>
      <vt:lpstr>Starostna obdobja</vt:lpstr>
      <vt:lpstr>Računalniški sistemi</vt:lpstr>
      <vt:lpstr>Podatki in analiza</vt:lpstr>
      <vt:lpstr>Algoritmi in programiranje</vt:lpstr>
      <vt:lpstr>Omrežja in Internet</vt:lpstr>
      <vt:lpstr>Učinki računalništva in informatike</vt:lpstr>
      <vt:lpstr>Slovenski odziv – za koga in zakaj?</vt:lpstr>
      <vt:lpstr>Kurikularna reforma v Sloveniji</vt:lpstr>
      <vt:lpstr>Nacionalni program vzgoje in izobraževanja za obdobje 2023–2033</vt:lpstr>
      <vt:lpstr>TV RIN v izobraževanju po celotni vertikali ...</vt:lpstr>
      <vt:lpstr>... TV RIN v izobraževanju po celotni vertikali</vt:lpstr>
      <vt:lpstr>Izgledi</vt:lpstr>
      <vt:lpstr>RIN in stanje v Sloveniji</vt:lpstr>
      <vt:lpstr>RIN in stanje v Sloveniji</vt:lpstr>
      <vt:lpstr>Izgledi z RIN</vt:lpstr>
      <vt:lpstr>Izgledi brez RIN</vt:lpstr>
      <vt:lpstr>EU</vt:lpstr>
      <vt:lpstr>RIN – v splošnem izobraževanju</vt:lpstr>
      <vt:lpstr>Hvala za pozornost!  E-naslov: andrej.brodnik@upr.si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7. konferenca Lastovke UP (2024)</dc:title>
  <dc:creator>Brodnik, Andrej</dc:creator>
  <cp:lastModifiedBy>Brodnik, Andrej</cp:lastModifiedBy>
  <cp:revision>91</cp:revision>
  <cp:lastPrinted>2024-03-08T02:59:05Z</cp:lastPrinted>
  <dcterms:created xsi:type="dcterms:W3CDTF">2024-03-07T20:52:16Z</dcterms:created>
  <dcterms:modified xsi:type="dcterms:W3CDTF">2024-03-08T03:05:33Z</dcterms:modified>
</cp:coreProperties>
</file>