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53"/>
  </p:notesMasterIdLst>
  <p:sldIdLst>
    <p:sldId id="256" r:id="rId2"/>
    <p:sldId id="260" r:id="rId3"/>
    <p:sldId id="257" r:id="rId4"/>
    <p:sldId id="258" r:id="rId5"/>
    <p:sldId id="259" r:id="rId6"/>
    <p:sldId id="262" r:id="rId7"/>
    <p:sldId id="303" r:id="rId8"/>
    <p:sldId id="306" r:id="rId9"/>
    <p:sldId id="337" r:id="rId10"/>
    <p:sldId id="270" r:id="rId11"/>
    <p:sldId id="340" r:id="rId12"/>
    <p:sldId id="271" r:id="rId13"/>
    <p:sldId id="261" r:id="rId14"/>
    <p:sldId id="268" r:id="rId15"/>
    <p:sldId id="293" r:id="rId16"/>
    <p:sldId id="304" r:id="rId17"/>
    <p:sldId id="349" r:id="rId18"/>
    <p:sldId id="354" r:id="rId19"/>
    <p:sldId id="355" r:id="rId20"/>
    <p:sldId id="386" r:id="rId21"/>
    <p:sldId id="387" r:id="rId22"/>
    <p:sldId id="377" r:id="rId23"/>
    <p:sldId id="378" r:id="rId24"/>
    <p:sldId id="379" r:id="rId25"/>
    <p:sldId id="380" r:id="rId26"/>
    <p:sldId id="385" r:id="rId27"/>
    <p:sldId id="381" r:id="rId28"/>
    <p:sldId id="384" r:id="rId29"/>
    <p:sldId id="382" r:id="rId30"/>
    <p:sldId id="383" r:id="rId31"/>
    <p:sldId id="360" r:id="rId32"/>
    <p:sldId id="361" r:id="rId33"/>
    <p:sldId id="362" r:id="rId34"/>
    <p:sldId id="358" r:id="rId35"/>
    <p:sldId id="359" r:id="rId36"/>
    <p:sldId id="363" r:id="rId37"/>
    <p:sldId id="364" r:id="rId38"/>
    <p:sldId id="365" r:id="rId39"/>
    <p:sldId id="366" r:id="rId40"/>
    <p:sldId id="367" r:id="rId41"/>
    <p:sldId id="368" r:id="rId42"/>
    <p:sldId id="272" r:id="rId43"/>
    <p:sldId id="273" r:id="rId44"/>
    <p:sldId id="369" r:id="rId45"/>
    <p:sldId id="370" r:id="rId46"/>
    <p:sldId id="371" r:id="rId47"/>
    <p:sldId id="372" r:id="rId48"/>
    <p:sldId id="373" r:id="rId49"/>
    <p:sldId id="374" r:id="rId50"/>
    <p:sldId id="375" r:id="rId51"/>
    <p:sldId id="269"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197"/>
  </p:normalViewPr>
  <p:slideViewPr>
    <p:cSldViewPr snapToGrid="0">
      <p:cViewPr varScale="1">
        <p:scale>
          <a:sx n="119" d="100"/>
          <a:sy n="119" d="100"/>
        </p:scale>
        <p:origin x="2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415A71-C6A5-4A78-AAA9-966B470B309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C1FB2A9-065A-4BD1-9010-D42951F8E906}">
      <dgm:prSet/>
      <dgm:spPr/>
      <dgm:t>
        <a:bodyPr/>
        <a:lstStyle/>
        <a:p>
          <a:r>
            <a:rPr lang="sl-SI"/>
            <a:t>Onesnaženost zraka, škodljivi delci - globalni problem. (GEO)</a:t>
          </a:r>
          <a:endParaRPr lang="en-US"/>
        </a:p>
      </dgm:t>
    </dgm:pt>
    <dgm:pt modelId="{99048131-BEE4-4FA3-88E4-BC5B22F11EE5}" type="parTrans" cxnId="{1DB98CBD-CB59-4754-848E-A39C27E24758}">
      <dgm:prSet/>
      <dgm:spPr/>
      <dgm:t>
        <a:bodyPr/>
        <a:lstStyle/>
        <a:p>
          <a:endParaRPr lang="en-US"/>
        </a:p>
      </dgm:t>
    </dgm:pt>
    <dgm:pt modelId="{BEBA0248-3019-4971-B190-09E555EA7192}" type="sibTrans" cxnId="{1DB98CBD-CB59-4754-848E-A39C27E24758}">
      <dgm:prSet/>
      <dgm:spPr/>
      <dgm:t>
        <a:bodyPr/>
        <a:lstStyle/>
        <a:p>
          <a:endParaRPr lang="en-US"/>
        </a:p>
      </dgm:t>
    </dgm:pt>
    <dgm:pt modelId="{894921B5-3334-482B-8D0D-6CFCE76F9624}">
      <dgm:prSet/>
      <dgm:spPr/>
      <dgm:t>
        <a:bodyPr/>
        <a:lstStyle/>
        <a:p>
          <a:r>
            <a:rPr lang="sl-SI"/>
            <a:t>Izdelava naprave za merjenje škodljivih delcev v zraku (Raspberry pi). (RIN)</a:t>
          </a:r>
          <a:endParaRPr lang="en-US"/>
        </a:p>
      </dgm:t>
    </dgm:pt>
    <dgm:pt modelId="{6CAF999F-8F4B-4E6E-AEB9-B88A3F504B86}" type="parTrans" cxnId="{35D7629F-D703-4767-9F77-4B6A828CDDB9}">
      <dgm:prSet/>
      <dgm:spPr/>
      <dgm:t>
        <a:bodyPr/>
        <a:lstStyle/>
        <a:p>
          <a:endParaRPr lang="en-US"/>
        </a:p>
      </dgm:t>
    </dgm:pt>
    <dgm:pt modelId="{269F06EF-39EF-4DA1-9AC7-F023264C422C}" type="sibTrans" cxnId="{35D7629F-D703-4767-9F77-4B6A828CDDB9}">
      <dgm:prSet/>
      <dgm:spPr/>
      <dgm:t>
        <a:bodyPr/>
        <a:lstStyle/>
        <a:p>
          <a:endParaRPr lang="en-US"/>
        </a:p>
      </dgm:t>
    </dgm:pt>
    <dgm:pt modelId="{BC195EB2-1C26-414F-9405-8D64BE88314A}">
      <dgm:prSet/>
      <dgm:spPr/>
      <dgm:t>
        <a:bodyPr/>
        <a:lstStyle/>
        <a:p>
          <a:r>
            <a:rPr lang="sl-SI"/>
            <a:t>Merjenje vsebnosti delcev v zraku skozi daljše obdobje. (GEO)</a:t>
          </a:r>
          <a:endParaRPr lang="en-US"/>
        </a:p>
      </dgm:t>
    </dgm:pt>
    <dgm:pt modelId="{07671542-1AAA-496A-A546-A97FBBA031CE}" type="parTrans" cxnId="{3AD3477E-067B-494D-BB8E-5C8DEF5E4652}">
      <dgm:prSet/>
      <dgm:spPr/>
      <dgm:t>
        <a:bodyPr/>
        <a:lstStyle/>
        <a:p>
          <a:endParaRPr lang="en-US"/>
        </a:p>
      </dgm:t>
    </dgm:pt>
    <dgm:pt modelId="{D44D81E0-3D76-4679-88C2-E9C6AC04861D}" type="sibTrans" cxnId="{3AD3477E-067B-494D-BB8E-5C8DEF5E4652}">
      <dgm:prSet/>
      <dgm:spPr/>
      <dgm:t>
        <a:bodyPr/>
        <a:lstStyle/>
        <a:p>
          <a:endParaRPr lang="en-US"/>
        </a:p>
      </dgm:t>
    </dgm:pt>
    <dgm:pt modelId="{5F528C88-4CC0-42CE-9B6E-C562B04EC226}">
      <dgm:prSet/>
      <dgm:spPr/>
      <dgm:t>
        <a:bodyPr/>
        <a:lstStyle/>
        <a:p>
          <a:r>
            <a:rPr lang="sl-SI"/>
            <a:t>Obdelava podatkov. (RIN)</a:t>
          </a:r>
          <a:endParaRPr lang="en-US"/>
        </a:p>
      </dgm:t>
    </dgm:pt>
    <dgm:pt modelId="{AC828A92-635E-4A12-98FE-12751295287E}" type="parTrans" cxnId="{F6A1CBA4-E4CD-44AC-9306-7729157C8A2D}">
      <dgm:prSet/>
      <dgm:spPr/>
      <dgm:t>
        <a:bodyPr/>
        <a:lstStyle/>
        <a:p>
          <a:endParaRPr lang="en-US"/>
        </a:p>
      </dgm:t>
    </dgm:pt>
    <dgm:pt modelId="{877D7AEA-0BE3-456B-A721-CA38628A743A}" type="sibTrans" cxnId="{F6A1CBA4-E4CD-44AC-9306-7729157C8A2D}">
      <dgm:prSet/>
      <dgm:spPr/>
      <dgm:t>
        <a:bodyPr/>
        <a:lstStyle/>
        <a:p>
          <a:endParaRPr lang="en-US"/>
        </a:p>
      </dgm:t>
    </dgm:pt>
    <dgm:pt modelId="{E263E799-FED5-4E7C-AA4A-EF2E8D866F30}">
      <dgm:prSet/>
      <dgm:spPr/>
      <dgm:t>
        <a:bodyPr/>
        <a:lstStyle/>
        <a:p>
          <a:r>
            <a:rPr lang="sl-SI"/>
            <a:t>Analiza podatkov. (GEO)</a:t>
          </a:r>
          <a:endParaRPr lang="en-US"/>
        </a:p>
      </dgm:t>
    </dgm:pt>
    <dgm:pt modelId="{4CCBA99F-B270-4BC6-8B7B-6CE3239B5980}" type="parTrans" cxnId="{D0916228-5520-4BC5-A2BA-7FCBEDF57A30}">
      <dgm:prSet/>
      <dgm:spPr/>
      <dgm:t>
        <a:bodyPr/>
        <a:lstStyle/>
        <a:p>
          <a:endParaRPr lang="en-US"/>
        </a:p>
      </dgm:t>
    </dgm:pt>
    <dgm:pt modelId="{29DECED2-20BC-4E21-928C-88E2BACE7A3E}" type="sibTrans" cxnId="{D0916228-5520-4BC5-A2BA-7FCBEDF57A30}">
      <dgm:prSet/>
      <dgm:spPr/>
      <dgm:t>
        <a:bodyPr/>
        <a:lstStyle/>
        <a:p>
          <a:endParaRPr lang="en-US"/>
        </a:p>
      </dgm:t>
    </dgm:pt>
    <dgm:pt modelId="{C70BEA02-95DE-459B-8218-6845661FB7FE}" type="pres">
      <dgm:prSet presAssocID="{EE415A71-C6A5-4A78-AAA9-966B470B309A}" presName="diagram" presStyleCnt="0">
        <dgm:presLayoutVars>
          <dgm:dir/>
          <dgm:resizeHandles val="exact"/>
        </dgm:presLayoutVars>
      </dgm:prSet>
      <dgm:spPr/>
    </dgm:pt>
    <dgm:pt modelId="{2EABB0D8-7816-4912-84DA-E529239AD1E3}" type="pres">
      <dgm:prSet presAssocID="{2C1FB2A9-065A-4BD1-9010-D42951F8E906}" presName="node" presStyleLbl="node1" presStyleIdx="0" presStyleCnt="5">
        <dgm:presLayoutVars>
          <dgm:bulletEnabled val="1"/>
        </dgm:presLayoutVars>
      </dgm:prSet>
      <dgm:spPr/>
    </dgm:pt>
    <dgm:pt modelId="{81E1D71E-EB11-4206-B34B-E14EFC541D3E}" type="pres">
      <dgm:prSet presAssocID="{BEBA0248-3019-4971-B190-09E555EA7192}" presName="sibTrans" presStyleCnt="0"/>
      <dgm:spPr/>
    </dgm:pt>
    <dgm:pt modelId="{C75D18B3-A1C9-4C3E-A4CC-D19AE7CF548D}" type="pres">
      <dgm:prSet presAssocID="{894921B5-3334-482B-8D0D-6CFCE76F9624}" presName="node" presStyleLbl="node1" presStyleIdx="1" presStyleCnt="5">
        <dgm:presLayoutVars>
          <dgm:bulletEnabled val="1"/>
        </dgm:presLayoutVars>
      </dgm:prSet>
      <dgm:spPr/>
    </dgm:pt>
    <dgm:pt modelId="{BC28BEBC-A2B0-4240-9C32-6B0FCF597544}" type="pres">
      <dgm:prSet presAssocID="{269F06EF-39EF-4DA1-9AC7-F023264C422C}" presName="sibTrans" presStyleCnt="0"/>
      <dgm:spPr/>
    </dgm:pt>
    <dgm:pt modelId="{159ABD57-C024-44F2-9641-7CA76465634F}" type="pres">
      <dgm:prSet presAssocID="{BC195EB2-1C26-414F-9405-8D64BE88314A}" presName="node" presStyleLbl="node1" presStyleIdx="2" presStyleCnt="5">
        <dgm:presLayoutVars>
          <dgm:bulletEnabled val="1"/>
        </dgm:presLayoutVars>
      </dgm:prSet>
      <dgm:spPr/>
    </dgm:pt>
    <dgm:pt modelId="{0ADF1013-6BF6-479B-9EA5-3714DDA088A5}" type="pres">
      <dgm:prSet presAssocID="{D44D81E0-3D76-4679-88C2-E9C6AC04861D}" presName="sibTrans" presStyleCnt="0"/>
      <dgm:spPr/>
    </dgm:pt>
    <dgm:pt modelId="{14964885-0B0A-449F-B1EB-5EB11E14FF21}" type="pres">
      <dgm:prSet presAssocID="{5F528C88-4CC0-42CE-9B6E-C562B04EC226}" presName="node" presStyleLbl="node1" presStyleIdx="3" presStyleCnt="5">
        <dgm:presLayoutVars>
          <dgm:bulletEnabled val="1"/>
        </dgm:presLayoutVars>
      </dgm:prSet>
      <dgm:spPr/>
    </dgm:pt>
    <dgm:pt modelId="{8C387899-3422-419E-AB53-06931B1AB61E}" type="pres">
      <dgm:prSet presAssocID="{877D7AEA-0BE3-456B-A721-CA38628A743A}" presName="sibTrans" presStyleCnt="0"/>
      <dgm:spPr/>
    </dgm:pt>
    <dgm:pt modelId="{9A02EC41-72BA-4A14-B635-A8778688DE00}" type="pres">
      <dgm:prSet presAssocID="{E263E799-FED5-4E7C-AA4A-EF2E8D866F30}" presName="node" presStyleLbl="node1" presStyleIdx="4" presStyleCnt="5">
        <dgm:presLayoutVars>
          <dgm:bulletEnabled val="1"/>
        </dgm:presLayoutVars>
      </dgm:prSet>
      <dgm:spPr/>
    </dgm:pt>
  </dgm:ptLst>
  <dgm:cxnLst>
    <dgm:cxn modelId="{D0916228-5520-4BC5-A2BA-7FCBEDF57A30}" srcId="{EE415A71-C6A5-4A78-AAA9-966B470B309A}" destId="{E263E799-FED5-4E7C-AA4A-EF2E8D866F30}" srcOrd="4" destOrd="0" parTransId="{4CCBA99F-B270-4BC6-8B7B-6CE3239B5980}" sibTransId="{29DECED2-20BC-4E21-928C-88E2BACE7A3E}"/>
    <dgm:cxn modelId="{43068337-D863-47BA-BFE6-8FFC5FC6480A}" type="presOf" srcId="{894921B5-3334-482B-8D0D-6CFCE76F9624}" destId="{C75D18B3-A1C9-4C3E-A4CC-D19AE7CF548D}" srcOrd="0" destOrd="0" presId="urn:microsoft.com/office/officeart/2005/8/layout/default"/>
    <dgm:cxn modelId="{E8C0416C-3DC8-492C-8755-5F733142AA97}" type="presOf" srcId="{5F528C88-4CC0-42CE-9B6E-C562B04EC226}" destId="{14964885-0B0A-449F-B1EB-5EB11E14FF21}" srcOrd="0" destOrd="0" presId="urn:microsoft.com/office/officeart/2005/8/layout/default"/>
    <dgm:cxn modelId="{3AD3477E-067B-494D-BB8E-5C8DEF5E4652}" srcId="{EE415A71-C6A5-4A78-AAA9-966B470B309A}" destId="{BC195EB2-1C26-414F-9405-8D64BE88314A}" srcOrd="2" destOrd="0" parTransId="{07671542-1AAA-496A-A546-A97FBBA031CE}" sibTransId="{D44D81E0-3D76-4679-88C2-E9C6AC04861D}"/>
    <dgm:cxn modelId="{35D7629F-D703-4767-9F77-4B6A828CDDB9}" srcId="{EE415A71-C6A5-4A78-AAA9-966B470B309A}" destId="{894921B5-3334-482B-8D0D-6CFCE76F9624}" srcOrd="1" destOrd="0" parTransId="{6CAF999F-8F4B-4E6E-AEB9-B88A3F504B86}" sibTransId="{269F06EF-39EF-4DA1-9AC7-F023264C422C}"/>
    <dgm:cxn modelId="{F4CC52A0-04FA-4338-8D33-7AA004755346}" type="presOf" srcId="{2C1FB2A9-065A-4BD1-9010-D42951F8E906}" destId="{2EABB0D8-7816-4912-84DA-E529239AD1E3}" srcOrd="0" destOrd="0" presId="urn:microsoft.com/office/officeart/2005/8/layout/default"/>
    <dgm:cxn modelId="{F6A1CBA4-E4CD-44AC-9306-7729157C8A2D}" srcId="{EE415A71-C6A5-4A78-AAA9-966B470B309A}" destId="{5F528C88-4CC0-42CE-9B6E-C562B04EC226}" srcOrd="3" destOrd="0" parTransId="{AC828A92-635E-4A12-98FE-12751295287E}" sibTransId="{877D7AEA-0BE3-456B-A721-CA38628A743A}"/>
    <dgm:cxn modelId="{1DB98CBD-CB59-4754-848E-A39C27E24758}" srcId="{EE415A71-C6A5-4A78-AAA9-966B470B309A}" destId="{2C1FB2A9-065A-4BD1-9010-D42951F8E906}" srcOrd="0" destOrd="0" parTransId="{99048131-BEE4-4FA3-88E4-BC5B22F11EE5}" sibTransId="{BEBA0248-3019-4971-B190-09E555EA7192}"/>
    <dgm:cxn modelId="{13C3C7C9-BF78-4593-BD6B-A233A015874E}" type="presOf" srcId="{E263E799-FED5-4E7C-AA4A-EF2E8D866F30}" destId="{9A02EC41-72BA-4A14-B635-A8778688DE00}" srcOrd="0" destOrd="0" presId="urn:microsoft.com/office/officeart/2005/8/layout/default"/>
    <dgm:cxn modelId="{FFE268D9-6A8C-4BA3-8BE3-A030AA3A497C}" type="presOf" srcId="{EE415A71-C6A5-4A78-AAA9-966B470B309A}" destId="{C70BEA02-95DE-459B-8218-6845661FB7FE}" srcOrd="0" destOrd="0" presId="urn:microsoft.com/office/officeart/2005/8/layout/default"/>
    <dgm:cxn modelId="{C3BFA3F2-EDCC-464B-A938-1ADCC66D88E5}" type="presOf" srcId="{BC195EB2-1C26-414F-9405-8D64BE88314A}" destId="{159ABD57-C024-44F2-9641-7CA76465634F}" srcOrd="0" destOrd="0" presId="urn:microsoft.com/office/officeart/2005/8/layout/default"/>
    <dgm:cxn modelId="{93CAB706-BB1E-403C-8B9D-F48400AE992E}" type="presParOf" srcId="{C70BEA02-95DE-459B-8218-6845661FB7FE}" destId="{2EABB0D8-7816-4912-84DA-E529239AD1E3}" srcOrd="0" destOrd="0" presId="urn:microsoft.com/office/officeart/2005/8/layout/default"/>
    <dgm:cxn modelId="{9B3856CE-26CE-45B3-BF54-6DDF1EB085C4}" type="presParOf" srcId="{C70BEA02-95DE-459B-8218-6845661FB7FE}" destId="{81E1D71E-EB11-4206-B34B-E14EFC541D3E}" srcOrd="1" destOrd="0" presId="urn:microsoft.com/office/officeart/2005/8/layout/default"/>
    <dgm:cxn modelId="{ADEB26D8-EF6C-4F79-9F7A-7E8519014CA5}" type="presParOf" srcId="{C70BEA02-95DE-459B-8218-6845661FB7FE}" destId="{C75D18B3-A1C9-4C3E-A4CC-D19AE7CF548D}" srcOrd="2" destOrd="0" presId="urn:microsoft.com/office/officeart/2005/8/layout/default"/>
    <dgm:cxn modelId="{CF4E531A-DE5E-485C-9AF1-DD6480AF920D}" type="presParOf" srcId="{C70BEA02-95DE-459B-8218-6845661FB7FE}" destId="{BC28BEBC-A2B0-4240-9C32-6B0FCF597544}" srcOrd="3" destOrd="0" presId="urn:microsoft.com/office/officeart/2005/8/layout/default"/>
    <dgm:cxn modelId="{81B05515-C8AF-4E60-B519-FF051E943CDD}" type="presParOf" srcId="{C70BEA02-95DE-459B-8218-6845661FB7FE}" destId="{159ABD57-C024-44F2-9641-7CA76465634F}" srcOrd="4" destOrd="0" presId="urn:microsoft.com/office/officeart/2005/8/layout/default"/>
    <dgm:cxn modelId="{16B3C4BC-4607-4459-A03A-80ECCEA6667F}" type="presParOf" srcId="{C70BEA02-95DE-459B-8218-6845661FB7FE}" destId="{0ADF1013-6BF6-479B-9EA5-3714DDA088A5}" srcOrd="5" destOrd="0" presId="urn:microsoft.com/office/officeart/2005/8/layout/default"/>
    <dgm:cxn modelId="{D3C5C3FA-B0F7-4361-8385-E286AE3B08B9}" type="presParOf" srcId="{C70BEA02-95DE-459B-8218-6845661FB7FE}" destId="{14964885-0B0A-449F-B1EB-5EB11E14FF21}" srcOrd="6" destOrd="0" presId="urn:microsoft.com/office/officeart/2005/8/layout/default"/>
    <dgm:cxn modelId="{0869DA30-8BD1-4529-813B-C03168BD31B3}" type="presParOf" srcId="{C70BEA02-95DE-459B-8218-6845661FB7FE}" destId="{8C387899-3422-419E-AB53-06931B1AB61E}" srcOrd="7" destOrd="0" presId="urn:microsoft.com/office/officeart/2005/8/layout/default"/>
    <dgm:cxn modelId="{5483944D-6144-466F-9F4C-5647F76D8CFB}" type="presParOf" srcId="{C70BEA02-95DE-459B-8218-6845661FB7FE}" destId="{9A02EC41-72BA-4A14-B635-A8778688DE0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BB0D8-7816-4912-84DA-E529239AD1E3}">
      <dsp:nvSpPr>
        <dsp:cNvPr id="0" name=""/>
        <dsp:cNvSpPr/>
      </dsp:nvSpPr>
      <dsp:spPr>
        <a:xfrm>
          <a:off x="274587" y="195"/>
          <a:ext cx="2661941" cy="159716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kern="1200"/>
            <a:t>Onesnaženost zraka, škodljivi delci - globalni problem. (GEO)</a:t>
          </a:r>
          <a:endParaRPr lang="en-US" sz="2000" kern="1200"/>
        </a:p>
      </dsp:txBody>
      <dsp:txXfrm>
        <a:off x="274587" y="195"/>
        <a:ext cx="2661941" cy="1597164"/>
      </dsp:txXfrm>
    </dsp:sp>
    <dsp:sp modelId="{C75D18B3-A1C9-4C3E-A4CC-D19AE7CF548D}">
      <dsp:nvSpPr>
        <dsp:cNvPr id="0" name=""/>
        <dsp:cNvSpPr/>
      </dsp:nvSpPr>
      <dsp:spPr>
        <a:xfrm>
          <a:off x="3202723" y="195"/>
          <a:ext cx="2661941" cy="159716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kern="1200"/>
            <a:t>Izdelava naprave za merjenje škodljivih delcev v zraku (Raspberry pi). (RIN)</a:t>
          </a:r>
          <a:endParaRPr lang="en-US" sz="2000" kern="1200"/>
        </a:p>
      </dsp:txBody>
      <dsp:txXfrm>
        <a:off x="3202723" y="195"/>
        <a:ext cx="2661941" cy="1597164"/>
      </dsp:txXfrm>
    </dsp:sp>
    <dsp:sp modelId="{159ABD57-C024-44F2-9641-7CA76465634F}">
      <dsp:nvSpPr>
        <dsp:cNvPr id="0" name=""/>
        <dsp:cNvSpPr/>
      </dsp:nvSpPr>
      <dsp:spPr>
        <a:xfrm>
          <a:off x="274587" y="1863554"/>
          <a:ext cx="2661941" cy="159716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kern="1200"/>
            <a:t>Merjenje vsebnosti delcev v zraku skozi daljše obdobje. (GEO)</a:t>
          </a:r>
          <a:endParaRPr lang="en-US" sz="2000" kern="1200"/>
        </a:p>
      </dsp:txBody>
      <dsp:txXfrm>
        <a:off x="274587" y="1863554"/>
        <a:ext cx="2661941" cy="1597164"/>
      </dsp:txXfrm>
    </dsp:sp>
    <dsp:sp modelId="{14964885-0B0A-449F-B1EB-5EB11E14FF21}">
      <dsp:nvSpPr>
        <dsp:cNvPr id="0" name=""/>
        <dsp:cNvSpPr/>
      </dsp:nvSpPr>
      <dsp:spPr>
        <a:xfrm>
          <a:off x="3202723" y="1863554"/>
          <a:ext cx="2661941" cy="1597164"/>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kern="1200"/>
            <a:t>Obdelava podatkov. (RIN)</a:t>
          </a:r>
          <a:endParaRPr lang="en-US" sz="2000" kern="1200"/>
        </a:p>
      </dsp:txBody>
      <dsp:txXfrm>
        <a:off x="3202723" y="1863554"/>
        <a:ext cx="2661941" cy="1597164"/>
      </dsp:txXfrm>
    </dsp:sp>
    <dsp:sp modelId="{9A02EC41-72BA-4A14-B635-A8778688DE00}">
      <dsp:nvSpPr>
        <dsp:cNvPr id="0" name=""/>
        <dsp:cNvSpPr/>
      </dsp:nvSpPr>
      <dsp:spPr>
        <a:xfrm>
          <a:off x="1738655" y="3726913"/>
          <a:ext cx="2661941" cy="1597164"/>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kern="1200"/>
            <a:t>Analiza podatkov. (GEO)</a:t>
          </a:r>
          <a:endParaRPr lang="en-US" sz="2000" kern="1200"/>
        </a:p>
      </dsp:txBody>
      <dsp:txXfrm>
        <a:off x="1738655" y="3726913"/>
        <a:ext cx="2661941" cy="15971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3765A-1AC2-084D-8973-07976ABC0BCB}" type="datetimeFigureOut">
              <a:rPr lang="sl-SI" smtClean="0"/>
              <a:t>29. 01. 23</a:t>
            </a:fld>
            <a:endParaRPr lang="sl-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01516-84F6-DB4A-86E7-6DBFE5D21FE5}" type="slidenum">
              <a:rPr lang="sl-SI" smtClean="0"/>
              <a:t>‹#›</a:t>
            </a:fld>
            <a:endParaRPr lang="sl-SI"/>
          </a:p>
        </p:txBody>
      </p:sp>
    </p:spTree>
    <p:extLst>
      <p:ext uri="{BB962C8B-B14F-4D97-AF65-F5344CB8AC3E}">
        <p14:creationId xmlns:p14="http://schemas.microsoft.com/office/powerpoint/2010/main" val="2689949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72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222C40A-40EC-42F6-8CA8-10FE529D33EB}" type="slidenum">
              <a:rPr lang="sl-SI" smtClean="0"/>
              <a:t>29</a:t>
            </a:fld>
            <a:endParaRPr lang="sl-SI"/>
          </a:p>
        </p:txBody>
      </p:sp>
    </p:spTree>
    <p:extLst>
      <p:ext uri="{BB962C8B-B14F-4D97-AF65-F5344CB8AC3E}">
        <p14:creationId xmlns:p14="http://schemas.microsoft.com/office/powerpoint/2010/main" val="1948059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222C40A-40EC-42F6-8CA8-10FE529D33EB}" type="slidenum">
              <a:rPr lang="sl-SI" smtClean="0"/>
              <a:t>41</a:t>
            </a:fld>
            <a:endParaRPr lang="sl-SI"/>
          </a:p>
        </p:txBody>
      </p:sp>
    </p:spTree>
    <p:extLst>
      <p:ext uri="{BB962C8B-B14F-4D97-AF65-F5344CB8AC3E}">
        <p14:creationId xmlns:p14="http://schemas.microsoft.com/office/powerpoint/2010/main" val="162003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222C40A-40EC-42F6-8CA8-10FE529D33EB}" type="slidenum">
              <a:rPr lang="sl-SI" smtClean="0"/>
              <a:t>42</a:t>
            </a:fld>
            <a:endParaRPr lang="sl-SI"/>
          </a:p>
        </p:txBody>
      </p:sp>
    </p:spTree>
    <p:extLst>
      <p:ext uri="{BB962C8B-B14F-4D97-AF65-F5344CB8AC3E}">
        <p14:creationId xmlns:p14="http://schemas.microsoft.com/office/powerpoint/2010/main" val="1945253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222C40A-40EC-42F6-8CA8-10FE529D33EB}" type="slidenum">
              <a:rPr lang="sl-SI" smtClean="0"/>
              <a:t>43</a:t>
            </a:fld>
            <a:endParaRPr lang="sl-SI"/>
          </a:p>
        </p:txBody>
      </p:sp>
    </p:spTree>
    <p:extLst>
      <p:ext uri="{BB962C8B-B14F-4D97-AF65-F5344CB8AC3E}">
        <p14:creationId xmlns:p14="http://schemas.microsoft.com/office/powerpoint/2010/main" val="135645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30. 1. 2023</a:t>
            </a:r>
            <a:endParaRPr lang="en-US" dirty="0"/>
          </a:p>
        </p:txBody>
      </p:sp>
      <p:sp>
        <p:nvSpPr>
          <p:cNvPr id="5" name="Footer Placeholder 4"/>
          <p:cNvSpPr>
            <a:spLocks noGrp="1"/>
          </p:cNvSpPr>
          <p:nvPr>
            <p:ph type="ftr" sz="quarter" idx="11"/>
          </p:nvPr>
        </p:nvSpPr>
        <p:spPr/>
        <p:txBody>
          <a:bodyPr/>
          <a:lstStyle/>
          <a:p>
            <a:r>
              <a:rPr lang="en-US"/>
              <a:t>NAPOJ - MINUT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30. 1. 2023</a:t>
            </a:r>
            <a:endParaRPr lang="en-US" dirty="0"/>
          </a:p>
        </p:txBody>
      </p:sp>
      <p:sp>
        <p:nvSpPr>
          <p:cNvPr id="6" name="Footer Placeholder 5"/>
          <p:cNvSpPr>
            <a:spLocks noGrp="1"/>
          </p:cNvSpPr>
          <p:nvPr>
            <p:ph type="ftr" sz="quarter" idx="11"/>
          </p:nvPr>
        </p:nvSpPr>
        <p:spPr/>
        <p:txBody>
          <a:bodyPr/>
          <a:lstStyle/>
          <a:p>
            <a:r>
              <a:rPr lang="en-US"/>
              <a:t>NAPOJ - MINUT</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30. 1. 2023</a:t>
            </a:r>
            <a:endParaRPr lang="en-US" dirty="0"/>
          </a:p>
        </p:txBody>
      </p:sp>
      <p:sp>
        <p:nvSpPr>
          <p:cNvPr id="5" name="Footer Placeholder 4"/>
          <p:cNvSpPr>
            <a:spLocks noGrp="1"/>
          </p:cNvSpPr>
          <p:nvPr>
            <p:ph type="ftr" sz="quarter" idx="11"/>
          </p:nvPr>
        </p:nvSpPr>
        <p:spPr/>
        <p:txBody>
          <a:bodyPr/>
          <a:lstStyle/>
          <a:p>
            <a:r>
              <a:rPr lang="en-US"/>
              <a:t>NAPOJ - MINUT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30. 1. 2023</a:t>
            </a:r>
            <a:endParaRPr lang="en-US" dirty="0"/>
          </a:p>
        </p:txBody>
      </p:sp>
      <p:sp>
        <p:nvSpPr>
          <p:cNvPr id="5" name="Footer Placeholder 4"/>
          <p:cNvSpPr>
            <a:spLocks noGrp="1"/>
          </p:cNvSpPr>
          <p:nvPr>
            <p:ph type="ftr" sz="quarter" idx="11"/>
          </p:nvPr>
        </p:nvSpPr>
        <p:spPr/>
        <p:txBody>
          <a:bodyPr/>
          <a:lstStyle/>
          <a:p>
            <a:r>
              <a:rPr lang="en-US"/>
              <a:t>NAPOJ - MINUT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30. 1. 2023</a:t>
            </a:r>
            <a:endParaRPr lang="en-US" dirty="0"/>
          </a:p>
        </p:txBody>
      </p:sp>
      <p:sp>
        <p:nvSpPr>
          <p:cNvPr id="5" name="Footer Placeholder 4"/>
          <p:cNvSpPr>
            <a:spLocks noGrp="1"/>
          </p:cNvSpPr>
          <p:nvPr>
            <p:ph type="ftr" sz="quarter" idx="11"/>
          </p:nvPr>
        </p:nvSpPr>
        <p:spPr/>
        <p:txBody>
          <a:bodyPr/>
          <a:lstStyle/>
          <a:p>
            <a:r>
              <a:rPr lang="en-US"/>
              <a:t>NAPOJ - MINUT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30. 1. 2023</a:t>
            </a:r>
            <a:endParaRPr lang="en-US" dirty="0"/>
          </a:p>
        </p:txBody>
      </p:sp>
      <p:sp>
        <p:nvSpPr>
          <p:cNvPr id="4" name="Footer Placeholder 4"/>
          <p:cNvSpPr>
            <a:spLocks noGrp="1"/>
          </p:cNvSpPr>
          <p:nvPr>
            <p:ph type="ftr" sz="quarter" idx="11"/>
          </p:nvPr>
        </p:nvSpPr>
        <p:spPr/>
        <p:txBody>
          <a:bodyPr/>
          <a:lstStyle/>
          <a:p>
            <a:r>
              <a:rPr lang="en-US"/>
              <a:t>NAPOJ - MINUT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30. 1. 2023</a:t>
            </a:r>
            <a:endParaRPr lang="en-US" dirty="0"/>
          </a:p>
        </p:txBody>
      </p:sp>
      <p:sp>
        <p:nvSpPr>
          <p:cNvPr id="4" name="Footer Placeholder 4"/>
          <p:cNvSpPr>
            <a:spLocks noGrp="1"/>
          </p:cNvSpPr>
          <p:nvPr>
            <p:ph type="ftr" sz="quarter" idx="11"/>
          </p:nvPr>
        </p:nvSpPr>
        <p:spPr/>
        <p:txBody>
          <a:bodyPr/>
          <a:lstStyle/>
          <a:p>
            <a:r>
              <a:rPr lang="en-US"/>
              <a:t>NAPOJ - MINUT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30. 1. 2023</a:t>
            </a:r>
            <a:endParaRPr lang="en-US" dirty="0"/>
          </a:p>
        </p:txBody>
      </p:sp>
      <p:sp>
        <p:nvSpPr>
          <p:cNvPr id="5" name="Footer Placeholder 4"/>
          <p:cNvSpPr>
            <a:spLocks noGrp="1"/>
          </p:cNvSpPr>
          <p:nvPr>
            <p:ph type="ftr" sz="quarter" idx="11"/>
          </p:nvPr>
        </p:nvSpPr>
        <p:spPr/>
        <p:txBody>
          <a:bodyPr/>
          <a:lstStyle/>
          <a:p>
            <a:r>
              <a:rPr lang="en-US"/>
              <a:t>NAPOJ - MINUT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30. 1. 2023</a:t>
            </a:r>
            <a:endParaRPr lang="en-US" dirty="0"/>
          </a:p>
        </p:txBody>
      </p:sp>
      <p:sp>
        <p:nvSpPr>
          <p:cNvPr id="5" name="Footer Placeholder 4"/>
          <p:cNvSpPr>
            <a:spLocks noGrp="1"/>
          </p:cNvSpPr>
          <p:nvPr>
            <p:ph type="ftr" sz="quarter" idx="11"/>
          </p:nvPr>
        </p:nvSpPr>
        <p:spPr/>
        <p:txBody>
          <a:bodyPr/>
          <a:lstStyle/>
          <a:p>
            <a:r>
              <a:rPr lang="en-US"/>
              <a:t>NAPOJ - MINUT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653102" y="217693"/>
            <a:ext cx="10014236" cy="761926"/>
          </a:xfrm>
          <a:prstGeom prst="rect">
            <a:avLst/>
          </a:prstGeom>
          <a:noFill/>
          <a:ln w="0">
            <a:noFill/>
          </a:ln>
        </p:spPr>
        <p:txBody>
          <a:bodyPr lIns="0" tIns="0" rIns="0" bIns="0" anchor="ctr">
            <a:noAutofit/>
          </a:bodyPr>
          <a:lstStyle/>
          <a:p>
            <a:pPr algn="ctr">
              <a:buNone/>
            </a:pPr>
            <a:endParaRPr lang="sl-SI" sz="3265" b="0" strike="noStrike" spc="-1">
              <a:solidFill>
                <a:srgbClr val="FF6600"/>
              </a:solidFill>
              <a:latin typeface="Arial"/>
            </a:endParaRPr>
          </a:p>
        </p:txBody>
      </p:sp>
      <p:sp>
        <p:nvSpPr>
          <p:cNvPr id="48" name="PlaceHolder 2"/>
          <p:cNvSpPr>
            <a:spLocks noGrp="1"/>
          </p:cNvSpPr>
          <p:nvPr>
            <p:ph type="subTitle"/>
          </p:nvPr>
        </p:nvSpPr>
        <p:spPr>
          <a:xfrm>
            <a:off x="653103" y="1523852"/>
            <a:ext cx="10885039" cy="4789250"/>
          </a:xfrm>
          <a:prstGeom prst="rect">
            <a:avLst/>
          </a:prstGeom>
          <a:noFill/>
          <a:ln w="0">
            <a:noFill/>
          </a:ln>
        </p:spPr>
        <p:txBody>
          <a:bodyPr lIns="0" tIns="0" rIns="0" bIns="0" anchor="ctr">
            <a:noAutofit/>
          </a:bodyPr>
          <a:lstStyle/>
          <a:p>
            <a:pPr algn="ctr">
              <a:buNone/>
            </a:pPr>
            <a:endParaRPr lang="sl-SI" sz="3870" b="0" strike="noStrike" spc="-1">
              <a:highlight>
                <a:srgbClr val="FFFFFF"/>
              </a:highlight>
              <a:latin typeface="Arial"/>
            </a:endParaRPr>
          </a:p>
        </p:txBody>
      </p:sp>
      <p:sp>
        <p:nvSpPr>
          <p:cNvPr id="4" name="PlaceHolder 3"/>
          <p:cNvSpPr>
            <a:spLocks noGrp="1"/>
          </p:cNvSpPr>
          <p:nvPr>
            <p:ph type="ftr" idx="2"/>
          </p:nvPr>
        </p:nvSpPr>
        <p:spPr/>
        <p:txBody>
          <a:bodyPr/>
          <a:lstStyle/>
          <a:p>
            <a:r>
              <a:rPr lang="en-US"/>
              <a:t>NAPOJ - MINUT</a:t>
            </a:r>
            <a:endParaRPr/>
          </a:p>
        </p:txBody>
      </p:sp>
      <p:sp>
        <p:nvSpPr>
          <p:cNvPr id="5" name="PlaceHolder 4"/>
          <p:cNvSpPr>
            <a:spLocks noGrp="1"/>
          </p:cNvSpPr>
          <p:nvPr>
            <p:ph type="sldNum" idx="3"/>
          </p:nvPr>
        </p:nvSpPr>
        <p:spPr/>
        <p:txBody>
          <a:bodyPr/>
          <a:lstStyle/>
          <a:p>
            <a:fld id="{320FAB7D-937C-48D6-A504-DDF2709EA1C3}" type="slidenum">
              <a:t>‹#›</a:t>
            </a:fld>
            <a:endParaRPr/>
          </a:p>
        </p:txBody>
      </p:sp>
      <p:sp>
        <p:nvSpPr>
          <p:cNvPr id="6" name="PlaceHolder 5"/>
          <p:cNvSpPr>
            <a:spLocks noGrp="1"/>
          </p:cNvSpPr>
          <p:nvPr>
            <p:ph type="dt" idx="1"/>
          </p:nvPr>
        </p:nvSpPr>
        <p:spPr/>
        <p:txBody>
          <a:bodyPr/>
          <a:lstStyle/>
          <a:p>
            <a:r>
              <a:rPr lang="en-US"/>
              <a:t>30. 1. 2023</a:t>
            </a:r>
            <a:endParaRPr/>
          </a:p>
        </p:txBody>
      </p:sp>
    </p:spTree>
    <p:extLst>
      <p:ext uri="{BB962C8B-B14F-4D97-AF65-F5344CB8AC3E}">
        <p14:creationId xmlns:p14="http://schemas.microsoft.com/office/powerpoint/2010/main" val="3366817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53102" y="217693"/>
            <a:ext cx="10014236" cy="761926"/>
          </a:xfrm>
          <a:prstGeom prst="rect">
            <a:avLst/>
          </a:prstGeom>
          <a:noFill/>
          <a:ln w="0">
            <a:noFill/>
          </a:ln>
        </p:spPr>
        <p:txBody>
          <a:bodyPr lIns="0" tIns="0" rIns="0" bIns="0" anchor="ctr">
            <a:noAutofit/>
          </a:bodyPr>
          <a:lstStyle/>
          <a:p>
            <a:pPr algn="ctr">
              <a:buNone/>
            </a:pPr>
            <a:endParaRPr lang="sl-SI" sz="3265" b="0" strike="noStrike" spc="-1">
              <a:solidFill>
                <a:srgbClr val="FF6600"/>
              </a:solidFill>
              <a:latin typeface="Arial"/>
            </a:endParaRPr>
          </a:p>
        </p:txBody>
      </p:sp>
      <p:sp>
        <p:nvSpPr>
          <p:cNvPr id="50" name="PlaceHolder 2"/>
          <p:cNvSpPr>
            <a:spLocks noGrp="1"/>
          </p:cNvSpPr>
          <p:nvPr>
            <p:ph/>
          </p:nvPr>
        </p:nvSpPr>
        <p:spPr>
          <a:xfrm>
            <a:off x="653103" y="1523852"/>
            <a:ext cx="10885039" cy="4789250"/>
          </a:xfrm>
          <a:prstGeom prst="rect">
            <a:avLst/>
          </a:prstGeom>
          <a:noFill/>
          <a:ln w="0">
            <a:noFill/>
          </a:ln>
        </p:spPr>
        <p:txBody>
          <a:bodyPr lIns="0" tIns="0" rIns="0" bIns="0" anchor="t">
            <a:normAutofit/>
          </a:bodyPr>
          <a:lstStyle/>
          <a:p>
            <a:endParaRPr lang="sl-SI" sz="2903" b="0" strike="noStrike" spc="-1">
              <a:latin typeface="Arial"/>
            </a:endParaRPr>
          </a:p>
        </p:txBody>
      </p:sp>
      <p:sp>
        <p:nvSpPr>
          <p:cNvPr id="4" name="PlaceHolder 3"/>
          <p:cNvSpPr>
            <a:spLocks noGrp="1"/>
          </p:cNvSpPr>
          <p:nvPr>
            <p:ph type="ftr" idx="2"/>
          </p:nvPr>
        </p:nvSpPr>
        <p:spPr/>
        <p:txBody>
          <a:bodyPr/>
          <a:lstStyle/>
          <a:p>
            <a:r>
              <a:rPr lang="en-US"/>
              <a:t>NAPOJ - MINUT</a:t>
            </a:r>
            <a:endParaRPr/>
          </a:p>
        </p:txBody>
      </p:sp>
      <p:sp>
        <p:nvSpPr>
          <p:cNvPr id="5" name="PlaceHolder 4"/>
          <p:cNvSpPr>
            <a:spLocks noGrp="1"/>
          </p:cNvSpPr>
          <p:nvPr>
            <p:ph type="sldNum" idx="3"/>
          </p:nvPr>
        </p:nvSpPr>
        <p:spPr/>
        <p:txBody>
          <a:bodyPr/>
          <a:lstStyle/>
          <a:p>
            <a:fld id="{256C2B21-B9E3-4612-81FF-495FF6B1C785}" type="slidenum">
              <a:t>‹#›</a:t>
            </a:fld>
            <a:endParaRPr/>
          </a:p>
        </p:txBody>
      </p:sp>
      <p:sp>
        <p:nvSpPr>
          <p:cNvPr id="6" name="PlaceHolder 5"/>
          <p:cNvSpPr>
            <a:spLocks noGrp="1"/>
          </p:cNvSpPr>
          <p:nvPr>
            <p:ph type="dt" idx="1"/>
          </p:nvPr>
        </p:nvSpPr>
        <p:spPr/>
        <p:txBody>
          <a:bodyPr/>
          <a:lstStyle/>
          <a:p>
            <a:r>
              <a:rPr lang="en-US"/>
              <a:t>30. 1. 2023</a:t>
            </a:r>
            <a:endParaRPr/>
          </a:p>
        </p:txBody>
      </p:sp>
    </p:spTree>
    <p:extLst>
      <p:ext uri="{BB962C8B-B14F-4D97-AF65-F5344CB8AC3E}">
        <p14:creationId xmlns:p14="http://schemas.microsoft.com/office/powerpoint/2010/main" val="94108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r>
              <a:rPr lang="en-US"/>
              <a:t>30. 1. 2023</a:t>
            </a:r>
            <a:endParaRPr lang="en-US" dirty="0"/>
          </a:p>
        </p:txBody>
      </p:sp>
      <p:sp>
        <p:nvSpPr>
          <p:cNvPr id="5" name="Footer Placeholder 4"/>
          <p:cNvSpPr>
            <a:spLocks noGrp="1"/>
          </p:cNvSpPr>
          <p:nvPr>
            <p:ph type="ftr" sz="quarter" idx="11"/>
          </p:nvPr>
        </p:nvSpPr>
        <p:spPr/>
        <p:txBody>
          <a:bodyPr/>
          <a:lstStyle/>
          <a:p>
            <a:r>
              <a:rPr lang="en-US"/>
              <a:t>NAPOJ - MINUT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155"/>
        <p:cNvGrpSpPr/>
        <p:nvPr/>
      </p:nvGrpSpPr>
      <p:grpSpPr>
        <a:xfrm>
          <a:off x="0" y="0"/>
          <a:ext cx="0" cy="0"/>
          <a:chOff x="0" y="0"/>
          <a:chExt cx="0" cy="0"/>
        </a:xfrm>
      </p:grpSpPr>
      <p:sp>
        <p:nvSpPr>
          <p:cNvPr id="156" name="Google Shape;156;p4"/>
          <p:cNvSpPr/>
          <p:nvPr/>
        </p:nvSpPr>
        <p:spPr>
          <a:xfrm flipH="1">
            <a:off x="-747988" y="5446701"/>
            <a:ext cx="16243712" cy="3413324"/>
          </a:xfrm>
          <a:custGeom>
            <a:avLst/>
            <a:gdLst/>
            <a:ahLst/>
            <a:cxnLst/>
            <a:rect l="l" t="t" r="r" b="b"/>
            <a:pathLst>
              <a:path w="296346" h="185776" extrusionOk="0">
                <a:moveTo>
                  <a:pt x="66710" y="0"/>
                </a:moveTo>
                <a:cubicBezTo>
                  <a:pt x="57325" y="0"/>
                  <a:pt x="46367" y="1938"/>
                  <a:pt x="38628" y="7210"/>
                </a:cubicBezTo>
                <a:cubicBezTo>
                  <a:pt x="31323" y="12114"/>
                  <a:pt x="28521" y="20586"/>
                  <a:pt x="26553" y="28792"/>
                </a:cubicBezTo>
                <a:cubicBezTo>
                  <a:pt x="20782" y="53143"/>
                  <a:pt x="15011" y="77561"/>
                  <a:pt x="9207" y="101911"/>
                </a:cubicBezTo>
                <a:cubicBezTo>
                  <a:pt x="5872" y="115955"/>
                  <a:pt x="2536" y="130098"/>
                  <a:pt x="935" y="144475"/>
                </a:cubicBezTo>
                <a:cubicBezTo>
                  <a:pt x="334" y="149812"/>
                  <a:pt x="1" y="155483"/>
                  <a:pt x="2436" y="160320"/>
                </a:cubicBezTo>
                <a:cubicBezTo>
                  <a:pt x="4938" y="165323"/>
                  <a:pt x="9941" y="168526"/>
                  <a:pt x="14978" y="170961"/>
                </a:cubicBezTo>
                <a:cubicBezTo>
                  <a:pt x="30322" y="178233"/>
                  <a:pt x="47568" y="180067"/>
                  <a:pt x="64513" y="181502"/>
                </a:cubicBezTo>
                <a:cubicBezTo>
                  <a:pt x="98555" y="184344"/>
                  <a:pt x="132751" y="185776"/>
                  <a:pt x="166934" y="185776"/>
                </a:cubicBezTo>
                <a:cubicBezTo>
                  <a:pt x="182894" y="185776"/>
                  <a:pt x="198851" y="185464"/>
                  <a:pt x="214787" y="184837"/>
                </a:cubicBezTo>
                <a:cubicBezTo>
                  <a:pt x="239939" y="183870"/>
                  <a:pt x="267558" y="180901"/>
                  <a:pt x="284737" y="162521"/>
                </a:cubicBezTo>
                <a:cubicBezTo>
                  <a:pt x="289341" y="157618"/>
                  <a:pt x="292977" y="151680"/>
                  <a:pt x="294478" y="145176"/>
                </a:cubicBezTo>
                <a:cubicBezTo>
                  <a:pt x="296346" y="137137"/>
                  <a:pt x="294978" y="128664"/>
                  <a:pt x="293710" y="120491"/>
                </a:cubicBezTo>
                <a:cubicBezTo>
                  <a:pt x="287973" y="82998"/>
                  <a:pt x="285171" y="45071"/>
                  <a:pt x="285371" y="7110"/>
                </a:cubicBezTo>
                <a:lnTo>
                  <a:pt x="285371" y="7110"/>
                </a:lnTo>
                <a:cubicBezTo>
                  <a:pt x="274463" y="15783"/>
                  <a:pt x="261020" y="21287"/>
                  <a:pt x="247144" y="22788"/>
                </a:cubicBezTo>
                <a:cubicBezTo>
                  <a:pt x="240973" y="23455"/>
                  <a:pt x="234468" y="23422"/>
                  <a:pt x="229098" y="26557"/>
                </a:cubicBezTo>
                <a:cubicBezTo>
                  <a:pt x="219658" y="32028"/>
                  <a:pt x="216188" y="45871"/>
                  <a:pt x="205648" y="48640"/>
                </a:cubicBezTo>
                <a:cubicBezTo>
                  <a:pt x="204171" y="49025"/>
                  <a:pt x="202641" y="49161"/>
                  <a:pt x="201085" y="49161"/>
                </a:cubicBezTo>
                <a:cubicBezTo>
                  <a:pt x="197377" y="49161"/>
                  <a:pt x="193524" y="48390"/>
                  <a:pt x="189920" y="48390"/>
                </a:cubicBezTo>
                <a:cubicBezTo>
                  <a:pt x="187178" y="48390"/>
                  <a:pt x="184579" y="48836"/>
                  <a:pt x="182298" y="50408"/>
                </a:cubicBezTo>
                <a:cubicBezTo>
                  <a:pt x="179662" y="52209"/>
                  <a:pt x="178128" y="55145"/>
                  <a:pt x="175659" y="57146"/>
                </a:cubicBezTo>
                <a:cubicBezTo>
                  <a:pt x="172925" y="59433"/>
                  <a:pt x="169357" y="60270"/>
                  <a:pt x="165733" y="60270"/>
                </a:cubicBezTo>
                <a:cubicBezTo>
                  <a:pt x="164230" y="60270"/>
                  <a:pt x="162717" y="60126"/>
                  <a:pt x="161249" y="59881"/>
                </a:cubicBezTo>
                <a:cubicBezTo>
                  <a:pt x="151109" y="58147"/>
                  <a:pt x="141769" y="52142"/>
                  <a:pt x="136065" y="43603"/>
                </a:cubicBezTo>
                <a:cubicBezTo>
                  <a:pt x="130627" y="35531"/>
                  <a:pt x="127358" y="24322"/>
                  <a:pt x="117952" y="21554"/>
                </a:cubicBezTo>
                <a:cubicBezTo>
                  <a:pt x="111914" y="19753"/>
                  <a:pt x="104776" y="22188"/>
                  <a:pt x="99505" y="18752"/>
                </a:cubicBezTo>
                <a:cubicBezTo>
                  <a:pt x="96503" y="16784"/>
                  <a:pt x="94835" y="13381"/>
                  <a:pt x="92600" y="10546"/>
                </a:cubicBezTo>
                <a:cubicBezTo>
                  <a:pt x="87096" y="3541"/>
                  <a:pt x="77856" y="339"/>
                  <a:pt x="68983" y="38"/>
                </a:cubicBezTo>
                <a:cubicBezTo>
                  <a:pt x="68238" y="13"/>
                  <a:pt x="67479" y="0"/>
                  <a:pt x="6671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465000" y="-182033"/>
            <a:ext cx="9585229" cy="2835540"/>
          </a:xfrm>
          <a:custGeom>
            <a:avLst/>
            <a:gdLst/>
            <a:ahLst/>
            <a:cxnLst/>
            <a:rect l="l" t="t" r="r" b="b"/>
            <a:pathLst>
              <a:path w="109358" h="65325" extrusionOk="0">
                <a:moveTo>
                  <a:pt x="0" y="50845"/>
                </a:moveTo>
                <a:cubicBezTo>
                  <a:pt x="0" y="50845"/>
                  <a:pt x="12451" y="65325"/>
                  <a:pt x="29331" y="56615"/>
                </a:cubicBezTo>
                <a:cubicBezTo>
                  <a:pt x="41893" y="50157"/>
                  <a:pt x="34579" y="33761"/>
                  <a:pt x="41204" y="20845"/>
                </a:cubicBezTo>
                <a:cubicBezTo>
                  <a:pt x="47830" y="7929"/>
                  <a:pt x="63426" y="10795"/>
                  <a:pt x="72601" y="22241"/>
                </a:cubicBezTo>
                <a:cubicBezTo>
                  <a:pt x="83767" y="36180"/>
                  <a:pt x="109357" y="29480"/>
                  <a:pt x="108892" y="1"/>
                </a:cubicBezTo>
                <a:lnTo>
                  <a:pt x="0"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4"/>
          <p:cNvSpPr/>
          <p:nvPr/>
        </p:nvSpPr>
        <p:spPr>
          <a:xfrm flipH="1">
            <a:off x="7287579" y="1809585"/>
            <a:ext cx="1174233" cy="297167"/>
          </a:xfrm>
          <a:custGeom>
            <a:avLst/>
            <a:gdLst/>
            <a:ahLst/>
            <a:cxnLst/>
            <a:rect l="l" t="t" r="r" b="b"/>
            <a:pathLst>
              <a:path w="35227" h="8915" extrusionOk="0">
                <a:moveTo>
                  <a:pt x="18723" y="1"/>
                </a:moveTo>
                <a:cubicBezTo>
                  <a:pt x="17652" y="1"/>
                  <a:pt x="16620" y="579"/>
                  <a:pt x="15783" y="1297"/>
                </a:cubicBezTo>
                <a:cubicBezTo>
                  <a:pt x="14916" y="2036"/>
                  <a:pt x="14208" y="3000"/>
                  <a:pt x="13469" y="3932"/>
                </a:cubicBezTo>
                <a:cubicBezTo>
                  <a:pt x="13180" y="4286"/>
                  <a:pt x="12826" y="4672"/>
                  <a:pt x="12376" y="4768"/>
                </a:cubicBezTo>
                <a:cubicBezTo>
                  <a:pt x="12262" y="4797"/>
                  <a:pt x="12149" y="4809"/>
                  <a:pt x="12035" y="4809"/>
                </a:cubicBezTo>
                <a:cubicBezTo>
                  <a:pt x="11506" y="4809"/>
                  <a:pt x="10977" y="4541"/>
                  <a:pt x="10447" y="4382"/>
                </a:cubicBezTo>
                <a:cubicBezTo>
                  <a:pt x="10049" y="4240"/>
                  <a:pt x="9620" y="4171"/>
                  <a:pt x="9193" y="4171"/>
                </a:cubicBezTo>
                <a:cubicBezTo>
                  <a:pt x="7793" y="4171"/>
                  <a:pt x="6403" y="4910"/>
                  <a:pt x="6108" y="6215"/>
                </a:cubicBezTo>
                <a:cubicBezTo>
                  <a:pt x="5650" y="6066"/>
                  <a:pt x="5158" y="5996"/>
                  <a:pt x="4659" y="5996"/>
                </a:cubicBezTo>
                <a:cubicBezTo>
                  <a:pt x="2671" y="5996"/>
                  <a:pt x="566" y="7116"/>
                  <a:pt x="0" y="8915"/>
                </a:cubicBezTo>
                <a:lnTo>
                  <a:pt x="34909" y="8915"/>
                </a:lnTo>
                <a:cubicBezTo>
                  <a:pt x="35226" y="7446"/>
                  <a:pt x="33788" y="5926"/>
                  <a:pt x="32330" y="5926"/>
                </a:cubicBezTo>
                <a:cubicBezTo>
                  <a:pt x="32160" y="5926"/>
                  <a:pt x="31991" y="5946"/>
                  <a:pt x="31823" y="5990"/>
                </a:cubicBezTo>
                <a:cubicBezTo>
                  <a:pt x="30910" y="6210"/>
                  <a:pt x="30119" y="6987"/>
                  <a:pt x="29180" y="6987"/>
                </a:cubicBezTo>
                <a:cubicBezTo>
                  <a:pt x="29161" y="6987"/>
                  <a:pt x="29142" y="6987"/>
                  <a:pt x="29123" y="6986"/>
                </a:cubicBezTo>
                <a:cubicBezTo>
                  <a:pt x="28513" y="6986"/>
                  <a:pt x="27998" y="6665"/>
                  <a:pt x="27516" y="6343"/>
                </a:cubicBezTo>
                <a:cubicBezTo>
                  <a:pt x="26070" y="5411"/>
                  <a:pt x="24752" y="4350"/>
                  <a:pt x="23595" y="3129"/>
                </a:cubicBezTo>
                <a:cubicBezTo>
                  <a:pt x="22244" y="1779"/>
                  <a:pt x="20862" y="75"/>
                  <a:pt x="18966" y="11"/>
                </a:cubicBezTo>
                <a:cubicBezTo>
                  <a:pt x="18885" y="4"/>
                  <a:pt x="18804" y="1"/>
                  <a:pt x="1872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4"/>
          <p:cNvSpPr/>
          <p:nvPr/>
        </p:nvSpPr>
        <p:spPr>
          <a:xfrm flipH="1">
            <a:off x="9937262" y="3841018"/>
            <a:ext cx="1174233" cy="297167"/>
          </a:xfrm>
          <a:custGeom>
            <a:avLst/>
            <a:gdLst/>
            <a:ahLst/>
            <a:cxnLst/>
            <a:rect l="l" t="t" r="r" b="b"/>
            <a:pathLst>
              <a:path w="35227" h="8915" extrusionOk="0">
                <a:moveTo>
                  <a:pt x="18723" y="1"/>
                </a:moveTo>
                <a:cubicBezTo>
                  <a:pt x="17652" y="1"/>
                  <a:pt x="16620" y="579"/>
                  <a:pt x="15783" y="1297"/>
                </a:cubicBezTo>
                <a:cubicBezTo>
                  <a:pt x="14916" y="2036"/>
                  <a:pt x="14208" y="3000"/>
                  <a:pt x="13469" y="3932"/>
                </a:cubicBezTo>
                <a:cubicBezTo>
                  <a:pt x="13180" y="4286"/>
                  <a:pt x="12826" y="4672"/>
                  <a:pt x="12376" y="4768"/>
                </a:cubicBezTo>
                <a:cubicBezTo>
                  <a:pt x="12262" y="4797"/>
                  <a:pt x="12149" y="4809"/>
                  <a:pt x="12035" y="4809"/>
                </a:cubicBezTo>
                <a:cubicBezTo>
                  <a:pt x="11506" y="4809"/>
                  <a:pt x="10977" y="4541"/>
                  <a:pt x="10447" y="4382"/>
                </a:cubicBezTo>
                <a:cubicBezTo>
                  <a:pt x="10049" y="4240"/>
                  <a:pt x="9620" y="4171"/>
                  <a:pt x="9193" y="4171"/>
                </a:cubicBezTo>
                <a:cubicBezTo>
                  <a:pt x="7793" y="4171"/>
                  <a:pt x="6403" y="4910"/>
                  <a:pt x="6108" y="6215"/>
                </a:cubicBezTo>
                <a:cubicBezTo>
                  <a:pt x="5650" y="6066"/>
                  <a:pt x="5158" y="5996"/>
                  <a:pt x="4659" y="5996"/>
                </a:cubicBezTo>
                <a:cubicBezTo>
                  <a:pt x="2671" y="5996"/>
                  <a:pt x="566" y="7116"/>
                  <a:pt x="0" y="8915"/>
                </a:cubicBezTo>
                <a:lnTo>
                  <a:pt x="34909" y="8915"/>
                </a:lnTo>
                <a:cubicBezTo>
                  <a:pt x="35226" y="7446"/>
                  <a:pt x="33788" y="5926"/>
                  <a:pt x="32330" y="5926"/>
                </a:cubicBezTo>
                <a:cubicBezTo>
                  <a:pt x="32160" y="5926"/>
                  <a:pt x="31991" y="5946"/>
                  <a:pt x="31823" y="5990"/>
                </a:cubicBezTo>
                <a:cubicBezTo>
                  <a:pt x="30910" y="6210"/>
                  <a:pt x="30119" y="6987"/>
                  <a:pt x="29180" y="6987"/>
                </a:cubicBezTo>
                <a:cubicBezTo>
                  <a:pt x="29161" y="6987"/>
                  <a:pt x="29142" y="6987"/>
                  <a:pt x="29123" y="6986"/>
                </a:cubicBezTo>
                <a:cubicBezTo>
                  <a:pt x="28513" y="6986"/>
                  <a:pt x="27998" y="6665"/>
                  <a:pt x="27516" y="6343"/>
                </a:cubicBezTo>
                <a:cubicBezTo>
                  <a:pt x="26070" y="5411"/>
                  <a:pt x="24752" y="4350"/>
                  <a:pt x="23595" y="3129"/>
                </a:cubicBezTo>
                <a:cubicBezTo>
                  <a:pt x="22244" y="1779"/>
                  <a:pt x="20862" y="75"/>
                  <a:pt x="18966" y="11"/>
                </a:cubicBezTo>
                <a:cubicBezTo>
                  <a:pt x="18885" y="4"/>
                  <a:pt x="18804" y="1"/>
                  <a:pt x="1872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4"/>
          <p:cNvSpPr txBox="1">
            <a:spLocks noGrp="1"/>
          </p:cNvSpPr>
          <p:nvPr>
            <p:ph type="title"/>
          </p:nvPr>
        </p:nvSpPr>
        <p:spPr>
          <a:xfrm>
            <a:off x="696000" y="655200"/>
            <a:ext cx="10800000" cy="862800"/>
          </a:xfrm>
          <a:prstGeom prst="rect">
            <a:avLst/>
          </a:prstGeom>
        </p:spPr>
        <p:txBody>
          <a:bodyPr spcFirstLastPara="1" wrap="square" lIns="91425" tIns="91425" rIns="91425" bIns="91425" anchor="t" anchorCtr="0">
            <a:noAutofit/>
          </a:bodyPr>
          <a:lstStyle>
            <a:lvl1pPr lvl="0">
              <a:spcBef>
                <a:spcPts val="0"/>
              </a:spcBef>
              <a:spcAft>
                <a:spcPts val="0"/>
              </a:spcAft>
              <a:buSzPts val="4100"/>
              <a:buNone/>
              <a:defRPr/>
            </a:lvl1pPr>
            <a:lvl2pPr lvl="1">
              <a:spcBef>
                <a:spcPts val="0"/>
              </a:spcBef>
              <a:spcAft>
                <a:spcPts val="0"/>
              </a:spcAft>
              <a:buSzPts val="4100"/>
              <a:buNone/>
              <a:defRPr/>
            </a:lvl2pPr>
            <a:lvl3pPr lvl="2">
              <a:spcBef>
                <a:spcPts val="0"/>
              </a:spcBef>
              <a:spcAft>
                <a:spcPts val="0"/>
              </a:spcAft>
              <a:buSzPts val="4100"/>
              <a:buNone/>
              <a:defRPr/>
            </a:lvl3pPr>
            <a:lvl4pPr lvl="3">
              <a:spcBef>
                <a:spcPts val="0"/>
              </a:spcBef>
              <a:spcAft>
                <a:spcPts val="0"/>
              </a:spcAft>
              <a:buSzPts val="4100"/>
              <a:buNone/>
              <a:defRPr/>
            </a:lvl4pPr>
            <a:lvl5pPr lvl="4">
              <a:spcBef>
                <a:spcPts val="0"/>
              </a:spcBef>
              <a:spcAft>
                <a:spcPts val="0"/>
              </a:spcAft>
              <a:buSzPts val="4100"/>
              <a:buNone/>
              <a:defRPr/>
            </a:lvl5pPr>
            <a:lvl6pPr lvl="5">
              <a:spcBef>
                <a:spcPts val="0"/>
              </a:spcBef>
              <a:spcAft>
                <a:spcPts val="0"/>
              </a:spcAft>
              <a:buSzPts val="4100"/>
              <a:buNone/>
              <a:defRPr/>
            </a:lvl6pPr>
            <a:lvl7pPr lvl="6">
              <a:spcBef>
                <a:spcPts val="0"/>
              </a:spcBef>
              <a:spcAft>
                <a:spcPts val="0"/>
              </a:spcAft>
              <a:buSzPts val="4100"/>
              <a:buNone/>
              <a:defRPr/>
            </a:lvl7pPr>
            <a:lvl8pPr lvl="7">
              <a:spcBef>
                <a:spcPts val="0"/>
              </a:spcBef>
              <a:spcAft>
                <a:spcPts val="0"/>
              </a:spcAft>
              <a:buSzPts val="4100"/>
              <a:buNone/>
              <a:defRPr/>
            </a:lvl8pPr>
            <a:lvl9pPr lvl="8">
              <a:spcBef>
                <a:spcPts val="0"/>
              </a:spcBef>
              <a:spcAft>
                <a:spcPts val="0"/>
              </a:spcAft>
              <a:buSzPts val="4100"/>
              <a:buNone/>
              <a:defRPr/>
            </a:lvl9pPr>
          </a:lstStyle>
          <a:p>
            <a:endParaRPr/>
          </a:p>
        </p:txBody>
      </p:sp>
      <p:sp>
        <p:nvSpPr>
          <p:cNvPr id="161" name="Google Shape;161;p4"/>
          <p:cNvSpPr txBox="1">
            <a:spLocks noGrp="1"/>
          </p:cNvSpPr>
          <p:nvPr>
            <p:ph type="body" idx="1"/>
          </p:nvPr>
        </p:nvSpPr>
        <p:spPr>
          <a:xfrm>
            <a:off x="720000" y="1606400"/>
            <a:ext cx="10197200" cy="466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sz="1600"/>
            </a:lvl1pPr>
            <a:lvl2pPr marL="1219170" lvl="1" indent="-423323" rtl="0">
              <a:spcBef>
                <a:spcPts val="2133"/>
              </a:spcBef>
              <a:spcAft>
                <a:spcPts val="0"/>
              </a:spcAft>
              <a:buSzPts val="1400"/>
              <a:buAutoNum type="alphaLcPeriod"/>
              <a:defRPr/>
            </a:lvl2pPr>
            <a:lvl3pPr marL="1828754" lvl="2" indent="-423323" rtl="0">
              <a:spcBef>
                <a:spcPts val="2133"/>
              </a:spcBef>
              <a:spcAft>
                <a:spcPts val="0"/>
              </a:spcAft>
              <a:buSzPts val="1400"/>
              <a:buAutoNum type="romanLcPeriod"/>
              <a:defRPr/>
            </a:lvl3pPr>
            <a:lvl4pPr marL="2438339" lvl="3" indent="-423323" rtl="0">
              <a:spcBef>
                <a:spcPts val="2133"/>
              </a:spcBef>
              <a:spcAft>
                <a:spcPts val="0"/>
              </a:spcAft>
              <a:buSzPts val="1400"/>
              <a:buAutoNum type="arabicPeriod"/>
              <a:defRPr/>
            </a:lvl4pPr>
            <a:lvl5pPr marL="3047924" lvl="4" indent="-423323" rtl="0">
              <a:spcBef>
                <a:spcPts val="2133"/>
              </a:spcBef>
              <a:spcAft>
                <a:spcPts val="0"/>
              </a:spcAft>
              <a:buSzPts val="1400"/>
              <a:buAutoNum type="alphaLcPeriod"/>
              <a:defRPr/>
            </a:lvl5pPr>
            <a:lvl6pPr marL="3657509" lvl="5" indent="-423323" rtl="0">
              <a:spcBef>
                <a:spcPts val="2133"/>
              </a:spcBef>
              <a:spcAft>
                <a:spcPts val="0"/>
              </a:spcAft>
              <a:buSzPts val="1400"/>
              <a:buAutoNum type="romanLcPeriod"/>
              <a:defRPr/>
            </a:lvl6pPr>
            <a:lvl7pPr marL="4267093" lvl="6" indent="-423323" rtl="0">
              <a:spcBef>
                <a:spcPts val="2133"/>
              </a:spcBef>
              <a:spcAft>
                <a:spcPts val="0"/>
              </a:spcAft>
              <a:buSzPts val="1400"/>
              <a:buAutoNum type="arabicPeriod"/>
              <a:defRPr/>
            </a:lvl7pPr>
            <a:lvl8pPr marL="4876678" lvl="7" indent="-423323" rtl="0">
              <a:spcBef>
                <a:spcPts val="2133"/>
              </a:spcBef>
              <a:spcAft>
                <a:spcPts val="0"/>
              </a:spcAft>
              <a:buSzPts val="1400"/>
              <a:buAutoNum type="alphaLcPeriod"/>
              <a:defRPr/>
            </a:lvl8pPr>
            <a:lvl9pPr marL="5486263" lvl="8" indent="-423323" rtl="0">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39250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30. 1. 2023</a:t>
            </a:r>
            <a:endParaRPr lang="en-US" dirty="0"/>
          </a:p>
        </p:txBody>
      </p:sp>
      <p:sp>
        <p:nvSpPr>
          <p:cNvPr id="5" name="Footer Placeholder 4"/>
          <p:cNvSpPr>
            <a:spLocks noGrp="1"/>
          </p:cNvSpPr>
          <p:nvPr>
            <p:ph type="ftr" sz="quarter" idx="11"/>
          </p:nvPr>
        </p:nvSpPr>
        <p:spPr/>
        <p:txBody>
          <a:bodyPr/>
          <a:lstStyle/>
          <a:p>
            <a:r>
              <a:rPr lang="en-US"/>
              <a:t>NAPOJ - MINUT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30. 1. 2023</a:t>
            </a:r>
            <a:endParaRPr lang="en-US" dirty="0"/>
          </a:p>
        </p:txBody>
      </p:sp>
      <p:sp>
        <p:nvSpPr>
          <p:cNvPr id="6" name="Footer Placeholder 5"/>
          <p:cNvSpPr>
            <a:spLocks noGrp="1"/>
          </p:cNvSpPr>
          <p:nvPr>
            <p:ph type="ftr" sz="quarter" idx="11"/>
          </p:nvPr>
        </p:nvSpPr>
        <p:spPr/>
        <p:txBody>
          <a:bodyPr/>
          <a:lstStyle/>
          <a:p>
            <a:r>
              <a:rPr lang="en-US"/>
              <a:t>NAPOJ - MINUT</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30. 1. 2023</a:t>
            </a:r>
            <a:endParaRPr lang="en-US" dirty="0"/>
          </a:p>
        </p:txBody>
      </p:sp>
      <p:sp>
        <p:nvSpPr>
          <p:cNvPr id="8" name="Footer Placeholder 7"/>
          <p:cNvSpPr>
            <a:spLocks noGrp="1"/>
          </p:cNvSpPr>
          <p:nvPr>
            <p:ph type="ftr" sz="quarter" idx="11"/>
          </p:nvPr>
        </p:nvSpPr>
        <p:spPr/>
        <p:txBody>
          <a:bodyPr/>
          <a:lstStyle/>
          <a:p>
            <a:r>
              <a:rPr lang="en-US"/>
              <a:t>NAPOJ - MINUT</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r>
              <a:rPr lang="en-US"/>
              <a:t>30. 1. 2023</a:t>
            </a:r>
            <a:endParaRPr lang="en-US" dirty="0"/>
          </a:p>
        </p:txBody>
      </p:sp>
      <p:sp>
        <p:nvSpPr>
          <p:cNvPr id="5" name="Footer Placeholder 3"/>
          <p:cNvSpPr>
            <a:spLocks noGrp="1"/>
          </p:cNvSpPr>
          <p:nvPr>
            <p:ph type="ftr" sz="quarter" idx="11"/>
          </p:nvPr>
        </p:nvSpPr>
        <p:spPr/>
        <p:txBody>
          <a:bodyPr/>
          <a:lstStyle/>
          <a:p>
            <a:r>
              <a:rPr lang="en-US"/>
              <a:t>NAPOJ - MINUT</a:t>
            </a:r>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30. 1. 2023</a:t>
            </a:r>
            <a:endParaRPr lang="en-US" dirty="0"/>
          </a:p>
        </p:txBody>
      </p:sp>
      <p:sp>
        <p:nvSpPr>
          <p:cNvPr id="5" name="Footer Placeholder 2"/>
          <p:cNvSpPr>
            <a:spLocks noGrp="1"/>
          </p:cNvSpPr>
          <p:nvPr>
            <p:ph type="ftr" sz="quarter" idx="11"/>
          </p:nvPr>
        </p:nvSpPr>
        <p:spPr/>
        <p:txBody>
          <a:bodyPr/>
          <a:lstStyle/>
          <a:p>
            <a:r>
              <a:rPr lang="en-US"/>
              <a:t>NAPOJ - MINUT</a:t>
            </a:r>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r>
              <a:rPr lang="en-US"/>
              <a:t>30. 1. 2023</a:t>
            </a:r>
            <a:endParaRPr lang="en-US" dirty="0"/>
          </a:p>
        </p:txBody>
      </p:sp>
      <p:sp>
        <p:nvSpPr>
          <p:cNvPr id="5" name="Footer Placeholder 5"/>
          <p:cNvSpPr>
            <a:spLocks noGrp="1"/>
          </p:cNvSpPr>
          <p:nvPr>
            <p:ph type="ftr" sz="quarter" idx="11"/>
          </p:nvPr>
        </p:nvSpPr>
        <p:spPr/>
        <p:txBody>
          <a:bodyPr/>
          <a:lstStyle/>
          <a:p>
            <a:r>
              <a:rPr lang="en-US"/>
              <a:t>NAPOJ - MINUT</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30. 1. 2023</a:t>
            </a:r>
            <a:endParaRPr lang="en-US" dirty="0"/>
          </a:p>
        </p:txBody>
      </p:sp>
      <p:sp>
        <p:nvSpPr>
          <p:cNvPr id="6" name="Footer Placeholder 5"/>
          <p:cNvSpPr>
            <a:spLocks noGrp="1"/>
          </p:cNvSpPr>
          <p:nvPr>
            <p:ph type="ftr" sz="quarter" idx="11"/>
          </p:nvPr>
        </p:nvSpPr>
        <p:spPr/>
        <p:txBody>
          <a:bodyPr/>
          <a:lstStyle/>
          <a:p>
            <a:r>
              <a:rPr lang="en-US"/>
              <a:t>NAPOJ - MINUT</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US"/>
              <a:t>30. 1. 2023</a:t>
            </a:r>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NAPOJ - MINUT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 id="2147483672" r:id="rId19"/>
    <p:sldLayoutId id="2147483673" r:id="rId20"/>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racunalnistvo-in-informatika-za-vse.si/"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racunalnistvo-in-informatika-za-vse.si/about/" TargetMode="Externa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napoj.si/"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okar.fmf.uni-lj.si/moodle/course/view.php?id=112#section-2" TargetMode="External"/><Relationship Id="rId7" Type="http://schemas.openxmlformats.org/officeDocument/2006/relationships/image" Target="../media/image6.png"/><Relationship Id="rId2" Type="http://schemas.openxmlformats.org/officeDocument/2006/relationships/hyperlink" Target="https://napoj.si/" TargetMode="External"/><Relationship Id="rId1" Type="http://schemas.openxmlformats.org/officeDocument/2006/relationships/slideLayout" Target="../slideLayouts/slideLayout2.xml"/><Relationship Id="rId6" Type="http://schemas.openxmlformats.org/officeDocument/2006/relationships/hyperlink" Target="mailto:stularselma@netscape.net" TargetMode="External"/><Relationship Id="rId5" Type="http://schemas.openxmlformats.org/officeDocument/2006/relationships/hyperlink" Target="https://www.csteachers.org/" TargetMode="External"/><Relationship Id="rId4" Type="http://schemas.openxmlformats.org/officeDocument/2006/relationships/hyperlink" Target="https://www.computingatschool.org.uk/"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ucilnica.acm.si/course/view.php?id=8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edmine.lusy.fri.uni-lj.si/documents/309"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hyperlink" Target="mailto:andrej.brodnik@fri.uni-lj.si"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1.jpe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ighum.ec.tuwien.ac.at/perspectives-on-digital-humanis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39C64AF-3131-9CEB-356D-DF1DFA99B1C1}"/>
              </a:ext>
            </a:extLst>
          </p:cNvPr>
          <p:cNvSpPr>
            <a:spLocks noGrp="1"/>
          </p:cNvSpPr>
          <p:nvPr>
            <p:ph type="subTitle" idx="1"/>
          </p:nvPr>
        </p:nvSpPr>
        <p:spPr>
          <a:xfrm>
            <a:off x="1154955" y="4777380"/>
            <a:ext cx="10086786" cy="861420"/>
          </a:xfrm>
        </p:spPr>
        <p:txBody>
          <a:bodyPr>
            <a:normAutofit/>
          </a:bodyPr>
          <a:lstStyle/>
          <a:p>
            <a:endParaRPr lang="sl-SI" dirty="0"/>
          </a:p>
          <a:p>
            <a:pPr algn="r"/>
            <a:r>
              <a:rPr lang="sl-SI" dirty="0"/>
              <a:t>Andrej Brodnik, Matija Lokar, Irena Nančovska Šerbec, Rok Capuder</a:t>
            </a:r>
          </a:p>
        </p:txBody>
      </p:sp>
      <p:pic>
        <p:nvPicPr>
          <p:cNvPr id="7" name="Picture 6" descr="A picture containing sunburst chart&#10;&#10;Description automatically generated">
            <a:extLst>
              <a:ext uri="{FF2B5EF4-FFF2-40B4-BE49-F238E27FC236}">
                <a16:creationId xmlns:a16="http://schemas.microsoft.com/office/drawing/2014/main" id="{F44E3F87-346A-4F2B-C089-BCF39314FC3C}"/>
              </a:ext>
            </a:extLst>
          </p:cNvPr>
          <p:cNvPicPr>
            <a:picLocks noChangeAspect="1"/>
          </p:cNvPicPr>
          <p:nvPr/>
        </p:nvPicPr>
        <p:blipFill>
          <a:blip r:embed="rId2"/>
          <a:stretch>
            <a:fillRect/>
          </a:stretch>
        </p:blipFill>
        <p:spPr>
          <a:xfrm>
            <a:off x="2441985" y="344353"/>
            <a:ext cx="6658985" cy="4529848"/>
          </a:xfrm>
          <a:prstGeom prst="rect">
            <a:avLst/>
          </a:prstGeom>
        </p:spPr>
      </p:pic>
    </p:spTree>
    <p:extLst>
      <p:ext uri="{BB962C8B-B14F-4D97-AF65-F5344CB8AC3E}">
        <p14:creationId xmlns:p14="http://schemas.microsoft.com/office/powerpoint/2010/main" val="187550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Korenine – RINOS</a:t>
            </a:r>
            <a:endParaRPr lang="en-CA" dirty="0"/>
          </a:p>
        </p:txBody>
      </p:sp>
      <p:sp>
        <p:nvSpPr>
          <p:cNvPr id="3" name="Content Placeholder 2"/>
          <p:cNvSpPr>
            <a:spLocks noGrp="1"/>
          </p:cNvSpPr>
          <p:nvPr>
            <p:ph idx="1"/>
          </p:nvPr>
        </p:nvSpPr>
        <p:spPr>
          <a:xfrm>
            <a:off x="806824" y="1223158"/>
            <a:ext cx="9243029" cy="4286993"/>
          </a:xfrm>
        </p:spPr>
        <p:txBody>
          <a:bodyPr>
            <a:noAutofit/>
          </a:bodyPr>
          <a:lstStyle/>
          <a:p>
            <a:pPr marL="457200" indent="-457200">
              <a:buFont typeface="+mj-lt"/>
              <a:buAutoNum type="arabicPeriod"/>
            </a:pPr>
            <a:r>
              <a:rPr lang="sl-SI" sz="1600" b="1" dirty="0">
                <a:solidFill>
                  <a:srgbClr val="FF0000"/>
                </a:solidFill>
              </a:rPr>
              <a:t>UČNI NAČRTI</a:t>
            </a:r>
            <a:r>
              <a:rPr lang="sl-SI" dirty="0"/>
              <a:t>: </a:t>
            </a:r>
            <a:r>
              <a:rPr lang="sl-SI" b="1" dirty="0">
                <a:solidFill>
                  <a:srgbClr val="FFFF00"/>
                </a:solidFill>
              </a:rPr>
              <a:t>uvedba temeljnih vsebin RIN v programe osnovne šole, gimnazije ter poklicnih in strokovnih šol kot tudi v programe vrtcev </a:t>
            </a:r>
            <a:r>
              <a:rPr lang="sl-SI" dirty="0"/>
              <a:t>ter razvijanje zavedanja vzajemnega vpliva med tehnologijo in družbo</a:t>
            </a:r>
            <a:r>
              <a:rPr lang="sl-SI" b="1" dirty="0">
                <a:solidFill>
                  <a:srgbClr val="FFFF00"/>
                </a:solidFill>
              </a:rPr>
              <a:t>;</a:t>
            </a:r>
            <a:endParaRPr lang="sl-SI" dirty="0"/>
          </a:p>
          <a:p>
            <a:pPr marL="457200" indent="-457200">
              <a:buFont typeface="+mj-lt"/>
              <a:buAutoNum type="arabicPeriod"/>
            </a:pPr>
            <a:r>
              <a:rPr lang="sl-SI" sz="1600" b="1" dirty="0">
                <a:solidFill>
                  <a:srgbClr val="FF0000"/>
                </a:solidFill>
              </a:rPr>
              <a:t>DIGITALNA PISMENOST</a:t>
            </a:r>
            <a:r>
              <a:rPr lang="sl-SI" dirty="0"/>
              <a:t>: </a:t>
            </a:r>
            <a:r>
              <a:rPr lang="sl-SI" b="1" dirty="0">
                <a:solidFill>
                  <a:srgbClr val="FFFF00"/>
                </a:solidFill>
              </a:rPr>
              <a:t>zagotovitev celovitega preverjanja digitalnih kompetenc</a:t>
            </a:r>
            <a:r>
              <a:rPr lang="sl-SI" dirty="0"/>
              <a:t> v okviru vseh predmetnih in strokovnih področij na osnovnih in srednjih šolah (gimnazijah ter poklicnih in strokovnih šolah);</a:t>
            </a:r>
          </a:p>
          <a:p>
            <a:pPr marL="457200" indent="-457200">
              <a:buFont typeface="+mj-lt"/>
              <a:buAutoNum type="arabicPeriod"/>
            </a:pPr>
            <a:r>
              <a:rPr lang="sl-SI" sz="1600" b="1" dirty="0">
                <a:solidFill>
                  <a:srgbClr val="FF0000"/>
                </a:solidFill>
              </a:rPr>
              <a:t>UČITELJI</a:t>
            </a:r>
            <a:r>
              <a:rPr lang="sl-SI" dirty="0"/>
              <a:t>: </a:t>
            </a:r>
            <a:r>
              <a:rPr lang="sl-SI" b="1" dirty="0">
                <a:solidFill>
                  <a:srgbClr val="FFFF00"/>
                </a:solidFill>
              </a:rPr>
              <a:t>nadgradnja in trajnost učinkovitega sistema za kakovostno osnovno izobraževanje in stalno strokovno usposabljanje</a:t>
            </a:r>
            <a:r>
              <a:rPr lang="sl-SI" dirty="0"/>
              <a:t> vzgojiteljev in učiteljev ter ravnateljev na področju RIN;</a:t>
            </a:r>
          </a:p>
          <a:p>
            <a:pPr marL="457200" indent="-457200">
              <a:buFont typeface="+mj-lt"/>
              <a:buAutoNum type="arabicPeriod"/>
            </a:pPr>
            <a:r>
              <a:rPr lang="sl-SI" sz="1600" b="1" dirty="0">
                <a:solidFill>
                  <a:srgbClr val="FF0000"/>
                </a:solidFill>
              </a:rPr>
              <a:t>DELEŽNIKI</a:t>
            </a:r>
            <a:r>
              <a:rPr lang="sl-SI" dirty="0"/>
              <a:t>: </a:t>
            </a:r>
            <a:r>
              <a:rPr lang="sl-SI" b="1" dirty="0">
                <a:solidFill>
                  <a:srgbClr val="FFFF00"/>
                </a:solidFill>
              </a:rPr>
              <a:t>vzpostavitev sistema odprtega izobraževanja</a:t>
            </a:r>
            <a:r>
              <a:rPr lang="sl-SI" dirty="0"/>
              <a:t>, ki omogoča vključevanje deležnikov v oblikovanje vizije ter zagotavljanje in spremljanje kakovosti poučevanja RIN.</a:t>
            </a:r>
          </a:p>
          <a:p>
            <a:pPr marL="0" indent="0">
              <a:buNone/>
            </a:pPr>
            <a:r>
              <a:rPr lang="sl-SI" dirty="0">
                <a:hlinkClick r:id="rId2"/>
              </a:rPr>
              <a:t>https://www.racunalnistvo-in-informatika-za-vse.si/</a:t>
            </a:r>
            <a:r>
              <a:rPr lang="sl-SI" dirty="0"/>
              <a:t> </a:t>
            </a:r>
          </a:p>
        </p:txBody>
      </p:sp>
      <p:grpSp>
        <p:nvGrpSpPr>
          <p:cNvPr id="7" name="Group 6">
            <a:extLst>
              <a:ext uri="{FF2B5EF4-FFF2-40B4-BE49-F238E27FC236}">
                <a16:creationId xmlns:a16="http://schemas.microsoft.com/office/drawing/2014/main" id="{D5FDF46C-D8A9-4E46-A650-1B04F1B545FB}"/>
              </a:ext>
            </a:extLst>
          </p:cNvPr>
          <p:cNvGrpSpPr/>
          <p:nvPr/>
        </p:nvGrpSpPr>
        <p:grpSpPr>
          <a:xfrm>
            <a:off x="7245682" y="5189710"/>
            <a:ext cx="4764037" cy="1415585"/>
            <a:chOff x="5285815" y="5032484"/>
            <a:chExt cx="4764037" cy="1415585"/>
          </a:xfrm>
        </p:grpSpPr>
        <p:sp>
          <p:nvSpPr>
            <p:cNvPr id="8" name="Oval 7">
              <a:extLst>
                <a:ext uri="{FF2B5EF4-FFF2-40B4-BE49-F238E27FC236}">
                  <a16:creationId xmlns:a16="http://schemas.microsoft.com/office/drawing/2014/main" id="{B5FB5A4E-AB96-804A-BE7D-1AD3CEC7C3E9}"/>
                </a:ext>
              </a:extLst>
            </p:cNvPr>
            <p:cNvSpPr/>
            <p:nvPr/>
          </p:nvSpPr>
          <p:spPr>
            <a:xfrm>
              <a:off x="5285815" y="5058888"/>
              <a:ext cx="4764037" cy="1389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r>
                <a:rPr lang="en-CA"/>
                <a:t>RIN</a:t>
              </a:r>
            </a:p>
          </p:txBody>
        </p:sp>
        <p:sp>
          <p:nvSpPr>
            <p:cNvPr id="9" name="Oval 8">
              <a:extLst>
                <a:ext uri="{FF2B5EF4-FFF2-40B4-BE49-F238E27FC236}">
                  <a16:creationId xmlns:a16="http://schemas.microsoft.com/office/drawing/2014/main" id="{8BCC623C-51EF-6341-A3C4-8E9127413F20}"/>
                </a:ext>
              </a:extLst>
            </p:cNvPr>
            <p:cNvSpPr/>
            <p:nvPr/>
          </p:nvSpPr>
          <p:spPr>
            <a:xfrm>
              <a:off x="7613118" y="5480460"/>
              <a:ext cx="2368090" cy="665018"/>
            </a:xfrm>
            <a:prstGeom prst="ellipse">
              <a:avLst/>
            </a:prstGeom>
            <a:solidFill>
              <a:srgbClr val="7030A0">
                <a:alpha val="6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FFFF00"/>
                  </a:solidFill>
                </a:rPr>
                <a:t>temeljna znanja</a:t>
              </a:r>
            </a:p>
          </p:txBody>
        </p:sp>
        <p:sp>
          <p:nvSpPr>
            <p:cNvPr id="10" name="Oval 9">
              <a:extLst>
                <a:ext uri="{FF2B5EF4-FFF2-40B4-BE49-F238E27FC236}">
                  <a16:creationId xmlns:a16="http://schemas.microsoft.com/office/drawing/2014/main" id="{9F4DAD2C-ABF5-0A4C-B314-140CF58DB5A7}"/>
                </a:ext>
              </a:extLst>
            </p:cNvPr>
            <p:cNvSpPr/>
            <p:nvPr/>
          </p:nvSpPr>
          <p:spPr>
            <a:xfrm>
              <a:off x="5450774" y="5307595"/>
              <a:ext cx="2327564" cy="665018"/>
            </a:xfrm>
            <a:prstGeom prst="ellipse">
              <a:avLst/>
            </a:prstGeom>
            <a:solidFill>
              <a:srgbClr val="92D050">
                <a:alpha val="8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tehnologija</a:t>
              </a:r>
              <a:endParaRPr lang="en-CA" dirty="0"/>
            </a:p>
          </p:txBody>
        </p:sp>
        <p:sp>
          <p:nvSpPr>
            <p:cNvPr id="11" name="Oval 10">
              <a:extLst>
                <a:ext uri="{FF2B5EF4-FFF2-40B4-BE49-F238E27FC236}">
                  <a16:creationId xmlns:a16="http://schemas.microsoft.com/office/drawing/2014/main" id="{D66C635B-9C50-204C-B3A7-C186CE42B957}"/>
                </a:ext>
              </a:extLst>
            </p:cNvPr>
            <p:cNvSpPr/>
            <p:nvPr/>
          </p:nvSpPr>
          <p:spPr>
            <a:xfrm>
              <a:off x="6590805" y="5032484"/>
              <a:ext cx="1866749" cy="572669"/>
            </a:xfrm>
            <a:prstGeom prst="ellipse">
              <a:avLst/>
            </a:pr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err="1">
                  <a:solidFill>
                    <a:srgbClr val="FFC000"/>
                  </a:solidFill>
                </a:rPr>
                <a:t>kompetence</a:t>
              </a:r>
              <a:endParaRPr lang="en-CA" b="1" dirty="0">
                <a:solidFill>
                  <a:srgbClr val="FFC000"/>
                </a:solidFill>
              </a:endParaRPr>
            </a:p>
          </p:txBody>
        </p:sp>
      </p:grpSp>
      <p:sp>
        <p:nvSpPr>
          <p:cNvPr id="14" name="Date Placeholder 13">
            <a:extLst>
              <a:ext uri="{FF2B5EF4-FFF2-40B4-BE49-F238E27FC236}">
                <a16:creationId xmlns:a16="http://schemas.microsoft.com/office/drawing/2014/main" id="{28100256-11CB-2ECE-C843-BFAE6E9F80D8}"/>
              </a:ext>
            </a:extLst>
          </p:cNvPr>
          <p:cNvSpPr>
            <a:spLocks noGrp="1"/>
          </p:cNvSpPr>
          <p:nvPr>
            <p:ph type="dt" sz="half" idx="10"/>
          </p:nvPr>
        </p:nvSpPr>
        <p:spPr/>
        <p:txBody>
          <a:bodyPr/>
          <a:lstStyle/>
          <a:p>
            <a:r>
              <a:rPr lang="en-US"/>
              <a:t>30. 1. 2023</a:t>
            </a:r>
            <a:endParaRPr lang="en-US" dirty="0"/>
          </a:p>
        </p:txBody>
      </p:sp>
      <p:sp>
        <p:nvSpPr>
          <p:cNvPr id="15" name="Footer Placeholder 14">
            <a:extLst>
              <a:ext uri="{FF2B5EF4-FFF2-40B4-BE49-F238E27FC236}">
                <a16:creationId xmlns:a16="http://schemas.microsoft.com/office/drawing/2014/main" id="{1686914F-C302-D7B7-6E89-63E42916AB1F}"/>
              </a:ext>
            </a:extLst>
          </p:cNvPr>
          <p:cNvSpPr>
            <a:spLocks noGrp="1"/>
          </p:cNvSpPr>
          <p:nvPr>
            <p:ph type="ftr" sz="quarter" idx="11"/>
          </p:nvPr>
        </p:nvSpPr>
        <p:spPr/>
        <p:txBody>
          <a:bodyPr/>
          <a:lstStyle/>
          <a:p>
            <a:r>
              <a:rPr lang="en-US"/>
              <a:t>NAPOJ - MINUT</a:t>
            </a:r>
            <a:endParaRPr lang="en-US" dirty="0"/>
          </a:p>
        </p:txBody>
      </p:sp>
      <p:sp>
        <p:nvSpPr>
          <p:cNvPr id="16" name="Slide Number Placeholder 15">
            <a:extLst>
              <a:ext uri="{FF2B5EF4-FFF2-40B4-BE49-F238E27FC236}">
                <a16:creationId xmlns:a16="http://schemas.microsoft.com/office/drawing/2014/main" id="{E6B8F7A9-2A1C-74E9-2328-CF35A84045F1}"/>
              </a:ext>
            </a:extLst>
          </p:cNvPr>
          <p:cNvSpPr>
            <a:spLocks noGrp="1"/>
          </p:cNvSpPr>
          <p:nvPr>
            <p:ph type="sldNum" sz="quarter" idx="12"/>
          </p:nvPr>
        </p:nvSpPr>
        <p:spPr/>
        <p:txBody>
          <a:bodyPr/>
          <a:lstStyle/>
          <a:p>
            <a:fld id="{D57F1E4F-1CFF-5643-939E-02111984F565}" type="slidenum">
              <a:rPr lang="en-US" smtClean="0"/>
              <a:t>10</a:t>
            </a:fld>
            <a:endParaRPr lang="en-US" dirty="0"/>
          </a:p>
        </p:txBody>
      </p:sp>
      <p:pic>
        <p:nvPicPr>
          <p:cNvPr id="17" name="Picture 16" descr="A picture containing sunburst chart&#10;&#10;Description automatically generated">
            <a:extLst>
              <a:ext uri="{FF2B5EF4-FFF2-40B4-BE49-F238E27FC236}">
                <a16:creationId xmlns:a16="http://schemas.microsoft.com/office/drawing/2014/main" id="{63987CF3-8A02-BF73-B0DF-59652EEE3A97}"/>
              </a:ext>
            </a:extLst>
          </p:cNvPr>
          <p:cNvPicPr>
            <a:picLocks noChangeAspect="1"/>
          </p:cNvPicPr>
          <p:nvPr/>
        </p:nvPicPr>
        <p:blipFill>
          <a:blip r:embed="rId3"/>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100097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2"/>
          <p:cNvSpPr>
            <a:spLocks noGrp="1"/>
          </p:cNvSpPr>
          <p:nvPr>
            <p:ph type="subTitle"/>
          </p:nvPr>
        </p:nvSpPr>
        <p:spPr>
          <a:xfrm>
            <a:off x="653671" y="1746972"/>
            <a:ext cx="10884658" cy="4468157"/>
          </a:xfrm>
          <a:prstGeom prst="rect">
            <a:avLst/>
          </a:prstGeom>
          <a:noFill/>
          <a:ln w="0">
            <a:noFill/>
          </a:ln>
        </p:spPr>
        <p:txBody>
          <a:bodyPr vert="horz" lIns="0" tIns="0" rIns="0" bIns="0" rtlCol="0" anchor="t">
            <a:noAutofit/>
          </a:bodyPr>
          <a:lstStyle/>
          <a:p>
            <a:r>
              <a:rPr lang="sl-SI" sz="2419" spc="-1" dirty="0">
                <a:latin typeface="Arial"/>
              </a:rPr>
              <a:t>Posameznik mora imeti </a:t>
            </a:r>
            <a:r>
              <a:rPr lang="sl-SI" sz="2419" b="1" spc="-1" dirty="0">
                <a:solidFill>
                  <a:srgbClr val="FFFF00"/>
                </a:solidFill>
                <a:latin typeface="Arial"/>
              </a:rPr>
              <a:t>znanja</a:t>
            </a:r>
            <a:r>
              <a:rPr lang="sl-SI" sz="2419" spc="-1" dirty="0">
                <a:solidFill>
                  <a:schemeClr val="tx1"/>
                </a:solidFill>
                <a:latin typeface="Arial"/>
              </a:rPr>
              <a:t>, in ne zgolj </a:t>
            </a:r>
            <a:r>
              <a:rPr lang="sl-SI" sz="2419" b="1" spc="-1" dirty="0">
                <a:solidFill>
                  <a:srgbClr val="FF6600"/>
                </a:solidFill>
                <a:latin typeface="Arial"/>
              </a:rPr>
              <a:t>veščin ali spretnosti</a:t>
            </a:r>
            <a:r>
              <a:rPr lang="sl-SI" sz="2419" spc="-1" dirty="0">
                <a:latin typeface="Arial"/>
              </a:rPr>
              <a:t>, ker ga znanja opremijo z vedenji o principih ustroja in delovanja stroja, vključno s sposobnostjo kritičnega razumevanja delovanja stroja (npr. vloge umetne inteligence, zavedanje o kibernetski ogroženosti ipd.).</a:t>
            </a:r>
          </a:p>
          <a:p>
            <a:endParaRPr lang="sl-SI" sz="2419" spc="-1" dirty="0">
              <a:latin typeface="Arial"/>
            </a:endParaRPr>
          </a:p>
          <a:p>
            <a:pPr algn="r"/>
            <a:r>
              <a:rPr lang="sl-SI" sz="1814" spc="-1" dirty="0">
                <a:latin typeface="Arial"/>
              </a:rPr>
              <a:t>Michael E. Caspersen: Informatics as a Fundamental Discipline in General Education – The Danish Perspective, v Perspectives on Digital Humanism, Springer, 2021.</a:t>
            </a:r>
          </a:p>
          <a:p>
            <a:endParaRPr lang="sl-SI" sz="1814" spc="-1" dirty="0">
              <a:latin typeface="Arial"/>
            </a:endParaRPr>
          </a:p>
          <a:p>
            <a:endParaRPr lang="sl-SI" sz="1814" spc="-1" dirty="0">
              <a:latin typeface="Arial"/>
            </a:endParaRPr>
          </a:p>
        </p:txBody>
      </p:sp>
      <p:sp>
        <p:nvSpPr>
          <p:cNvPr id="4" name="PlaceHolder 3"/>
          <p:cNvSpPr>
            <a:spLocks noGrp="1"/>
          </p:cNvSpPr>
          <p:nvPr>
            <p:ph type="sldNum" idx="3"/>
          </p:nvPr>
        </p:nvSpPr>
        <p:spPr/>
        <p:txBody>
          <a:bodyPr/>
          <a:lstStyle/>
          <a:p>
            <a:fld id="{29194845-F406-4DD4-A2F7-E86C69593720}" type="slidenum">
              <a:rPr/>
              <a:t>11</a:t>
            </a:fld>
            <a:endParaRPr/>
          </a:p>
        </p:txBody>
      </p:sp>
      <p:sp>
        <p:nvSpPr>
          <p:cNvPr id="2" name="Footer Placeholder 1">
            <a:extLst>
              <a:ext uri="{FF2B5EF4-FFF2-40B4-BE49-F238E27FC236}">
                <a16:creationId xmlns:a16="http://schemas.microsoft.com/office/drawing/2014/main" id="{BB1762EB-0D6E-54EB-9F6E-589E7AF1C21B}"/>
              </a:ext>
            </a:extLst>
          </p:cNvPr>
          <p:cNvSpPr>
            <a:spLocks noGrp="1"/>
          </p:cNvSpPr>
          <p:nvPr>
            <p:ph type="ftr" idx="2"/>
          </p:nvPr>
        </p:nvSpPr>
        <p:spPr/>
        <p:txBody>
          <a:bodyPr/>
          <a:lstStyle/>
          <a:p>
            <a:r>
              <a:rPr lang="en-US"/>
              <a:t>NAPOJ - MINUT</a:t>
            </a:r>
          </a:p>
        </p:txBody>
      </p:sp>
      <p:sp>
        <p:nvSpPr>
          <p:cNvPr id="6" name="Title 1">
            <a:extLst>
              <a:ext uri="{FF2B5EF4-FFF2-40B4-BE49-F238E27FC236}">
                <a16:creationId xmlns:a16="http://schemas.microsoft.com/office/drawing/2014/main" id="{EC7CFCBA-1A47-916D-1ED7-D3F0CAA3A40F}"/>
              </a:ext>
            </a:extLst>
          </p:cNvPr>
          <p:cNvSpPr txBox="1">
            <a:spLocks/>
          </p:cNvSpPr>
          <p:nvPr/>
        </p:nvSpPr>
        <p:spPr>
          <a:xfrm>
            <a:off x="473336" y="302108"/>
            <a:ext cx="9751653" cy="1400530"/>
          </a:xfrm>
          <a:prstGeom prst="rect">
            <a:avLst/>
          </a:prstGeom>
          <a:noFill/>
          <a:ln w="0">
            <a:noFill/>
          </a:ln>
        </p:spPr>
        <p:txBody>
          <a:bodyPr vert="horz" lIns="0" tIns="0" rIns="0" bIns="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l-SI" sz="4000" dirty="0"/>
              <a:t>Korenine – RIN in digitalne kompetence</a:t>
            </a:r>
            <a:endParaRPr lang="en-CA" dirty="0"/>
          </a:p>
        </p:txBody>
      </p:sp>
      <p:pic>
        <p:nvPicPr>
          <p:cNvPr id="7" name="Picture 6" descr="A picture containing sunburst chart&#10;&#10;Description automatically generated">
            <a:extLst>
              <a:ext uri="{FF2B5EF4-FFF2-40B4-BE49-F238E27FC236}">
                <a16:creationId xmlns:a16="http://schemas.microsoft.com/office/drawing/2014/main" id="{40782BA1-A83C-C091-8B8D-7366559BCC3F}"/>
              </a:ext>
            </a:extLst>
          </p:cNvPr>
          <p:cNvPicPr>
            <a:picLocks noChangeAspect="1"/>
          </p:cNvPicPr>
          <p:nvPr/>
        </p:nvPicPr>
        <p:blipFill>
          <a:blip r:embed="rId2"/>
          <a:stretch>
            <a:fillRect/>
          </a:stretch>
        </p:blipFill>
        <p:spPr>
          <a:xfrm>
            <a:off x="9348397" y="-132346"/>
            <a:ext cx="2314030" cy="1574144"/>
          </a:xfrm>
          <a:prstGeom prst="rect">
            <a:avLst/>
          </a:prstGeom>
        </p:spPr>
      </p:pic>
      <p:sp>
        <p:nvSpPr>
          <p:cNvPr id="8" name="Date Placeholder 7">
            <a:extLst>
              <a:ext uri="{FF2B5EF4-FFF2-40B4-BE49-F238E27FC236}">
                <a16:creationId xmlns:a16="http://schemas.microsoft.com/office/drawing/2014/main" id="{1C3025FD-DF64-9EF3-4009-C55237CA6A21}"/>
              </a:ext>
            </a:extLst>
          </p:cNvPr>
          <p:cNvSpPr>
            <a:spLocks noGrp="1"/>
          </p:cNvSpPr>
          <p:nvPr>
            <p:ph type="dt" idx="1"/>
          </p:nvPr>
        </p:nvSpPr>
        <p:spPr/>
        <p:txBody>
          <a:bodyPr/>
          <a:lstStyle/>
          <a:p>
            <a:r>
              <a:rPr lang="en-US"/>
              <a:t>30. 1. 2023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2"/>
          <p:cNvSpPr>
            <a:spLocks noGrp="1"/>
          </p:cNvSpPr>
          <p:nvPr>
            <p:ph/>
          </p:nvPr>
        </p:nvSpPr>
        <p:spPr>
          <a:xfrm>
            <a:off x="427383" y="1350982"/>
            <a:ext cx="10884658" cy="4789250"/>
          </a:xfrm>
          <a:prstGeom prst="rect">
            <a:avLst/>
          </a:prstGeom>
          <a:noFill/>
          <a:ln w="0">
            <a:noFill/>
          </a:ln>
        </p:spPr>
        <p:txBody>
          <a:bodyPr vert="horz" lIns="0" tIns="0" rIns="0" bIns="0" rtlCol="0" anchor="t">
            <a:normAutofit/>
          </a:bodyPr>
          <a:lstStyle/>
          <a:p>
            <a:pPr marL="522461" indent="-391846">
              <a:spcBef>
                <a:spcPts val="1278"/>
              </a:spcBef>
              <a:buClr>
                <a:srgbClr val="FF6600"/>
              </a:buClr>
              <a:buFont typeface="StarSymbol"/>
              <a:buAutoNum type="arabicParenR"/>
            </a:pPr>
            <a:r>
              <a:rPr lang="sl-SI" sz="2903" spc="-1" dirty="0">
                <a:latin typeface="Arial"/>
              </a:rPr>
              <a:t>Računalniški sistemi</a:t>
            </a:r>
          </a:p>
          <a:p>
            <a:pPr marL="522461" indent="-391846">
              <a:spcBef>
                <a:spcPts val="1278"/>
              </a:spcBef>
              <a:buClr>
                <a:srgbClr val="FF6600"/>
              </a:buClr>
              <a:buFont typeface="StarSymbol"/>
              <a:buAutoNum type="arabicParenR"/>
            </a:pPr>
            <a:r>
              <a:rPr lang="sl-SI" sz="2903" spc="-1" dirty="0">
                <a:latin typeface="Arial"/>
              </a:rPr>
              <a:t>Podatki in analiza</a:t>
            </a:r>
          </a:p>
          <a:p>
            <a:pPr marL="522461" indent="-391846">
              <a:spcBef>
                <a:spcPts val="1278"/>
              </a:spcBef>
              <a:buClr>
                <a:srgbClr val="FF6600"/>
              </a:buClr>
              <a:buFont typeface="StarSymbol"/>
              <a:buAutoNum type="arabicParenR"/>
            </a:pPr>
            <a:r>
              <a:rPr lang="sl-SI" sz="2903" spc="-1" dirty="0">
                <a:latin typeface="Arial"/>
              </a:rPr>
              <a:t>Algoritmi in programiranje</a:t>
            </a:r>
          </a:p>
          <a:p>
            <a:pPr marL="522461" indent="-391846">
              <a:spcBef>
                <a:spcPts val="1278"/>
              </a:spcBef>
              <a:buClr>
                <a:srgbClr val="FF6600"/>
              </a:buClr>
              <a:buFont typeface="StarSymbol"/>
              <a:buAutoNum type="arabicParenR"/>
            </a:pPr>
            <a:r>
              <a:rPr lang="sl-SI" sz="2903" spc="-1" dirty="0">
                <a:latin typeface="Arial"/>
              </a:rPr>
              <a:t>Omrežja in Internet</a:t>
            </a:r>
          </a:p>
          <a:p>
            <a:pPr marL="522461" indent="-391846">
              <a:spcBef>
                <a:spcPts val="1278"/>
              </a:spcBef>
              <a:buClr>
                <a:srgbClr val="FF6600"/>
              </a:buClr>
              <a:buFont typeface="StarSymbol"/>
              <a:buAutoNum type="arabicParenR"/>
            </a:pPr>
            <a:r>
              <a:rPr lang="sl-SI" sz="2903" spc="-1" dirty="0">
                <a:latin typeface="Arial"/>
              </a:rPr>
              <a:t>Učinki računalništva in informatike</a:t>
            </a:r>
          </a:p>
          <a:p>
            <a:pPr marL="130615" algn="r">
              <a:spcBef>
                <a:spcPts val="1278"/>
              </a:spcBef>
              <a:buClr>
                <a:srgbClr val="FF6600"/>
              </a:buClr>
            </a:pPr>
            <a:endParaRPr lang="sl-SI" sz="2400" spc="-1" dirty="0">
              <a:latin typeface="Arial"/>
            </a:endParaRPr>
          </a:p>
          <a:p>
            <a:pPr marL="130615" algn="r">
              <a:spcBef>
                <a:spcPts val="1278"/>
              </a:spcBef>
              <a:buClr>
                <a:srgbClr val="FF6600"/>
              </a:buClr>
            </a:pPr>
            <a:r>
              <a:rPr lang="sl-SI" sz="2400" spc="-1" dirty="0">
                <a:latin typeface="Arial"/>
              </a:rPr>
              <a:t>Okvir računalništva in informatike od vrtca do srednje šole. </a:t>
            </a:r>
            <a:r>
              <a:rPr lang="sl-SI" sz="2400" spc="-1" dirty="0">
                <a:latin typeface="Arial"/>
                <a:hlinkClick r:id="rId2"/>
              </a:rPr>
              <a:t>https://www.racunalnistvo-in-informatika-za-vse.si/about/</a:t>
            </a:r>
            <a:endParaRPr lang="sl-SI" sz="2903" spc="-1" dirty="0">
              <a:latin typeface="Arial"/>
            </a:endParaRPr>
          </a:p>
        </p:txBody>
      </p:sp>
      <p:sp>
        <p:nvSpPr>
          <p:cNvPr id="4" name="PlaceHolder 3"/>
          <p:cNvSpPr>
            <a:spLocks noGrp="1"/>
          </p:cNvSpPr>
          <p:nvPr>
            <p:ph type="sldNum" idx="3"/>
          </p:nvPr>
        </p:nvSpPr>
        <p:spPr/>
        <p:txBody>
          <a:bodyPr/>
          <a:lstStyle/>
          <a:p>
            <a:fld id="{A1F05849-6FA0-4F6A-AAA0-ED2705E712B0}" type="slidenum">
              <a:rPr/>
              <a:t>12</a:t>
            </a:fld>
            <a:endParaRPr/>
          </a:p>
        </p:txBody>
      </p:sp>
      <p:sp>
        <p:nvSpPr>
          <p:cNvPr id="2" name="Footer Placeholder 1">
            <a:extLst>
              <a:ext uri="{FF2B5EF4-FFF2-40B4-BE49-F238E27FC236}">
                <a16:creationId xmlns:a16="http://schemas.microsoft.com/office/drawing/2014/main" id="{F808DA38-2329-0F27-EC33-71C9D49D09CC}"/>
              </a:ext>
            </a:extLst>
          </p:cNvPr>
          <p:cNvSpPr>
            <a:spLocks noGrp="1"/>
          </p:cNvSpPr>
          <p:nvPr>
            <p:ph type="ftr" idx="2"/>
          </p:nvPr>
        </p:nvSpPr>
        <p:spPr/>
        <p:txBody>
          <a:bodyPr/>
          <a:lstStyle/>
          <a:p>
            <a:r>
              <a:rPr lang="en-US"/>
              <a:t>NAPOJ - MINUT</a:t>
            </a:r>
          </a:p>
        </p:txBody>
      </p:sp>
      <p:sp>
        <p:nvSpPr>
          <p:cNvPr id="6" name="Title 5">
            <a:extLst>
              <a:ext uri="{FF2B5EF4-FFF2-40B4-BE49-F238E27FC236}">
                <a16:creationId xmlns:a16="http://schemas.microsoft.com/office/drawing/2014/main" id="{707EA6A4-92A4-AB12-BA71-364D5FF8E3F6}"/>
              </a:ext>
            </a:extLst>
          </p:cNvPr>
          <p:cNvSpPr>
            <a:spLocks noGrp="1"/>
          </p:cNvSpPr>
          <p:nvPr>
            <p:ph type="title"/>
          </p:nvPr>
        </p:nvSpPr>
        <p:spPr/>
        <p:txBody>
          <a:bodyPr/>
          <a:lstStyle/>
          <a:p>
            <a:r>
              <a:rPr lang="sl-SI" sz="4400" dirty="0"/>
              <a:t>Korenine – Okvir temeljnih vsebin RIN</a:t>
            </a:r>
            <a:endParaRPr lang="sl-SI" dirty="0"/>
          </a:p>
        </p:txBody>
      </p:sp>
      <p:pic>
        <p:nvPicPr>
          <p:cNvPr id="7" name="Picture 6" descr="A picture containing sunburst chart&#10;&#10;Description automatically generated">
            <a:extLst>
              <a:ext uri="{FF2B5EF4-FFF2-40B4-BE49-F238E27FC236}">
                <a16:creationId xmlns:a16="http://schemas.microsoft.com/office/drawing/2014/main" id="{8047C5D8-8BD1-B004-DBCD-FEAE67E5B612}"/>
              </a:ext>
            </a:extLst>
          </p:cNvPr>
          <p:cNvPicPr>
            <a:picLocks noChangeAspect="1"/>
          </p:cNvPicPr>
          <p:nvPr/>
        </p:nvPicPr>
        <p:blipFill>
          <a:blip r:embed="rId3"/>
          <a:stretch>
            <a:fillRect/>
          </a:stretch>
        </p:blipFill>
        <p:spPr>
          <a:xfrm>
            <a:off x="9348397" y="-132346"/>
            <a:ext cx="2314030" cy="1574144"/>
          </a:xfrm>
          <a:prstGeom prst="rect">
            <a:avLst/>
          </a:prstGeom>
        </p:spPr>
      </p:pic>
      <p:sp>
        <p:nvSpPr>
          <p:cNvPr id="8" name="Date Placeholder 7">
            <a:extLst>
              <a:ext uri="{FF2B5EF4-FFF2-40B4-BE49-F238E27FC236}">
                <a16:creationId xmlns:a16="http://schemas.microsoft.com/office/drawing/2014/main" id="{A51D9F20-28B8-463C-4296-F28F4C9C1743}"/>
              </a:ext>
            </a:extLst>
          </p:cNvPr>
          <p:cNvSpPr>
            <a:spLocks noGrp="1"/>
          </p:cNvSpPr>
          <p:nvPr>
            <p:ph type="dt" idx="1"/>
          </p:nvPr>
        </p:nvSpPr>
        <p:spPr/>
        <p:txBody>
          <a:bodyPr/>
          <a:lstStyle/>
          <a:p>
            <a:r>
              <a:rPr lang="en-US"/>
              <a:t>30. 1. 2023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p:txBody>
          <a:bodyPr/>
          <a:lstStyle/>
          <a:p>
            <a:r>
              <a:rPr lang="sl-SI" dirty="0"/>
              <a:t>Korenine – NAPOJ</a:t>
            </a:r>
          </a:p>
        </p:txBody>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a:xfrm>
            <a:off x="588959" y="1589898"/>
            <a:ext cx="6758514" cy="4195481"/>
          </a:xfrm>
        </p:spPr>
        <p:txBody>
          <a:bodyPr/>
          <a:lstStyle/>
          <a:p>
            <a:r>
              <a:rPr lang="sl-SI" cap="small" dirty="0">
                <a:solidFill>
                  <a:srgbClr val="FFC000"/>
                </a:solidFill>
              </a:rPr>
              <a:t>Predzgodba</a:t>
            </a:r>
            <a:r>
              <a:rPr lang="sl-SI" cap="small" dirty="0"/>
              <a:t>: </a:t>
            </a:r>
            <a:r>
              <a:rPr lang="sl-SI" dirty="0"/>
              <a:t>projekt NAPOJ se je pričel že leta 2017 (Google)</a:t>
            </a:r>
          </a:p>
          <a:p>
            <a:r>
              <a:rPr lang="sl-SI" cap="small" dirty="0">
                <a:solidFill>
                  <a:srgbClr val="FFC000"/>
                </a:solidFill>
              </a:rPr>
              <a:t>Splošno</a:t>
            </a:r>
            <a:r>
              <a:rPr lang="sl-SI" dirty="0"/>
              <a:t>: ključno za uspeh dela z nadarjenimi je sodelovanje mentorjev na šolah</a:t>
            </a:r>
          </a:p>
          <a:p>
            <a:r>
              <a:rPr lang="sl-SI" dirty="0">
                <a:solidFill>
                  <a:srgbClr val="FFC000"/>
                </a:solidFill>
              </a:rPr>
              <a:t>RIN</a:t>
            </a:r>
            <a:r>
              <a:rPr lang="sl-SI" dirty="0"/>
              <a:t>: </a:t>
            </a:r>
            <a:r>
              <a:rPr lang="sl-SI" b="1" dirty="0">
                <a:solidFill>
                  <a:srgbClr val="C00000"/>
                </a:solidFill>
              </a:rPr>
              <a:t>v Sloveniji „ni“ pouka RIN </a:t>
            </a:r>
            <a:r>
              <a:rPr lang="sl-SI" dirty="0"/>
              <a:t>– v 13 letih OŠ in SŠ manj kot gospodinjstva!</a:t>
            </a:r>
          </a:p>
          <a:p>
            <a:r>
              <a:rPr lang="sl-SI" cap="small" dirty="0">
                <a:solidFill>
                  <a:srgbClr val="FFC000"/>
                </a:solidFill>
              </a:rPr>
              <a:t>Dekleta</a:t>
            </a:r>
            <a:r>
              <a:rPr lang="sl-SI" dirty="0"/>
              <a:t>: pritegniti več deklet</a:t>
            </a:r>
          </a:p>
          <a:p>
            <a:pPr marL="0" indent="0" algn="r">
              <a:buNone/>
            </a:pPr>
            <a:r>
              <a:rPr lang="sl-SI" dirty="0">
                <a:hlinkClick r:id="rId2"/>
              </a:rPr>
              <a:t>https://napoj.si/</a:t>
            </a:r>
            <a:endParaRPr lang="sl-SI" dirty="0"/>
          </a:p>
          <a:p>
            <a:pPr marL="0" indent="0">
              <a:buNone/>
            </a:pPr>
            <a:endParaRPr lang="sl-SI" dirty="0"/>
          </a:p>
        </p:txBody>
      </p:sp>
      <p:pic>
        <p:nvPicPr>
          <p:cNvPr id="6" name="Picture 5" descr="A picture containing logo&#10;&#10;Description automatically generated">
            <a:extLst>
              <a:ext uri="{FF2B5EF4-FFF2-40B4-BE49-F238E27FC236}">
                <a16:creationId xmlns:a16="http://schemas.microsoft.com/office/drawing/2014/main" id="{F317BC49-FDAF-7052-318D-E464275A4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897" y="4990763"/>
            <a:ext cx="1764415" cy="1217310"/>
          </a:xfrm>
          <a:prstGeom prst="rect">
            <a:avLst/>
          </a:prstGeom>
        </p:spPr>
      </p:pic>
      <p:pic>
        <p:nvPicPr>
          <p:cNvPr id="10" name="Picture 9" descr="napoj-logo-text-2.png">
            <a:extLst>
              <a:ext uri="{FF2B5EF4-FFF2-40B4-BE49-F238E27FC236}">
                <a16:creationId xmlns:a16="http://schemas.microsoft.com/office/drawing/2014/main" id="{391C2523-CBE8-0B49-19B8-59BD98761A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856" y="4899153"/>
            <a:ext cx="1326061" cy="1400530"/>
          </a:xfrm>
          <a:prstGeom prst="rect">
            <a:avLst/>
          </a:prstGeom>
        </p:spPr>
      </p:pic>
      <p:pic>
        <p:nvPicPr>
          <p:cNvPr id="11" name="Picture 10">
            <a:extLst>
              <a:ext uri="{FF2B5EF4-FFF2-40B4-BE49-F238E27FC236}">
                <a16:creationId xmlns:a16="http://schemas.microsoft.com/office/drawing/2014/main" id="{C7DDCEB0-6F5C-D6AF-6108-D27CB13300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4011" y="4905632"/>
            <a:ext cx="1313792" cy="1387573"/>
          </a:xfrm>
          <a:prstGeom prst="rect">
            <a:avLst/>
          </a:prstGeom>
        </p:spPr>
      </p:pic>
      <p:sp>
        <p:nvSpPr>
          <p:cNvPr id="12" name="Date Placeholder 11">
            <a:extLst>
              <a:ext uri="{FF2B5EF4-FFF2-40B4-BE49-F238E27FC236}">
                <a16:creationId xmlns:a16="http://schemas.microsoft.com/office/drawing/2014/main" id="{A62DC30E-99B0-6655-C8B8-B180160DE9DC}"/>
              </a:ext>
            </a:extLst>
          </p:cNvPr>
          <p:cNvSpPr>
            <a:spLocks noGrp="1"/>
          </p:cNvSpPr>
          <p:nvPr>
            <p:ph type="dt" sz="half" idx="10"/>
          </p:nvPr>
        </p:nvSpPr>
        <p:spPr/>
        <p:txBody>
          <a:bodyPr/>
          <a:lstStyle/>
          <a:p>
            <a:r>
              <a:rPr lang="en-US"/>
              <a:t>30. 1. 2023</a:t>
            </a:r>
            <a:endParaRPr lang="sl-SI"/>
          </a:p>
        </p:txBody>
      </p:sp>
      <p:sp>
        <p:nvSpPr>
          <p:cNvPr id="13" name="Footer Placeholder 12">
            <a:extLst>
              <a:ext uri="{FF2B5EF4-FFF2-40B4-BE49-F238E27FC236}">
                <a16:creationId xmlns:a16="http://schemas.microsoft.com/office/drawing/2014/main" id="{17382F43-2260-9DB0-3C6A-E813CE2CD567}"/>
              </a:ext>
            </a:extLst>
          </p:cNvPr>
          <p:cNvSpPr>
            <a:spLocks noGrp="1"/>
          </p:cNvSpPr>
          <p:nvPr>
            <p:ph type="ftr" sz="quarter" idx="11"/>
          </p:nvPr>
        </p:nvSpPr>
        <p:spPr/>
        <p:txBody>
          <a:bodyPr/>
          <a:lstStyle/>
          <a:p>
            <a:r>
              <a:rPr lang="sl-SI"/>
              <a:t>NAPOJ - MINUT</a:t>
            </a:r>
          </a:p>
        </p:txBody>
      </p:sp>
      <p:sp>
        <p:nvSpPr>
          <p:cNvPr id="14" name="Slide Number Placeholder 13">
            <a:extLst>
              <a:ext uri="{FF2B5EF4-FFF2-40B4-BE49-F238E27FC236}">
                <a16:creationId xmlns:a16="http://schemas.microsoft.com/office/drawing/2014/main" id="{A821DD3C-3F58-14EF-22FD-2A0A42401434}"/>
              </a:ext>
            </a:extLst>
          </p:cNvPr>
          <p:cNvSpPr>
            <a:spLocks noGrp="1"/>
          </p:cNvSpPr>
          <p:nvPr>
            <p:ph type="sldNum" sz="quarter" idx="12"/>
          </p:nvPr>
        </p:nvSpPr>
        <p:spPr/>
        <p:txBody>
          <a:bodyPr/>
          <a:lstStyle/>
          <a:p>
            <a:fld id="{D57F1E4F-1CFF-5643-939E-02111984F565}" type="slidenum">
              <a:rPr lang="sl-SI" smtClean="0"/>
              <a:t>13</a:t>
            </a:fld>
            <a:endParaRPr lang="sl-SI"/>
          </a:p>
        </p:txBody>
      </p:sp>
      <p:pic>
        <p:nvPicPr>
          <p:cNvPr id="15" name="Picture 14" descr="A picture containing sunburst chart&#10;&#10;Description automatically generated">
            <a:extLst>
              <a:ext uri="{FF2B5EF4-FFF2-40B4-BE49-F238E27FC236}">
                <a16:creationId xmlns:a16="http://schemas.microsoft.com/office/drawing/2014/main" id="{6A448ECE-CA17-E729-096B-2449FCC4F9B5}"/>
              </a:ext>
            </a:extLst>
          </p:cNvPr>
          <p:cNvPicPr>
            <a:picLocks noChangeAspect="1"/>
          </p:cNvPicPr>
          <p:nvPr/>
        </p:nvPicPr>
        <p:blipFill>
          <a:blip r:embed="rId6"/>
          <a:stretch>
            <a:fillRect/>
          </a:stretch>
        </p:blipFill>
        <p:spPr>
          <a:xfrm>
            <a:off x="9348397" y="-132346"/>
            <a:ext cx="2314030" cy="1574144"/>
          </a:xfrm>
          <a:prstGeom prst="rect">
            <a:avLst/>
          </a:prstGeom>
        </p:spPr>
      </p:pic>
      <p:pic>
        <p:nvPicPr>
          <p:cNvPr id="16" name="Picture 15" descr="A picture containing sunburst chart&#10;&#10;Description automatically generated">
            <a:extLst>
              <a:ext uri="{FF2B5EF4-FFF2-40B4-BE49-F238E27FC236}">
                <a16:creationId xmlns:a16="http://schemas.microsoft.com/office/drawing/2014/main" id="{BCEBBC17-92DE-AA26-D104-646092C60BBE}"/>
              </a:ext>
            </a:extLst>
          </p:cNvPr>
          <p:cNvPicPr>
            <a:picLocks noChangeAspect="1"/>
          </p:cNvPicPr>
          <p:nvPr/>
        </p:nvPicPr>
        <p:blipFill>
          <a:blip r:embed="rId6"/>
          <a:stretch>
            <a:fillRect/>
          </a:stretch>
        </p:blipFill>
        <p:spPr>
          <a:xfrm>
            <a:off x="6828241" y="4881975"/>
            <a:ext cx="2109317" cy="1434886"/>
          </a:xfrm>
          <a:prstGeom prst="rect">
            <a:avLst/>
          </a:prstGeom>
        </p:spPr>
      </p:pic>
      <p:sp>
        <p:nvSpPr>
          <p:cNvPr id="17" name="TextBox 16">
            <a:extLst>
              <a:ext uri="{FF2B5EF4-FFF2-40B4-BE49-F238E27FC236}">
                <a16:creationId xmlns:a16="http://schemas.microsoft.com/office/drawing/2014/main" id="{A3AEECA2-9A51-7A38-13F2-71AAADEEA301}"/>
              </a:ext>
            </a:extLst>
          </p:cNvPr>
          <p:cNvSpPr txBox="1"/>
          <p:nvPr/>
        </p:nvSpPr>
        <p:spPr>
          <a:xfrm>
            <a:off x="7433537" y="3007551"/>
            <a:ext cx="4636546" cy="1815882"/>
          </a:xfrm>
          <a:prstGeom prst="rect">
            <a:avLst/>
          </a:prstGeom>
          <a:solidFill>
            <a:srgbClr val="92D050"/>
          </a:solidFill>
          <a:ln>
            <a:solidFill>
              <a:srgbClr val="92D050"/>
            </a:solidFill>
          </a:ln>
        </p:spPr>
        <p:txBody>
          <a:bodyPr wrap="square" rtlCol="0">
            <a:spAutoFit/>
          </a:bodyPr>
          <a:lstStyle/>
          <a:p>
            <a:r>
              <a:rPr lang="sl-SI" sz="2800" b="1" dirty="0">
                <a:solidFill>
                  <a:srgbClr val="FF0000"/>
                </a:solidFill>
              </a:rPr>
              <a:t>N</a:t>
            </a:r>
            <a:r>
              <a:rPr lang="sl-SI" sz="2800" b="1" dirty="0">
                <a:solidFill>
                  <a:schemeClr val="bg1"/>
                </a:solidFill>
              </a:rPr>
              <a:t>ačrtovanje poučevanja</a:t>
            </a:r>
          </a:p>
          <a:p>
            <a:r>
              <a:rPr lang="sl-SI" sz="2800" b="1" dirty="0">
                <a:solidFill>
                  <a:srgbClr val="FF0000"/>
                </a:solidFill>
              </a:rPr>
              <a:t>A</a:t>
            </a:r>
            <a:r>
              <a:rPr lang="sl-SI" sz="2800" b="1" dirty="0">
                <a:solidFill>
                  <a:schemeClr val="bg1"/>
                </a:solidFill>
              </a:rPr>
              <a:t>lgoritmov in</a:t>
            </a:r>
          </a:p>
          <a:p>
            <a:r>
              <a:rPr lang="sl-SI" sz="2800" b="1" dirty="0">
                <a:solidFill>
                  <a:srgbClr val="FF0000"/>
                </a:solidFill>
              </a:rPr>
              <a:t>P</a:t>
            </a:r>
            <a:r>
              <a:rPr lang="sl-SI" sz="2800" b="1" dirty="0">
                <a:solidFill>
                  <a:schemeClr val="bg1"/>
                </a:solidFill>
              </a:rPr>
              <a:t>rogramiranja ter</a:t>
            </a:r>
          </a:p>
          <a:p>
            <a:r>
              <a:rPr lang="sl-SI" sz="2800" b="1" dirty="0">
                <a:solidFill>
                  <a:srgbClr val="FF0000"/>
                </a:solidFill>
              </a:rPr>
              <a:t>O</a:t>
            </a:r>
            <a:r>
              <a:rPr lang="sl-SI" sz="2800" b="1" dirty="0">
                <a:solidFill>
                  <a:schemeClr val="bg1"/>
                </a:solidFill>
              </a:rPr>
              <a:t>rganizaci</a:t>
            </a:r>
            <a:r>
              <a:rPr lang="sl-SI" sz="2800" b="1" dirty="0">
                <a:solidFill>
                  <a:srgbClr val="FF0000"/>
                </a:solidFill>
              </a:rPr>
              <a:t>J</a:t>
            </a:r>
            <a:r>
              <a:rPr lang="sl-SI" sz="2800" b="1" dirty="0">
                <a:solidFill>
                  <a:schemeClr val="bg1"/>
                </a:solidFill>
              </a:rPr>
              <a:t>a skupnosti</a:t>
            </a:r>
          </a:p>
        </p:txBody>
      </p:sp>
    </p:spTree>
    <p:extLst>
      <p:ext uri="{BB962C8B-B14F-4D97-AF65-F5344CB8AC3E}">
        <p14:creationId xmlns:p14="http://schemas.microsoft.com/office/powerpoint/2010/main" val="1619009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solidFill>
                  <a:srgbClr val="EBEBEB"/>
                </a:solidFill>
              </a:rPr>
              <a:t>Korenine – NAPOJ</a:t>
            </a:r>
            <a:endParaRPr lang="sl-SI" b="1" dirty="0">
              <a:solidFill>
                <a:srgbClr val="0070C0"/>
              </a:solidFill>
            </a:endParaRPr>
          </a:p>
        </p:txBody>
      </p:sp>
      <p:sp>
        <p:nvSpPr>
          <p:cNvPr id="7" name="Rounded Rectangle 6">
            <a:extLst>
              <a:ext uri="{FF2B5EF4-FFF2-40B4-BE49-F238E27FC236}">
                <a16:creationId xmlns:a16="http://schemas.microsoft.com/office/drawing/2014/main" id="{0721AC59-293A-DA42-A685-22FF76AAFE60}"/>
              </a:ext>
            </a:extLst>
          </p:cNvPr>
          <p:cNvSpPr/>
          <p:nvPr/>
        </p:nvSpPr>
        <p:spPr>
          <a:xfrm>
            <a:off x="3435732" y="5542509"/>
            <a:ext cx="6536943" cy="950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I" sz="3200" b="1" dirty="0">
                <a:solidFill>
                  <a:srgbClr val="FFFF00"/>
                </a:solidFill>
              </a:rPr>
              <a:t>mentorji</a:t>
            </a:r>
          </a:p>
        </p:txBody>
      </p:sp>
      <p:sp>
        <p:nvSpPr>
          <p:cNvPr id="8" name="Rectangle 7">
            <a:extLst>
              <a:ext uri="{FF2B5EF4-FFF2-40B4-BE49-F238E27FC236}">
                <a16:creationId xmlns:a16="http://schemas.microsoft.com/office/drawing/2014/main" id="{35E77AB8-BBF1-FF46-88B9-523EFFC0579D}"/>
              </a:ext>
            </a:extLst>
          </p:cNvPr>
          <p:cNvSpPr/>
          <p:nvPr/>
        </p:nvSpPr>
        <p:spPr>
          <a:xfrm>
            <a:off x="4027924" y="2974207"/>
            <a:ext cx="1051034" cy="2554014"/>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I" sz="2800" b="1" dirty="0">
                <a:solidFill>
                  <a:srgbClr val="FFFF00"/>
                </a:solidFill>
              </a:rPr>
              <a:t>krožki</a:t>
            </a:r>
            <a:endParaRPr lang="en-SI" sz="3600" b="1" dirty="0">
              <a:solidFill>
                <a:srgbClr val="FFFF00"/>
              </a:solidFill>
            </a:endParaRPr>
          </a:p>
        </p:txBody>
      </p:sp>
      <p:sp>
        <p:nvSpPr>
          <p:cNvPr id="10" name="Rectangle 9">
            <a:extLst>
              <a:ext uri="{FF2B5EF4-FFF2-40B4-BE49-F238E27FC236}">
                <a16:creationId xmlns:a16="http://schemas.microsoft.com/office/drawing/2014/main" id="{D6D19257-ED6E-8745-8502-5C076C0DEDD8}"/>
              </a:ext>
            </a:extLst>
          </p:cNvPr>
          <p:cNvSpPr/>
          <p:nvPr/>
        </p:nvSpPr>
        <p:spPr>
          <a:xfrm>
            <a:off x="6178686" y="2974207"/>
            <a:ext cx="1051034" cy="255401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I" sz="2800" b="1" dirty="0">
                <a:solidFill>
                  <a:srgbClr val="FFFF00"/>
                </a:solidFill>
              </a:rPr>
              <a:t>programiranje</a:t>
            </a:r>
          </a:p>
        </p:txBody>
      </p:sp>
      <p:sp>
        <p:nvSpPr>
          <p:cNvPr id="12" name="Rectangle 11">
            <a:extLst>
              <a:ext uri="{FF2B5EF4-FFF2-40B4-BE49-F238E27FC236}">
                <a16:creationId xmlns:a16="http://schemas.microsoft.com/office/drawing/2014/main" id="{FEA917C5-03B4-E94A-B4D3-2578B3162054}"/>
              </a:ext>
            </a:extLst>
          </p:cNvPr>
          <p:cNvSpPr/>
          <p:nvPr/>
        </p:nvSpPr>
        <p:spPr>
          <a:xfrm>
            <a:off x="8329448" y="2974207"/>
            <a:ext cx="1051034" cy="255401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I" sz="2800" b="1" dirty="0">
                <a:solidFill>
                  <a:srgbClr val="FFFF00"/>
                </a:solidFill>
              </a:rPr>
              <a:t>raziskovanje</a:t>
            </a:r>
          </a:p>
        </p:txBody>
      </p:sp>
      <p:sp>
        <p:nvSpPr>
          <p:cNvPr id="11" name="Date Placeholder 10">
            <a:extLst>
              <a:ext uri="{FF2B5EF4-FFF2-40B4-BE49-F238E27FC236}">
                <a16:creationId xmlns:a16="http://schemas.microsoft.com/office/drawing/2014/main" id="{B1E74E9D-2716-8960-D192-D55FF5EC127D}"/>
              </a:ext>
            </a:extLst>
          </p:cNvPr>
          <p:cNvSpPr>
            <a:spLocks noGrp="1"/>
          </p:cNvSpPr>
          <p:nvPr>
            <p:ph type="dt" sz="half" idx="10"/>
          </p:nvPr>
        </p:nvSpPr>
        <p:spPr/>
        <p:txBody>
          <a:bodyPr/>
          <a:lstStyle/>
          <a:p>
            <a:r>
              <a:rPr lang="en-US"/>
              <a:t>30. 1. 2023</a:t>
            </a:r>
            <a:endParaRPr lang="en-US" dirty="0"/>
          </a:p>
        </p:txBody>
      </p:sp>
      <p:sp>
        <p:nvSpPr>
          <p:cNvPr id="13" name="Footer Placeholder 12">
            <a:extLst>
              <a:ext uri="{FF2B5EF4-FFF2-40B4-BE49-F238E27FC236}">
                <a16:creationId xmlns:a16="http://schemas.microsoft.com/office/drawing/2014/main" id="{333E91D3-EE61-1C2C-12FB-A3BE08A3AAE5}"/>
              </a:ext>
            </a:extLst>
          </p:cNvPr>
          <p:cNvSpPr>
            <a:spLocks noGrp="1"/>
          </p:cNvSpPr>
          <p:nvPr>
            <p:ph type="ftr" sz="quarter" idx="11"/>
          </p:nvPr>
        </p:nvSpPr>
        <p:spPr/>
        <p:txBody>
          <a:bodyPr/>
          <a:lstStyle/>
          <a:p>
            <a:r>
              <a:rPr lang="en-US"/>
              <a:t>NAPOJ - MINUT</a:t>
            </a:r>
            <a:endParaRPr lang="en-US" dirty="0"/>
          </a:p>
        </p:txBody>
      </p:sp>
      <p:sp>
        <p:nvSpPr>
          <p:cNvPr id="15" name="Slide Number Placeholder 14">
            <a:extLst>
              <a:ext uri="{FF2B5EF4-FFF2-40B4-BE49-F238E27FC236}">
                <a16:creationId xmlns:a16="http://schemas.microsoft.com/office/drawing/2014/main" id="{B5B47BA5-B89A-B606-4E5C-E7FEDA9F9DA5}"/>
              </a:ext>
            </a:extLst>
          </p:cNvPr>
          <p:cNvSpPr>
            <a:spLocks noGrp="1"/>
          </p:cNvSpPr>
          <p:nvPr>
            <p:ph type="sldNum" sz="quarter" idx="12"/>
          </p:nvPr>
        </p:nvSpPr>
        <p:spPr/>
        <p:txBody>
          <a:bodyPr/>
          <a:lstStyle/>
          <a:p>
            <a:fld id="{D57F1E4F-1CFF-5643-939E-02111984F565}" type="slidenum">
              <a:rPr lang="en-US" smtClean="0"/>
              <a:t>14</a:t>
            </a:fld>
            <a:endParaRPr lang="en-US" dirty="0"/>
          </a:p>
        </p:txBody>
      </p:sp>
      <p:pic>
        <p:nvPicPr>
          <p:cNvPr id="16" name="Picture 15" descr="A picture containing sunburst chart&#10;&#10;Description automatically generated">
            <a:extLst>
              <a:ext uri="{FF2B5EF4-FFF2-40B4-BE49-F238E27FC236}">
                <a16:creationId xmlns:a16="http://schemas.microsoft.com/office/drawing/2014/main" id="{BFB5E3C4-F451-7D74-F35B-73D84309A7F0}"/>
              </a:ext>
            </a:extLst>
          </p:cNvPr>
          <p:cNvPicPr>
            <a:picLocks noChangeAspect="1"/>
          </p:cNvPicPr>
          <p:nvPr/>
        </p:nvPicPr>
        <p:blipFill>
          <a:blip r:embed="rId2"/>
          <a:stretch>
            <a:fillRect/>
          </a:stretch>
        </p:blipFill>
        <p:spPr>
          <a:xfrm>
            <a:off x="9348397" y="-132346"/>
            <a:ext cx="2314030" cy="1574144"/>
          </a:xfrm>
          <a:prstGeom prst="rect">
            <a:avLst/>
          </a:prstGeom>
        </p:spPr>
      </p:pic>
      <p:grpSp>
        <p:nvGrpSpPr>
          <p:cNvPr id="18" name="Group 17">
            <a:extLst>
              <a:ext uri="{FF2B5EF4-FFF2-40B4-BE49-F238E27FC236}">
                <a16:creationId xmlns:a16="http://schemas.microsoft.com/office/drawing/2014/main" id="{21DAB3F2-CAD3-7324-6511-1C9653E51114}"/>
              </a:ext>
            </a:extLst>
          </p:cNvPr>
          <p:cNvGrpSpPr/>
          <p:nvPr/>
        </p:nvGrpSpPr>
        <p:grpSpPr>
          <a:xfrm>
            <a:off x="3396718" y="907954"/>
            <a:ext cx="6690248" cy="2071688"/>
            <a:chOff x="3396718" y="907954"/>
            <a:chExt cx="6690248" cy="2071688"/>
          </a:xfrm>
        </p:grpSpPr>
        <p:sp>
          <p:nvSpPr>
            <p:cNvPr id="9" name="Triangle 8">
              <a:extLst>
                <a:ext uri="{FF2B5EF4-FFF2-40B4-BE49-F238E27FC236}">
                  <a16:creationId xmlns:a16="http://schemas.microsoft.com/office/drawing/2014/main" id="{C1D2819F-ACCF-6140-9E6B-CF37E0D42765}"/>
                </a:ext>
              </a:extLst>
            </p:cNvPr>
            <p:cNvSpPr/>
            <p:nvPr/>
          </p:nvSpPr>
          <p:spPr>
            <a:xfrm>
              <a:off x="3396718" y="907954"/>
              <a:ext cx="6690248" cy="2071688"/>
            </a:xfrm>
            <a:prstGeom prst="triangl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17" name="Picture 16" descr="A picture containing sunburst chart&#10;&#10;Description automatically generated">
              <a:extLst>
                <a:ext uri="{FF2B5EF4-FFF2-40B4-BE49-F238E27FC236}">
                  <a16:creationId xmlns:a16="http://schemas.microsoft.com/office/drawing/2014/main" id="{74C8D87A-64E0-2A13-8D96-5E54BCB7FD92}"/>
                </a:ext>
              </a:extLst>
            </p:cNvPr>
            <p:cNvPicPr>
              <a:picLocks noChangeAspect="1"/>
            </p:cNvPicPr>
            <p:nvPr/>
          </p:nvPicPr>
          <p:blipFill>
            <a:blip r:embed="rId2"/>
            <a:stretch>
              <a:fillRect/>
            </a:stretch>
          </p:blipFill>
          <p:spPr>
            <a:xfrm>
              <a:off x="5903031" y="1209704"/>
              <a:ext cx="2314030" cy="1574144"/>
            </a:xfrm>
            <a:prstGeom prst="rect">
              <a:avLst/>
            </a:prstGeom>
          </p:spPr>
        </p:pic>
      </p:grpSp>
    </p:spTree>
    <p:extLst>
      <p:ext uri="{BB962C8B-B14F-4D97-AF65-F5344CB8AC3E}">
        <p14:creationId xmlns:p14="http://schemas.microsoft.com/office/powerpoint/2010/main" val="175940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p:txBody>
          <a:bodyPr/>
          <a:lstStyle/>
          <a:p>
            <a:r>
              <a:rPr lang="sl-SI" dirty="0"/>
              <a:t>Korenine – NAPOJ</a:t>
            </a:r>
          </a:p>
        </p:txBody>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a:xfrm>
            <a:off x="588958" y="1589898"/>
            <a:ext cx="11077525" cy="4464061"/>
          </a:xfrm>
        </p:spPr>
        <p:txBody>
          <a:bodyPr>
            <a:normAutofit fontScale="92500" lnSpcReduction="10000"/>
          </a:bodyPr>
          <a:lstStyle/>
          <a:p>
            <a:pPr marL="0" indent="0">
              <a:buNone/>
            </a:pPr>
            <a:r>
              <a:rPr lang="sl-SI" sz="2800" b="1" dirty="0">
                <a:solidFill>
                  <a:srgbClr val="FFC000"/>
                </a:solidFill>
              </a:rPr>
              <a:t>Mentorji</a:t>
            </a:r>
            <a:endParaRPr lang="sl-SI" b="1" dirty="0">
              <a:solidFill>
                <a:srgbClr val="FFC000"/>
              </a:solidFill>
            </a:endParaRPr>
          </a:p>
          <a:p>
            <a:pPr marL="0" indent="0">
              <a:buNone/>
            </a:pPr>
            <a:endParaRPr lang="sl-SI" dirty="0"/>
          </a:p>
          <a:p>
            <a:r>
              <a:rPr lang="sl-SI" dirty="0"/>
              <a:t>Skupnost učiteljev (</a:t>
            </a:r>
            <a:r>
              <a:rPr lang="sl-SI" dirty="0">
                <a:hlinkClick r:id="rId2"/>
              </a:rPr>
              <a:t>https://napoj.si/</a:t>
            </a:r>
            <a:r>
              <a:rPr lang="sl-SI" dirty="0"/>
              <a:t>)</a:t>
            </a:r>
          </a:p>
          <a:p>
            <a:r>
              <a:rPr lang="sl-SI" dirty="0"/>
              <a:t>Redni webinarji (</a:t>
            </a:r>
            <a:r>
              <a:rPr lang="sl-SI" dirty="0">
                <a:hlinkClick r:id="rId3"/>
              </a:rPr>
              <a:t>https://lokar.fmf.uni-lj.si/moodle/course/view.php?id=112#section-2</a:t>
            </a:r>
            <a:r>
              <a:rPr lang="sl-SI" dirty="0"/>
              <a:t>)</a:t>
            </a:r>
          </a:p>
          <a:p>
            <a:endParaRPr lang="sl-SI" dirty="0"/>
          </a:p>
          <a:p>
            <a:r>
              <a:rPr lang="sl-SI" b="1" dirty="0">
                <a:solidFill>
                  <a:srgbClr val="FFFF00"/>
                </a:solidFill>
              </a:rPr>
              <a:t>Cilj</a:t>
            </a:r>
            <a:r>
              <a:rPr lang="sl-SI" dirty="0">
                <a:solidFill>
                  <a:srgbClr val="FFFF00"/>
                </a:solidFill>
              </a:rPr>
              <a:t>: vzpostaviti živahno in trdno skupnost učiteljev, v kateri si učitelji medsebojno pomagajo</a:t>
            </a:r>
          </a:p>
          <a:p>
            <a:pPr lvl="1"/>
            <a:r>
              <a:rPr lang="sl-SI" dirty="0"/>
              <a:t>CAS (</a:t>
            </a:r>
            <a:r>
              <a:rPr lang="sl-SI" dirty="0">
                <a:hlinkClick r:id="rId4"/>
              </a:rPr>
              <a:t>https://www.computingatschool.org.uk/</a:t>
            </a:r>
            <a:r>
              <a:rPr lang="sl-SI" dirty="0"/>
              <a:t>)</a:t>
            </a:r>
          </a:p>
          <a:p>
            <a:pPr lvl="1"/>
            <a:r>
              <a:rPr lang="sl-SI" dirty="0"/>
              <a:t>ACM/CSTA (</a:t>
            </a:r>
            <a:r>
              <a:rPr lang="sl-SI" dirty="0">
                <a:hlinkClick r:id="rId5"/>
              </a:rPr>
              <a:t>https://www.csteachers.org/</a:t>
            </a:r>
            <a:r>
              <a:rPr lang="sl-SI" dirty="0"/>
              <a:t>)</a:t>
            </a:r>
          </a:p>
          <a:p>
            <a:pPr lvl="1"/>
            <a:r>
              <a:rPr lang="sl-SI" dirty="0"/>
              <a:t>...</a:t>
            </a:r>
          </a:p>
          <a:p>
            <a:pPr lvl="1"/>
            <a:r>
              <a:rPr lang="sl-SI" dirty="0"/>
              <a:t>Pridružite se Sekciji učiteljev računalništva in informatike ACM Slovenija (Selma Štular, </a:t>
            </a:r>
            <a:r>
              <a:rPr lang="sl-SI" dirty="0">
                <a:hlinkClick r:id="rId6"/>
              </a:rPr>
              <a:t>stularselma@netscape.net</a:t>
            </a:r>
            <a:r>
              <a:rPr lang="sl-SI" dirty="0"/>
              <a:t>)</a:t>
            </a:r>
          </a:p>
        </p:txBody>
      </p:sp>
      <p:sp>
        <p:nvSpPr>
          <p:cNvPr id="5" name="Content Placeholder 2">
            <a:extLst>
              <a:ext uri="{FF2B5EF4-FFF2-40B4-BE49-F238E27FC236}">
                <a16:creationId xmlns:a16="http://schemas.microsoft.com/office/drawing/2014/main" id="{8D5D1F0B-70E2-1C52-3C41-A9689FFFF8EE}"/>
              </a:ext>
            </a:extLst>
          </p:cNvPr>
          <p:cNvSpPr txBox="1">
            <a:spLocks/>
          </p:cNvSpPr>
          <p:nvPr/>
        </p:nvSpPr>
        <p:spPr>
          <a:xfrm>
            <a:off x="4621608" y="1152983"/>
            <a:ext cx="7284219" cy="183744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rgbClr val="FFC000"/>
                </a:solidFill>
              </a:rPr>
              <a:t>Computing teachers frequently feel lonely in their </a:t>
            </a:r>
            <a:r>
              <a:rPr lang="sl-SI" sz="2400" b="1" dirty="0">
                <a:solidFill>
                  <a:srgbClr val="FFC000"/>
                </a:solidFill>
              </a:rPr>
              <a:t>field</a:t>
            </a:r>
            <a:r>
              <a:rPr lang="en-US" sz="2400" b="1" dirty="0">
                <a:solidFill>
                  <a:srgbClr val="FFC000"/>
                </a:solidFill>
              </a:rPr>
              <a:t>, which often</a:t>
            </a:r>
            <a:r>
              <a:rPr lang="sl-SI" sz="2400" b="1" dirty="0">
                <a:solidFill>
                  <a:srgbClr val="FFC000"/>
                </a:solidFill>
              </a:rPr>
              <a:t> </a:t>
            </a:r>
            <a:r>
              <a:rPr lang="en-US" sz="2400" b="1" dirty="0">
                <a:solidFill>
                  <a:srgbClr val="FFC000"/>
                </a:solidFill>
              </a:rPr>
              <a:t>goes hand in hand with the lack of trust in their own teaching practices.</a:t>
            </a:r>
            <a:endParaRPr lang="en-US" sz="3600" dirty="0"/>
          </a:p>
          <a:p>
            <a:pPr marL="0" indent="0" algn="r">
              <a:buFont typeface="Wingdings 3" charset="2"/>
              <a:buNone/>
            </a:pPr>
            <a:r>
              <a:rPr lang="en-US" sz="1800" dirty="0"/>
              <a:t>Ni, </a:t>
            </a:r>
            <a:r>
              <a:rPr lang="en-US" sz="1800" dirty="0" err="1"/>
              <a:t>Guzdial</a:t>
            </a:r>
            <a:r>
              <a:rPr lang="en-US" sz="1800" dirty="0"/>
              <a:t>, Tew, Morrison, &amp; Galanos, 2011</a:t>
            </a:r>
          </a:p>
          <a:p>
            <a:pPr marL="0" indent="0" algn="r">
              <a:buFont typeface="Wingdings 3" charset="2"/>
              <a:buNone/>
            </a:pPr>
            <a:r>
              <a:rPr lang="en-US" sz="1800" dirty="0" err="1"/>
              <a:t>Sentance</a:t>
            </a:r>
            <a:r>
              <a:rPr lang="en-US" sz="1800" dirty="0"/>
              <a:t> &amp; Humphreys, 2015</a:t>
            </a:r>
          </a:p>
        </p:txBody>
      </p:sp>
      <p:sp>
        <p:nvSpPr>
          <p:cNvPr id="8" name="Date Placeholder 7">
            <a:extLst>
              <a:ext uri="{FF2B5EF4-FFF2-40B4-BE49-F238E27FC236}">
                <a16:creationId xmlns:a16="http://schemas.microsoft.com/office/drawing/2014/main" id="{8656F939-6156-4582-AB3E-F8DAB953F0EA}"/>
              </a:ext>
            </a:extLst>
          </p:cNvPr>
          <p:cNvSpPr>
            <a:spLocks noGrp="1"/>
          </p:cNvSpPr>
          <p:nvPr>
            <p:ph type="dt" sz="half" idx="10"/>
          </p:nvPr>
        </p:nvSpPr>
        <p:spPr/>
        <p:txBody>
          <a:bodyPr/>
          <a:lstStyle/>
          <a:p>
            <a:r>
              <a:rPr lang="en-US"/>
              <a:t>30. 1. 2023</a:t>
            </a:r>
            <a:endParaRPr lang="en-US" dirty="0"/>
          </a:p>
        </p:txBody>
      </p:sp>
      <p:sp>
        <p:nvSpPr>
          <p:cNvPr id="9" name="Footer Placeholder 8">
            <a:extLst>
              <a:ext uri="{FF2B5EF4-FFF2-40B4-BE49-F238E27FC236}">
                <a16:creationId xmlns:a16="http://schemas.microsoft.com/office/drawing/2014/main" id="{B1658E72-1811-389D-6DBD-FD6F2879798E}"/>
              </a:ext>
            </a:extLst>
          </p:cNvPr>
          <p:cNvSpPr>
            <a:spLocks noGrp="1"/>
          </p:cNvSpPr>
          <p:nvPr>
            <p:ph type="ftr" sz="quarter" idx="11"/>
          </p:nvPr>
        </p:nvSpPr>
        <p:spPr/>
        <p:txBody>
          <a:bodyPr/>
          <a:lstStyle/>
          <a:p>
            <a:r>
              <a:rPr lang="en-US"/>
              <a:t>NAPOJ - MINUT</a:t>
            </a:r>
            <a:endParaRPr lang="en-US" dirty="0"/>
          </a:p>
        </p:txBody>
      </p:sp>
      <p:sp>
        <p:nvSpPr>
          <p:cNvPr id="10" name="Slide Number Placeholder 9">
            <a:extLst>
              <a:ext uri="{FF2B5EF4-FFF2-40B4-BE49-F238E27FC236}">
                <a16:creationId xmlns:a16="http://schemas.microsoft.com/office/drawing/2014/main" id="{8576998A-5CC5-D217-E427-4AFD6E42DE36}"/>
              </a:ext>
            </a:extLst>
          </p:cNvPr>
          <p:cNvSpPr>
            <a:spLocks noGrp="1"/>
          </p:cNvSpPr>
          <p:nvPr>
            <p:ph type="sldNum" sz="quarter" idx="12"/>
          </p:nvPr>
        </p:nvSpPr>
        <p:spPr/>
        <p:txBody>
          <a:bodyPr/>
          <a:lstStyle/>
          <a:p>
            <a:fld id="{D57F1E4F-1CFF-5643-939E-02111984F565}" type="slidenum">
              <a:rPr lang="en-US" smtClean="0"/>
              <a:t>15</a:t>
            </a:fld>
            <a:endParaRPr lang="en-US" dirty="0"/>
          </a:p>
        </p:txBody>
      </p:sp>
      <p:pic>
        <p:nvPicPr>
          <p:cNvPr id="11" name="Picture 10" descr="A picture containing sunburst chart&#10;&#10;Description automatically generated">
            <a:extLst>
              <a:ext uri="{FF2B5EF4-FFF2-40B4-BE49-F238E27FC236}">
                <a16:creationId xmlns:a16="http://schemas.microsoft.com/office/drawing/2014/main" id="{6118E572-1AC2-4856-604E-D8DDBAC53276}"/>
              </a:ext>
            </a:extLst>
          </p:cNvPr>
          <p:cNvPicPr>
            <a:picLocks noChangeAspect="1"/>
          </p:cNvPicPr>
          <p:nvPr/>
        </p:nvPicPr>
        <p:blipFill>
          <a:blip r:embed="rId7"/>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2279072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p:txBody>
          <a:bodyPr/>
          <a:lstStyle/>
          <a:p>
            <a:r>
              <a:rPr lang="sl-SI" dirty="0"/>
              <a:t>NAPOJ – MINUT</a:t>
            </a:r>
          </a:p>
        </p:txBody>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a:xfrm>
            <a:off x="742278" y="1441798"/>
            <a:ext cx="9307575" cy="4806601"/>
          </a:xfrm>
        </p:spPr>
        <p:txBody>
          <a:bodyPr>
            <a:normAutofit fontScale="92500"/>
          </a:bodyPr>
          <a:lstStyle/>
          <a:p>
            <a:pPr marL="0" indent="0">
              <a:buNone/>
            </a:pPr>
            <a:r>
              <a:rPr lang="sl-SI" sz="2400" dirty="0"/>
              <a:t>Namen projekta je </a:t>
            </a:r>
            <a:r>
              <a:rPr lang="sl-SI" sz="2400" b="1" dirty="0">
                <a:solidFill>
                  <a:srgbClr val="FFFF00"/>
                </a:solidFill>
              </a:rPr>
              <a:t>ustvariti okolje oziroma sistem</a:t>
            </a:r>
            <a:r>
              <a:rPr lang="sl-SI" sz="2400" dirty="0"/>
              <a:t>, ki bo omogočal sodelovanje med učitelji, katerih želja je učence in dijake osnovnih in srednjih šol pobliže seznanjati s prepletenostjo področij MINUT s temeljnimi znanji RIN.</a:t>
            </a:r>
          </a:p>
          <a:p>
            <a:pPr marL="0" indent="0">
              <a:buNone/>
            </a:pPr>
            <a:endParaRPr lang="sl-SI" sz="2400" dirty="0"/>
          </a:p>
          <a:p>
            <a:r>
              <a:rPr lang="sl-SI" sz="2400" b="1" i="1" dirty="0">
                <a:solidFill>
                  <a:srgbClr val="FFFF00"/>
                </a:solidFill>
              </a:rPr>
              <a:t>Vsebinski</a:t>
            </a:r>
            <a:r>
              <a:rPr lang="sl-SI" sz="2400" dirty="0"/>
              <a:t>: Primeri dobre prakse </a:t>
            </a:r>
            <a:r>
              <a:rPr lang="sl-SI" sz="2400" b="1" dirty="0">
                <a:solidFill>
                  <a:srgbClr val="FFC000"/>
                </a:solidFill>
              </a:rPr>
              <a:t>uporabe RIN v drugih predmetih</a:t>
            </a:r>
            <a:r>
              <a:rPr lang="sl-SI" sz="2400" dirty="0"/>
              <a:t>, s posebnim </a:t>
            </a:r>
            <a:r>
              <a:rPr lang="sl-SI" sz="2400" b="1" dirty="0">
                <a:solidFill>
                  <a:srgbClr val="FFC000"/>
                </a:solidFill>
              </a:rPr>
              <a:t>poudarkom na temeljnih znanjih RIN</a:t>
            </a:r>
          </a:p>
          <a:p>
            <a:pPr marL="0" indent="0">
              <a:buNone/>
            </a:pPr>
            <a:endParaRPr lang="sl-SI" sz="2400" dirty="0"/>
          </a:p>
          <a:p>
            <a:r>
              <a:rPr lang="sl-SI" sz="2400" b="1" i="1" dirty="0">
                <a:solidFill>
                  <a:srgbClr val="FFFF00"/>
                </a:solidFill>
              </a:rPr>
              <a:t>Družbeni</a:t>
            </a:r>
            <a:r>
              <a:rPr lang="sl-SI" sz="2400" dirty="0"/>
              <a:t>: ustvariti trdnejšo </a:t>
            </a:r>
            <a:r>
              <a:rPr lang="sl-SI" sz="2400" b="1" dirty="0">
                <a:solidFill>
                  <a:srgbClr val="FFC000"/>
                </a:solidFill>
              </a:rPr>
              <a:t>skupnost učiteljev</a:t>
            </a:r>
            <a:r>
              <a:rPr lang="sl-SI" sz="2400" dirty="0"/>
              <a:t> (angl. </a:t>
            </a:r>
            <a:r>
              <a:rPr lang="sl-SI" sz="2400" i="1" dirty="0"/>
              <a:t>CoP – community of practice</a:t>
            </a:r>
            <a:r>
              <a:rPr lang="sl-SI" sz="2400" dirty="0"/>
              <a:t>), ki bo nudila pomoč in oporo.</a:t>
            </a:r>
            <a:br>
              <a:rPr lang="sl-SI" sz="2400" dirty="0"/>
            </a:br>
            <a:r>
              <a:rPr lang="sl-SI" sz="2400" dirty="0"/>
              <a:t>Z mislijo na krepitev skupnosti so v projektu tudi študenti, bodoči učitelji.</a:t>
            </a:r>
          </a:p>
          <a:p>
            <a:pPr marL="0" indent="0">
              <a:buNone/>
            </a:pPr>
            <a:endParaRPr lang="sl-SI" sz="2400" dirty="0"/>
          </a:p>
          <a:p>
            <a:pPr marL="0" indent="0">
              <a:buNone/>
            </a:pPr>
            <a:endParaRPr lang="sl-SI" sz="2400" dirty="0"/>
          </a:p>
        </p:txBody>
      </p:sp>
      <p:sp>
        <p:nvSpPr>
          <p:cNvPr id="4" name="Date Placeholder 3">
            <a:extLst>
              <a:ext uri="{FF2B5EF4-FFF2-40B4-BE49-F238E27FC236}">
                <a16:creationId xmlns:a16="http://schemas.microsoft.com/office/drawing/2014/main" id="{162AACD4-6E80-A7D3-B33E-80E1ED7E7030}"/>
              </a:ext>
            </a:extLst>
          </p:cNvPr>
          <p:cNvSpPr>
            <a:spLocks noGrp="1"/>
          </p:cNvSpPr>
          <p:nvPr>
            <p:ph type="dt" sz="half" idx="10"/>
          </p:nvPr>
        </p:nvSpPr>
        <p:spPr/>
        <p:txBody>
          <a:bodyPr/>
          <a:lstStyle/>
          <a:p>
            <a:r>
              <a:rPr lang="en-US"/>
              <a:t>30. 1. 2023</a:t>
            </a:r>
            <a:endParaRPr lang="en-US" dirty="0"/>
          </a:p>
        </p:txBody>
      </p:sp>
      <p:sp>
        <p:nvSpPr>
          <p:cNvPr id="5" name="Footer Placeholder 4">
            <a:extLst>
              <a:ext uri="{FF2B5EF4-FFF2-40B4-BE49-F238E27FC236}">
                <a16:creationId xmlns:a16="http://schemas.microsoft.com/office/drawing/2014/main" id="{B31273BA-AC87-C690-920E-5873F4692E3B}"/>
              </a:ext>
            </a:extLst>
          </p:cNvPr>
          <p:cNvSpPr>
            <a:spLocks noGrp="1"/>
          </p:cNvSpPr>
          <p:nvPr>
            <p:ph type="ftr" sz="quarter" idx="11"/>
          </p:nvPr>
        </p:nvSpPr>
        <p:spPr/>
        <p:txBody>
          <a:bodyPr/>
          <a:lstStyle/>
          <a:p>
            <a:r>
              <a:rPr lang="en-US"/>
              <a:t>NAPOJ - MINUT</a:t>
            </a:r>
            <a:endParaRPr lang="en-US" dirty="0"/>
          </a:p>
        </p:txBody>
      </p:sp>
      <p:sp>
        <p:nvSpPr>
          <p:cNvPr id="6" name="Slide Number Placeholder 5">
            <a:extLst>
              <a:ext uri="{FF2B5EF4-FFF2-40B4-BE49-F238E27FC236}">
                <a16:creationId xmlns:a16="http://schemas.microsoft.com/office/drawing/2014/main" id="{708256CC-1A30-E234-7CD1-8E7BB6159C9F}"/>
              </a:ext>
            </a:extLst>
          </p:cNvPr>
          <p:cNvSpPr>
            <a:spLocks noGrp="1"/>
          </p:cNvSpPr>
          <p:nvPr>
            <p:ph type="sldNum" sz="quarter" idx="12"/>
          </p:nvPr>
        </p:nvSpPr>
        <p:spPr/>
        <p:txBody>
          <a:bodyPr/>
          <a:lstStyle/>
          <a:p>
            <a:fld id="{D57F1E4F-1CFF-5643-939E-02111984F565}" type="slidenum">
              <a:rPr lang="en-US" smtClean="0"/>
              <a:t>16</a:t>
            </a:fld>
            <a:endParaRPr lang="en-US" dirty="0"/>
          </a:p>
        </p:txBody>
      </p:sp>
      <p:pic>
        <p:nvPicPr>
          <p:cNvPr id="7" name="Picture 6" descr="A picture containing sunburst chart&#10;&#10;Description automatically generated">
            <a:extLst>
              <a:ext uri="{FF2B5EF4-FFF2-40B4-BE49-F238E27FC236}">
                <a16:creationId xmlns:a16="http://schemas.microsoft.com/office/drawing/2014/main" id="{6FE68D76-A437-056A-3A6C-2FCB27949259}"/>
              </a:ext>
            </a:extLst>
          </p:cNvPr>
          <p:cNvPicPr>
            <a:picLocks noChangeAspect="1"/>
          </p:cNvPicPr>
          <p:nvPr/>
        </p:nvPicPr>
        <p:blipFill>
          <a:blip r:embed="rId2"/>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1427826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a:xfrm>
            <a:off x="753036" y="1409252"/>
            <a:ext cx="9595820" cy="4839147"/>
          </a:xfrm>
        </p:spPr>
        <p:txBody>
          <a:bodyPr>
            <a:normAutofit/>
          </a:bodyPr>
          <a:lstStyle/>
          <a:p>
            <a:r>
              <a:rPr lang="sl-SI" sz="2400" b="1" i="1" dirty="0">
                <a:solidFill>
                  <a:srgbClr val="FFFF00"/>
                </a:solidFill>
              </a:rPr>
              <a:t>Avgustovska delavnica</a:t>
            </a:r>
            <a:r>
              <a:rPr lang="sl-SI" sz="2400" dirty="0"/>
              <a:t>: učitelji računalništva in informatike v sodelovanju s kolegi drugih področij ustvarijo dejavnosti</a:t>
            </a:r>
            <a:br>
              <a:rPr lang="sl-SI" sz="2400" dirty="0"/>
            </a:br>
            <a:r>
              <a:rPr lang="sl-SI" sz="2400" b="1" dirty="0">
                <a:solidFill>
                  <a:srgbClr val="FFC000"/>
                </a:solidFill>
              </a:rPr>
              <a:t>Rezultati</a:t>
            </a:r>
            <a:r>
              <a:rPr lang="sl-SI" sz="2400" dirty="0"/>
              <a:t>: prototip gradiv, oblikovanje skupnosti</a:t>
            </a:r>
          </a:p>
          <a:p>
            <a:r>
              <a:rPr lang="sl-SI" sz="2400" b="1" i="1" dirty="0">
                <a:solidFill>
                  <a:srgbClr val="FFFF00"/>
                </a:solidFill>
              </a:rPr>
              <a:t>Med šolskim letom</a:t>
            </a:r>
            <a:r>
              <a:rPr lang="sl-SI" sz="2400" dirty="0"/>
              <a:t>: dejavnosti se prenesejo v razred in pri tem se spodbuja med učenci in dijaki pozitiven odnos do MINUT ; izkoriščenje skupnosti učiteljev.</a:t>
            </a:r>
            <a:br>
              <a:rPr lang="sl-SI" sz="2400" dirty="0"/>
            </a:br>
            <a:r>
              <a:rPr lang="sl-SI" sz="2400" b="1" dirty="0">
                <a:solidFill>
                  <a:srgbClr val="FFC000"/>
                </a:solidFill>
              </a:rPr>
              <a:t>Rezultati</a:t>
            </a:r>
            <a:r>
              <a:rPr lang="sl-SI" sz="2400" dirty="0"/>
              <a:t>: izdelki učencev in dijakov, dopolnjena gradiva</a:t>
            </a:r>
          </a:p>
          <a:p>
            <a:r>
              <a:rPr lang="sl-SI" sz="2400" b="1" i="1" dirty="0">
                <a:solidFill>
                  <a:srgbClr val="FFFF00"/>
                </a:solidFill>
              </a:rPr>
              <a:t>Konec šolskega leta</a:t>
            </a:r>
            <a:r>
              <a:rPr lang="sl-SI" sz="2400" dirty="0"/>
              <a:t>: Poročanje o izkušnji in uspešnosti prenosa na zaključnem dogodku. </a:t>
            </a:r>
            <a:br>
              <a:rPr lang="sl-SI" sz="2400" dirty="0"/>
            </a:br>
            <a:r>
              <a:rPr lang="sl-SI" sz="2400" b="1" dirty="0">
                <a:solidFill>
                  <a:srgbClr val="FFC000"/>
                </a:solidFill>
              </a:rPr>
              <a:t>Rezultati</a:t>
            </a:r>
            <a:r>
              <a:rPr lang="sl-SI" sz="2400" dirty="0"/>
              <a:t>: predstavitev izdelkov učencev in dijakov, poročilo na dogodku</a:t>
            </a:r>
            <a:endParaRPr lang="sl-SI" sz="2000" dirty="0"/>
          </a:p>
        </p:txBody>
      </p:sp>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p:txBody>
          <a:bodyPr/>
          <a:lstStyle/>
          <a:p>
            <a:r>
              <a:rPr lang="sl-SI" dirty="0"/>
              <a:t>Časovnica</a:t>
            </a:r>
          </a:p>
        </p:txBody>
      </p:sp>
      <p:sp>
        <p:nvSpPr>
          <p:cNvPr id="4" name="Date Placeholder 3">
            <a:extLst>
              <a:ext uri="{FF2B5EF4-FFF2-40B4-BE49-F238E27FC236}">
                <a16:creationId xmlns:a16="http://schemas.microsoft.com/office/drawing/2014/main" id="{EC7B8C55-A8D2-A4E7-D76D-41F8BB640E94}"/>
              </a:ext>
            </a:extLst>
          </p:cNvPr>
          <p:cNvSpPr>
            <a:spLocks noGrp="1"/>
          </p:cNvSpPr>
          <p:nvPr>
            <p:ph type="dt" sz="half" idx="10"/>
          </p:nvPr>
        </p:nvSpPr>
        <p:spPr/>
        <p:txBody>
          <a:bodyPr/>
          <a:lstStyle/>
          <a:p>
            <a:r>
              <a:rPr lang="en-US"/>
              <a:t>30. 1. 2023</a:t>
            </a:r>
            <a:endParaRPr lang="en-US" dirty="0"/>
          </a:p>
        </p:txBody>
      </p:sp>
      <p:sp>
        <p:nvSpPr>
          <p:cNvPr id="5" name="Footer Placeholder 4">
            <a:extLst>
              <a:ext uri="{FF2B5EF4-FFF2-40B4-BE49-F238E27FC236}">
                <a16:creationId xmlns:a16="http://schemas.microsoft.com/office/drawing/2014/main" id="{C896E40B-6717-2B69-7F73-78CEF68DACD2}"/>
              </a:ext>
            </a:extLst>
          </p:cNvPr>
          <p:cNvSpPr>
            <a:spLocks noGrp="1"/>
          </p:cNvSpPr>
          <p:nvPr>
            <p:ph type="ftr" sz="quarter" idx="11"/>
          </p:nvPr>
        </p:nvSpPr>
        <p:spPr/>
        <p:txBody>
          <a:bodyPr/>
          <a:lstStyle/>
          <a:p>
            <a:r>
              <a:rPr lang="en-US"/>
              <a:t>NAPOJ - MINUT</a:t>
            </a:r>
            <a:endParaRPr lang="en-US" dirty="0"/>
          </a:p>
        </p:txBody>
      </p:sp>
      <p:sp>
        <p:nvSpPr>
          <p:cNvPr id="6" name="Slide Number Placeholder 5">
            <a:extLst>
              <a:ext uri="{FF2B5EF4-FFF2-40B4-BE49-F238E27FC236}">
                <a16:creationId xmlns:a16="http://schemas.microsoft.com/office/drawing/2014/main" id="{92C32489-7F4A-BBFF-F486-DCC6E24A1781}"/>
              </a:ext>
            </a:extLst>
          </p:cNvPr>
          <p:cNvSpPr>
            <a:spLocks noGrp="1"/>
          </p:cNvSpPr>
          <p:nvPr>
            <p:ph type="sldNum" sz="quarter" idx="12"/>
          </p:nvPr>
        </p:nvSpPr>
        <p:spPr/>
        <p:txBody>
          <a:bodyPr/>
          <a:lstStyle/>
          <a:p>
            <a:fld id="{D57F1E4F-1CFF-5643-939E-02111984F565}" type="slidenum">
              <a:rPr lang="en-US" smtClean="0"/>
              <a:t>17</a:t>
            </a:fld>
            <a:endParaRPr lang="en-US" dirty="0"/>
          </a:p>
        </p:txBody>
      </p:sp>
      <p:pic>
        <p:nvPicPr>
          <p:cNvPr id="7" name="Picture 6" descr="A picture containing sunburst chart&#10;&#10;Description automatically generated">
            <a:extLst>
              <a:ext uri="{FF2B5EF4-FFF2-40B4-BE49-F238E27FC236}">
                <a16:creationId xmlns:a16="http://schemas.microsoft.com/office/drawing/2014/main" id="{7FE14737-BCB5-3515-63BC-1AF5A69E0273}"/>
              </a:ext>
            </a:extLst>
          </p:cNvPr>
          <p:cNvPicPr>
            <a:picLocks noChangeAspect="1"/>
          </p:cNvPicPr>
          <p:nvPr/>
        </p:nvPicPr>
        <p:blipFill>
          <a:blip r:embed="rId2"/>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1038752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B4FB50A1-83D5-8808-6BC9-57CD02FE094C}"/>
              </a:ext>
            </a:extLst>
          </p:cNvPr>
          <p:cNvPicPr>
            <a:picLocks noChangeAspect="1"/>
          </p:cNvPicPr>
          <p:nvPr/>
        </p:nvPicPr>
        <p:blipFill>
          <a:blip r:embed="rId2"/>
          <a:stretch>
            <a:fillRect/>
          </a:stretch>
        </p:blipFill>
        <p:spPr>
          <a:xfrm>
            <a:off x="125984" y="215074"/>
            <a:ext cx="8030731" cy="6049581"/>
          </a:xfrm>
          <a:prstGeom prst="rect">
            <a:avLst/>
          </a:prstGeom>
        </p:spPr>
      </p:pic>
      <p:pic>
        <p:nvPicPr>
          <p:cNvPr id="5" name="Slika 4">
            <a:extLst>
              <a:ext uri="{FF2B5EF4-FFF2-40B4-BE49-F238E27FC236}">
                <a16:creationId xmlns:a16="http://schemas.microsoft.com/office/drawing/2014/main" id="{1BC8DCDE-A055-99EE-DBBB-DC624670B69B}"/>
              </a:ext>
            </a:extLst>
          </p:cNvPr>
          <p:cNvPicPr>
            <a:picLocks noChangeAspect="1"/>
          </p:cNvPicPr>
          <p:nvPr/>
        </p:nvPicPr>
        <p:blipFill>
          <a:blip r:embed="rId3"/>
          <a:stretch>
            <a:fillRect/>
          </a:stretch>
        </p:blipFill>
        <p:spPr>
          <a:xfrm>
            <a:off x="9094025" y="2014093"/>
            <a:ext cx="2676525" cy="2724150"/>
          </a:xfrm>
          <a:prstGeom prst="rect">
            <a:avLst/>
          </a:prstGeom>
        </p:spPr>
      </p:pic>
      <p:sp>
        <p:nvSpPr>
          <p:cNvPr id="2" name="TextBox 1">
            <a:extLst>
              <a:ext uri="{FF2B5EF4-FFF2-40B4-BE49-F238E27FC236}">
                <a16:creationId xmlns:a16="http://schemas.microsoft.com/office/drawing/2014/main" id="{82FF931D-89FF-F0DA-6250-C68970AC307A}"/>
              </a:ext>
            </a:extLst>
          </p:cNvPr>
          <p:cNvSpPr txBox="1"/>
          <p:nvPr/>
        </p:nvSpPr>
        <p:spPr>
          <a:xfrm>
            <a:off x="6529892" y="6379285"/>
            <a:ext cx="5450531" cy="369332"/>
          </a:xfrm>
          <a:prstGeom prst="rect">
            <a:avLst/>
          </a:prstGeom>
          <a:noFill/>
        </p:spPr>
        <p:txBody>
          <a:bodyPr wrap="none" rtlCol="0">
            <a:spAutoFit/>
          </a:bodyPr>
          <a:lstStyle/>
          <a:p>
            <a:r>
              <a:rPr lang="sl-SI" dirty="0">
                <a:hlinkClick r:id="rId4"/>
              </a:rPr>
              <a:t>https://ucilnica.acm.si/course/view.php?id=84</a:t>
            </a:r>
            <a:r>
              <a:rPr lang="sl-SI" dirty="0"/>
              <a:t> </a:t>
            </a:r>
          </a:p>
        </p:txBody>
      </p:sp>
      <p:sp>
        <p:nvSpPr>
          <p:cNvPr id="3" name="Date Placeholder 2">
            <a:extLst>
              <a:ext uri="{FF2B5EF4-FFF2-40B4-BE49-F238E27FC236}">
                <a16:creationId xmlns:a16="http://schemas.microsoft.com/office/drawing/2014/main" id="{91FE5C79-03C5-E08D-4030-8CC879064E5D}"/>
              </a:ext>
            </a:extLst>
          </p:cNvPr>
          <p:cNvSpPr>
            <a:spLocks noGrp="1"/>
          </p:cNvSpPr>
          <p:nvPr>
            <p:ph type="dt" sz="half" idx="10"/>
          </p:nvPr>
        </p:nvSpPr>
        <p:spPr/>
        <p:txBody>
          <a:bodyPr/>
          <a:lstStyle/>
          <a:p>
            <a:r>
              <a:rPr lang="en-US"/>
              <a:t>30. 1. 2023</a:t>
            </a:r>
            <a:endParaRPr lang="en-US" dirty="0"/>
          </a:p>
        </p:txBody>
      </p:sp>
      <p:sp>
        <p:nvSpPr>
          <p:cNvPr id="6" name="Footer Placeholder 5">
            <a:extLst>
              <a:ext uri="{FF2B5EF4-FFF2-40B4-BE49-F238E27FC236}">
                <a16:creationId xmlns:a16="http://schemas.microsoft.com/office/drawing/2014/main" id="{727D6F52-ABFD-406C-9F9F-7BEB973BB877}"/>
              </a:ext>
            </a:extLst>
          </p:cNvPr>
          <p:cNvSpPr>
            <a:spLocks noGrp="1"/>
          </p:cNvSpPr>
          <p:nvPr>
            <p:ph type="ftr" sz="quarter" idx="11"/>
          </p:nvPr>
        </p:nvSpPr>
        <p:spPr/>
        <p:txBody>
          <a:bodyPr/>
          <a:lstStyle/>
          <a:p>
            <a:r>
              <a:rPr lang="en-US"/>
              <a:t>NAPOJ - MINUT</a:t>
            </a:r>
            <a:endParaRPr lang="en-US" dirty="0"/>
          </a:p>
        </p:txBody>
      </p:sp>
      <p:sp>
        <p:nvSpPr>
          <p:cNvPr id="7" name="Slide Number Placeholder 6">
            <a:extLst>
              <a:ext uri="{FF2B5EF4-FFF2-40B4-BE49-F238E27FC236}">
                <a16:creationId xmlns:a16="http://schemas.microsoft.com/office/drawing/2014/main" id="{69ABE080-DBD7-6E76-EDE9-40F3D262F4DC}"/>
              </a:ext>
            </a:extLst>
          </p:cNvPr>
          <p:cNvSpPr>
            <a:spLocks noGrp="1"/>
          </p:cNvSpPr>
          <p:nvPr>
            <p:ph type="sldNum" sz="quarter" idx="12"/>
          </p:nvPr>
        </p:nvSpPr>
        <p:spPr/>
        <p:txBody>
          <a:bodyPr/>
          <a:lstStyle/>
          <a:p>
            <a:fld id="{D57F1E4F-1CFF-5643-939E-02111984F565}" type="slidenum">
              <a:rPr lang="en-US" smtClean="0"/>
              <a:t>18</a:t>
            </a:fld>
            <a:endParaRPr lang="en-US" dirty="0"/>
          </a:p>
        </p:txBody>
      </p:sp>
      <p:pic>
        <p:nvPicPr>
          <p:cNvPr id="8" name="Picture 7" descr="A picture containing sunburst chart&#10;&#10;Description automatically generated">
            <a:extLst>
              <a:ext uri="{FF2B5EF4-FFF2-40B4-BE49-F238E27FC236}">
                <a16:creationId xmlns:a16="http://schemas.microsoft.com/office/drawing/2014/main" id="{F6624636-CF69-425B-83E5-69584EEB06C6}"/>
              </a:ext>
            </a:extLst>
          </p:cNvPr>
          <p:cNvPicPr>
            <a:picLocks noChangeAspect="1"/>
          </p:cNvPicPr>
          <p:nvPr/>
        </p:nvPicPr>
        <p:blipFill>
          <a:blip r:embed="rId5"/>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3115226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99C970F8-61A1-8BC7-1690-3CEB2C601A15}"/>
              </a:ext>
            </a:extLst>
          </p:cNvPr>
          <p:cNvPicPr>
            <a:picLocks noChangeAspect="1"/>
          </p:cNvPicPr>
          <p:nvPr/>
        </p:nvPicPr>
        <p:blipFill>
          <a:blip r:embed="rId2"/>
          <a:stretch>
            <a:fillRect/>
          </a:stretch>
        </p:blipFill>
        <p:spPr>
          <a:xfrm>
            <a:off x="1279370" y="383458"/>
            <a:ext cx="8592086" cy="6091083"/>
          </a:xfrm>
          <a:prstGeom prst="rect">
            <a:avLst/>
          </a:prstGeom>
        </p:spPr>
      </p:pic>
      <p:sp>
        <p:nvSpPr>
          <p:cNvPr id="3" name="Date Placeholder 2">
            <a:extLst>
              <a:ext uri="{FF2B5EF4-FFF2-40B4-BE49-F238E27FC236}">
                <a16:creationId xmlns:a16="http://schemas.microsoft.com/office/drawing/2014/main" id="{3ED191B2-DAF4-348D-EFAF-80512AD71DB8}"/>
              </a:ext>
            </a:extLst>
          </p:cNvPr>
          <p:cNvSpPr>
            <a:spLocks noGrp="1"/>
          </p:cNvSpPr>
          <p:nvPr>
            <p:ph type="dt" sz="half" idx="10"/>
          </p:nvPr>
        </p:nvSpPr>
        <p:spPr/>
        <p:txBody>
          <a:bodyPr/>
          <a:lstStyle/>
          <a:p>
            <a:r>
              <a:rPr lang="en-US"/>
              <a:t>30. 1. 2023</a:t>
            </a:r>
            <a:endParaRPr lang="en-US" dirty="0"/>
          </a:p>
        </p:txBody>
      </p:sp>
      <p:sp>
        <p:nvSpPr>
          <p:cNvPr id="4" name="Footer Placeholder 3">
            <a:extLst>
              <a:ext uri="{FF2B5EF4-FFF2-40B4-BE49-F238E27FC236}">
                <a16:creationId xmlns:a16="http://schemas.microsoft.com/office/drawing/2014/main" id="{8EB9387C-F0F3-340C-559E-9E55942ACD89}"/>
              </a:ext>
            </a:extLst>
          </p:cNvPr>
          <p:cNvSpPr>
            <a:spLocks noGrp="1"/>
          </p:cNvSpPr>
          <p:nvPr>
            <p:ph type="ftr" sz="quarter" idx="11"/>
          </p:nvPr>
        </p:nvSpPr>
        <p:spPr/>
        <p:txBody>
          <a:bodyPr/>
          <a:lstStyle/>
          <a:p>
            <a:r>
              <a:rPr lang="en-US"/>
              <a:t>NAPOJ - MINUT</a:t>
            </a:r>
            <a:endParaRPr lang="en-US" dirty="0"/>
          </a:p>
        </p:txBody>
      </p:sp>
      <p:sp>
        <p:nvSpPr>
          <p:cNvPr id="5" name="Slide Number Placeholder 4">
            <a:extLst>
              <a:ext uri="{FF2B5EF4-FFF2-40B4-BE49-F238E27FC236}">
                <a16:creationId xmlns:a16="http://schemas.microsoft.com/office/drawing/2014/main" id="{B119EA02-CDF9-3109-DFAB-BE006CF1A983}"/>
              </a:ext>
            </a:extLst>
          </p:cNvPr>
          <p:cNvSpPr>
            <a:spLocks noGrp="1"/>
          </p:cNvSpPr>
          <p:nvPr>
            <p:ph type="sldNum" sz="quarter" idx="12"/>
          </p:nvPr>
        </p:nvSpPr>
        <p:spPr/>
        <p:txBody>
          <a:bodyPr/>
          <a:lstStyle/>
          <a:p>
            <a:fld id="{D57F1E4F-1CFF-5643-939E-02111984F565}" type="slidenum">
              <a:rPr lang="en-US" smtClean="0"/>
              <a:t>19</a:t>
            </a:fld>
            <a:endParaRPr lang="en-US" dirty="0"/>
          </a:p>
        </p:txBody>
      </p:sp>
      <p:pic>
        <p:nvPicPr>
          <p:cNvPr id="6" name="Picture 5" descr="A picture containing sunburst chart&#10;&#10;Description automatically generated">
            <a:extLst>
              <a:ext uri="{FF2B5EF4-FFF2-40B4-BE49-F238E27FC236}">
                <a16:creationId xmlns:a16="http://schemas.microsoft.com/office/drawing/2014/main" id="{F0F11BFF-2DEC-BBC8-2FF0-FCB1AEABC540}"/>
              </a:ext>
            </a:extLst>
          </p:cNvPr>
          <p:cNvPicPr>
            <a:picLocks noChangeAspect="1"/>
          </p:cNvPicPr>
          <p:nvPr/>
        </p:nvPicPr>
        <p:blipFill>
          <a:blip r:embed="rId3"/>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339777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p:txBody>
          <a:bodyPr/>
          <a:lstStyle/>
          <a:p>
            <a:r>
              <a:rPr lang="sl-SI" dirty="0"/>
              <a:t>Kdo</a:t>
            </a:r>
          </a:p>
        </p:txBody>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p:txBody>
          <a:bodyPr/>
          <a:lstStyle/>
          <a:p>
            <a:pPr marL="0" indent="0">
              <a:buNone/>
            </a:pPr>
            <a:r>
              <a:rPr lang="sl-SI" dirty="0"/>
              <a:t>Univerza v Ljubljani, Fakulteta za računalništvo in informatiko</a:t>
            </a:r>
          </a:p>
          <a:p>
            <a:r>
              <a:rPr lang="sl-SI" dirty="0"/>
              <a:t>v sodelovanju z:</a:t>
            </a:r>
          </a:p>
          <a:p>
            <a:pPr lvl="1"/>
            <a:r>
              <a:rPr lang="sl-SI" dirty="0"/>
              <a:t>Fakulteta za matematiko in računalništvo</a:t>
            </a:r>
          </a:p>
          <a:p>
            <a:pPr lvl="1"/>
            <a:r>
              <a:rPr lang="sl-SI" dirty="0"/>
              <a:t>Pedagoška fakulteta</a:t>
            </a:r>
          </a:p>
          <a:p>
            <a:pPr lvl="1"/>
            <a:endParaRPr lang="sl-SI" dirty="0"/>
          </a:p>
          <a:p>
            <a:pPr lvl="1"/>
            <a:r>
              <a:rPr lang="sl-SI" dirty="0"/>
              <a:t>Zavod 404</a:t>
            </a:r>
          </a:p>
        </p:txBody>
      </p:sp>
      <p:sp>
        <p:nvSpPr>
          <p:cNvPr id="7" name="Date Placeholder 6">
            <a:extLst>
              <a:ext uri="{FF2B5EF4-FFF2-40B4-BE49-F238E27FC236}">
                <a16:creationId xmlns:a16="http://schemas.microsoft.com/office/drawing/2014/main" id="{6691EF47-FC57-5052-DEDD-CE9D68679D5D}"/>
              </a:ext>
            </a:extLst>
          </p:cNvPr>
          <p:cNvSpPr>
            <a:spLocks noGrp="1"/>
          </p:cNvSpPr>
          <p:nvPr>
            <p:ph type="dt" sz="half" idx="10"/>
          </p:nvPr>
        </p:nvSpPr>
        <p:spPr/>
        <p:txBody>
          <a:bodyPr/>
          <a:lstStyle/>
          <a:p>
            <a:r>
              <a:rPr lang="en-US"/>
              <a:t>30. 1. 2023</a:t>
            </a:r>
            <a:endParaRPr lang="en-US" dirty="0"/>
          </a:p>
        </p:txBody>
      </p:sp>
      <p:sp>
        <p:nvSpPr>
          <p:cNvPr id="8" name="Footer Placeholder 7">
            <a:extLst>
              <a:ext uri="{FF2B5EF4-FFF2-40B4-BE49-F238E27FC236}">
                <a16:creationId xmlns:a16="http://schemas.microsoft.com/office/drawing/2014/main" id="{5CFB6E0A-7AED-879A-1748-6ABE083BF44E}"/>
              </a:ext>
            </a:extLst>
          </p:cNvPr>
          <p:cNvSpPr>
            <a:spLocks noGrp="1"/>
          </p:cNvSpPr>
          <p:nvPr>
            <p:ph type="ftr" sz="quarter" idx="11"/>
          </p:nvPr>
        </p:nvSpPr>
        <p:spPr/>
        <p:txBody>
          <a:bodyPr/>
          <a:lstStyle/>
          <a:p>
            <a:r>
              <a:rPr lang="en-US"/>
              <a:t>NAPOJ - MINUT</a:t>
            </a:r>
            <a:endParaRPr lang="en-US" dirty="0"/>
          </a:p>
        </p:txBody>
      </p:sp>
      <p:sp>
        <p:nvSpPr>
          <p:cNvPr id="9" name="Slide Number Placeholder 8">
            <a:extLst>
              <a:ext uri="{FF2B5EF4-FFF2-40B4-BE49-F238E27FC236}">
                <a16:creationId xmlns:a16="http://schemas.microsoft.com/office/drawing/2014/main" id="{01E0E09C-A08F-8F03-3DCF-D611463F54BC}"/>
              </a:ext>
            </a:extLst>
          </p:cNvPr>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2760356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A2AF-F56F-3573-1E57-02551234F765}"/>
              </a:ext>
            </a:extLst>
          </p:cNvPr>
          <p:cNvSpPr>
            <a:spLocks noGrp="1"/>
          </p:cNvSpPr>
          <p:nvPr>
            <p:ph type="title"/>
          </p:nvPr>
        </p:nvSpPr>
        <p:spPr/>
        <p:txBody>
          <a:bodyPr/>
          <a:lstStyle/>
          <a:p>
            <a:r>
              <a:rPr lang="sl-SI" dirty="0"/>
              <a:t>Vsebine</a:t>
            </a:r>
          </a:p>
        </p:txBody>
      </p:sp>
      <p:graphicFrame>
        <p:nvGraphicFramePr>
          <p:cNvPr id="8" name="Table 8">
            <a:extLst>
              <a:ext uri="{FF2B5EF4-FFF2-40B4-BE49-F238E27FC236}">
                <a16:creationId xmlns:a16="http://schemas.microsoft.com/office/drawing/2014/main" id="{8C3BA5B6-36B4-61FF-819B-4065B6131965}"/>
              </a:ext>
            </a:extLst>
          </p:cNvPr>
          <p:cNvGraphicFramePr>
            <a:graphicFrameLocks noGrp="1"/>
          </p:cNvGraphicFramePr>
          <p:nvPr>
            <p:ph idx="1"/>
            <p:extLst>
              <p:ext uri="{D42A27DB-BD31-4B8C-83A1-F6EECF244321}">
                <p14:modId xmlns:p14="http://schemas.microsoft.com/office/powerpoint/2010/main" val="1175379917"/>
              </p:ext>
            </p:extLst>
          </p:nvPr>
        </p:nvGraphicFramePr>
        <p:xfrm>
          <a:off x="1103313" y="2052638"/>
          <a:ext cx="8947148" cy="3337560"/>
        </p:xfrm>
        <a:graphic>
          <a:graphicData uri="http://schemas.openxmlformats.org/drawingml/2006/table">
            <a:tbl>
              <a:tblPr firstRow="1" bandRow="1">
                <a:tableStyleId>{5C22544A-7EE6-4342-B048-85BDC9FD1C3A}</a:tableStyleId>
              </a:tblPr>
              <a:tblGrid>
                <a:gridCol w="4738089">
                  <a:extLst>
                    <a:ext uri="{9D8B030D-6E8A-4147-A177-3AD203B41FA5}">
                      <a16:colId xmlns:a16="http://schemas.microsoft.com/office/drawing/2014/main" val="352521539"/>
                    </a:ext>
                  </a:extLst>
                </a:gridCol>
                <a:gridCol w="1086523">
                  <a:extLst>
                    <a:ext uri="{9D8B030D-6E8A-4147-A177-3AD203B41FA5}">
                      <a16:colId xmlns:a16="http://schemas.microsoft.com/office/drawing/2014/main" val="3935023892"/>
                    </a:ext>
                  </a:extLst>
                </a:gridCol>
                <a:gridCol w="1559859">
                  <a:extLst>
                    <a:ext uri="{9D8B030D-6E8A-4147-A177-3AD203B41FA5}">
                      <a16:colId xmlns:a16="http://schemas.microsoft.com/office/drawing/2014/main" val="3086708186"/>
                    </a:ext>
                  </a:extLst>
                </a:gridCol>
                <a:gridCol w="1562677">
                  <a:extLst>
                    <a:ext uri="{9D8B030D-6E8A-4147-A177-3AD203B41FA5}">
                      <a16:colId xmlns:a16="http://schemas.microsoft.com/office/drawing/2014/main" val="4067925591"/>
                    </a:ext>
                  </a:extLst>
                </a:gridCol>
              </a:tblGrid>
              <a:tr h="370840">
                <a:tc>
                  <a:txBody>
                    <a:bodyPr/>
                    <a:lstStyle/>
                    <a:p>
                      <a:r>
                        <a:rPr lang="sl-SI" dirty="0"/>
                        <a:t>Naslov</a:t>
                      </a:r>
                    </a:p>
                  </a:txBody>
                  <a:tcPr/>
                </a:tc>
                <a:tc>
                  <a:txBody>
                    <a:bodyPr/>
                    <a:lstStyle/>
                    <a:p>
                      <a:pPr algn="ctr"/>
                      <a:r>
                        <a:rPr lang="sl-SI" dirty="0"/>
                        <a:t>OŠ/SŠ</a:t>
                      </a:r>
                    </a:p>
                  </a:txBody>
                  <a:tcPr/>
                </a:tc>
                <a:tc>
                  <a:txBody>
                    <a:bodyPr/>
                    <a:lstStyle/>
                    <a:p>
                      <a:pPr algn="ctr"/>
                      <a:r>
                        <a:rPr lang="sl-SI" dirty="0"/>
                        <a:t>RIN in ...</a:t>
                      </a:r>
                    </a:p>
                  </a:txBody>
                  <a:tcPr/>
                </a:tc>
                <a:tc>
                  <a:txBody>
                    <a:bodyPr/>
                    <a:lstStyle/>
                    <a:p>
                      <a:pPr algn="ctr"/>
                      <a:r>
                        <a:rPr lang="sl-SI" dirty="0"/>
                        <a:t>#sodel.</a:t>
                      </a:r>
                    </a:p>
                  </a:txBody>
                  <a:tcPr/>
                </a:tc>
                <a:extLst>
                  <a:ext uri="{0D108BD9-81ED-4DB2-BD59-A6C34878D82A}">
                    <a16:rowId xmlns:a16="http://schemas.microsoft.com/office/drawing/2014/main" val="586425226"/>
                  </a:ext>
                </a:extLst>
              </a:tr>
              <a:tr h="370840">
                <a:tc>
                  <a:txBody>
                    <a:bodyPr/>
                    <a:lstStyle/>
                    <a:p>
                      <a:r>
                        <a:rPr lang="sl-SI" dirty="0"/>
                        <a:t>Fizično računalništvo pri pouku fizike</a:t>
                      </a:r>
                    </a:p>
                  </a:txBody>
                  <a:tcPr/>
                </a:tc>
                <a:tc>
                  <a:txBody>
                    <a:bodyPr/>
                    <a:lstStyle/>
                    <a:p>
                      <a:pPr algn="ctr"/>
                      <a:r>
                        <a:rPr lang="sl-SI" dirty="0"/>
                        <a:t>SŠ</a:t>
                      </a:r>
                    </a:p>
                  </a:txBody>
                  <a:tcPr/>
                </a:tc>
                <a:tc>
                  <a:txBody>
                    <a:bodyPr/>
                    <a:lstStyle/>
                    <a:p>
                      <a:pPr algn="ctr"/>
                      <a:r>
                        <a:rPr lang="sl-SI" dirty="0"/>
                        <a:t>fizika</a:t>
                      </a:r>
                    </a:p>
                  </a:txBody>
                  <a:tcPr/>
                </a:tc>
                <a:tc>
                  <a:txBody>
                    <a:bodyPr/>
                    <a:lstStyle/>
                    <a:p>
                      <a:pPr algn="ctr"/>
                      <a:r>
                        <a:rPr lang="sl-SI" dirty="0"/>
                        <a:t>24</a:t>
                      </a:r>
                    </a:p>
                  </a:txBody>
                  <a:tcPr/>
                </a:tc>
                <a:extLst>
                  <a:ext uri="{0D108BD9-81ED-4DB2-BD59-A6C34878D82A}">
                    <a16:rowId xmlns:a16="http://schemas.microsoft.com/office/drawing/2014/main" val="1924497170"/>
                  </a:ext>
                </a:extLst>
              </a:tr>
              <a:tr h="370840">
                <a:tc>
                  <a:txBody>
                    <a:bodyPr/>
                    <a:lstStyle/>
                    <a:p>
                      <a:r>
                        <a:rPr lang="sl-SI" dirty="0"/>
                        <a:t>Kemijski kalkulator</a:t>
                      </a:r>
                    </a:p>
                  </a:txBody>
                  <a:tcPr/>
                </a:tc>
                <a:tc>
                  <a:txBody>
                    <a:bodyPr/>
                    <a:lstStyle/>
                    <a:p>
                      <a:pPr algn="ctr"/>
                      <a:r>
                        <a:rPr lang="sl-SI" dirty="0"/>
                        <a:t>OŠ</a:t>
                      </a:r>
                    </a:p>
                  </a:txBody>
                  <a:tcPr/>
                </a:tc>
                <a:tc>
                  <a:txBody>
                    <a:bodyPr/>
                    <a:lstStyle/>
                    <a:p>
                      <a:pPr algn="ctr"/>
                      <a:r>
                        <a:rPr lang="sl-SI" dirty="0"/>
                        <a:t>kemija</a:t>
                      </a:r>
                    </a:p>
                  </a:txBody>
                  <a:tcPr/>
                </a:tc>
                <a:tc>
                  <a:txBody>
                    <a:bodyPr/>
                    <a:lstStyle/>
                    <a:p>
                      <a:pPr algn="ctr"/>
                      <a:endParaRPr lang="sl-SI" dirty="0"/>
                    </a:p>
                  </a:txBody>
                  <a:tcPr/>
                </a:tc>
                <a:extLst>
                  <a:ext uri="{0D108BD9-81ED-4DB2-BD59-A6C34878D82A}">
                    <a16:rowId xmlns:a16="http://schemas.microsoft.com/office/drawing/2014/main" val="1081775943"/>
                  </a:ext>
                </a:extLst>
              </a:tr>
              <a:tr h="370840">
                <a:tc>
                  <a:txBody>
                    <a:bodyPr/>
                    <a:lstStyle/>
                    <a:p>
                      <a:r>
                        <a:rPr lang="sl-SI" dirty="0"/>
                        <a:t>Sklop nalog iz kemije za portal Tomo</a:t>
                      </a:r>
                    </a:p>
                  </a:txBody>
                  <a:tcPr/>
                </a:tc>
                <a:tc>
                  <a:txBody>
                    <a:bodyPr/>
                    <a:lstStyle/>
                    <a:p>
                      <a:pPr algn="ctr"/>
                      <a:r>
                        <a:rPr lang="sl-SI" dirty="0"/>
                        <a:t>SŠ</a:t>
                      </a:r>
                    </a:p>
                  </a:txBody>
                  <a:tcPr/>
                </a:tc>
                <a:tc>
                  <a:txBody>
                    <a:bodyPr/>
                    <a:lstStyle/>
                    <a:p>
                      <a:pPr algn="ctr"/>
                      <a:r>
                        <a:rPr lang="sl-SI" dirty="0"/>
                        <a:t>kemija</a:t>
                      </a:r>
                    </a:p>
                  </a:txBody>
                  <a:tcPr/>
                </a:tc>
                <a:tc>
                  <a:txBody>
                    <a:bodyPr/>
                    <a:lstStyle/>
                    <a:p>
                      <a:pPr algn="ctr"/>
                      <a:endParaRPr lang="sl-SI" dirty="0"/>
                    </a:p>
                  </a:txBody>
                  <a:tcPr/>
                </a:tc>
                <a:extLst>
                  <a:ext uri="{0D108BD9-81ED-4DB2-BD59-A6C34878D82A}">
                    <a16:rowId xmlns:a16="http://schemas.microsoft.com/office/drawing/2014/main" val="2948252839"/>
                  </a:ext>
                </a:extLst>
              </a:tr>
              <a:tr h="370840">
                <a:tc>
                  <a:txBody>
                    <a:bodyPr/>
                    <a:lstStyle/>
                    <a:p>
                      <a:r>
                        <a:rPr lang="sl-SI" dirty="0"/>
                        <a:t>Kameleon</a:t>
                      </a:r>
                    </a:p>
                  </a:txBody>
                  <a:tcPr/>
                </a:tc>
                <a:tc>
                  <a:txBody>
                    <a:bodyPr/>
                    <a:lstStyle/>
                    <a:p>
                      <a:pPr algn="ctr"/>
                      <a:r>
                        <a:rPr lang="sl-SI" dirty="0"/>
                        <a:t>OŠ</a:t>
                      </a:r>
                    </a:p>
                  </a:txBody>
                  <a:tcPr/>
                </a:tc>
                <a:tc>
                  <a:txBody>
                    <a:bodyPr/>
                    <a:lstStyle/>
                    <a:p>
                      <a:pPr algn="ctr"/>
                      <a:r>
                        <a:rPr lang="sl-SI" dirty="0"/>
                        <a:t>biologija</a:t>
                      </a:r>
                    </a:p>
                  </a:txBody>
                  <a:tcPr/>
                </a:tc>
                <a:tc>
                  <a:txBody>
                    <a:bodyPr/>
                    <a:lstStyle/>
                    <a:p>
                      <a:pPr algn="ctr"/>
                      <a:endParaRPr lang="sl-SI" dirty="0"/>
                    </a:p>
                  </a:txBody>
                  <a:tcPr/>
                </a:tc>
                <a:extLst>
                  <a:ext uri="{0D108BD9-81ED-4DB2-BD59-A6C34878D82A}">
                    <a16:rowId xmlns:a16="http://schemas.microsoft.com/office/drawing/2014/main" val="1916761218"/>
                  </a:ext>
                </a:extLst>
              </a:tr>
              <a:tr h="370840">
                <a:tc>
                  <a:txBody>
                    <a:bodyPr/>
                    <a:lstStyle/>
                    <a:p>
                      <a:r>
                        <a:rPr lang="sl-SI" dirty="0"/>
                        <a:t>Merjenje čistosti zraka</a:t>
                      </a:r>
                    </a:p>
                  </a:txBody>
                  <a:tcPr/>
                </a:tc>
                <a:tc>
                  <a:txBody>
                    <a:bodyPr/>
                    <a:lstStyle/>
                    <a:p>
                      <a:pPr algn="ctr"/>
                      <a:r>
                        <a:rPr lang="sl-SI" dirty="0"/>
                        <a:t>OŠ</a:t>
                      </a:r>
                    </a:p>
                  </a:txBody>
                  <a:tcPr/>
                </a:tc>
                <a:tc>
                  <a:txBody>
                    <a:bodyPr/>
                    <a:lstStyle/>
                    <a:p>
                      <a:pPr algn="ctr"/>
                      <a:r>
                        <a:rPr lang="sl-SI" dirty="0"/>
                        <a:t>geografija</a:t>
                      </a:r>
                    </a:p>
                  </a:txBody>
                  <a:tcPr/>
                </a:tc>
                <a:tc>
                  <a:txBody>
                    <a:bodyPr/>
                    <a:lstStyle/>
                    <a:p>
                      <a:pPr algn="ctr"/>
                      <a:endParaRPr lang="sl-SI" dirty="0"/>
                    </a:p>
                  </a:txBody>
                  <a:tcPr/>
                </a:tc>
                <a:extLst>
                  <a:ext uri="{0D108BD9-81ED-4DB2-BD59-A6C34878D82A}">
                    <a16:rowId xmlns:a16="http://schemas.microsoft.com/office/drawing/2014/main" val="1991113822"/>
                  </a:ext>
                </a:extLst>
              </a:tr>
              <a:tr h="370840">
                <a:tc>
                  <a:txBody>
                    <a:bodyPr/>
                    <a:lstStyle/>
                    <a:p>
                      <a:r>
                        <a:rPr lang="sl-SI" dirty="0"/>
                        <a:t>Matematika in Pišek</a:t>
                      </a:r>
                    </a:p>
                  </a:txBody>
                  <a:tcPr/>
                </a:tc>
                <a:tc>
                  <a:txBody>
                    <a:bodyPr/>
                    <a:lstStyle/>
                    <a:p>
                      <a:pPr algn="ctr"/>
                      <a:r>
                        <a:rPr lang="sl-SI" dirty="0"/>
                        <a:t>SŠ</a:t>
                      </a:r>
                    </a:p>
                  </a:txBody>
                  <a:tcPr/>
                </a:tc>
                <a:tc>
                  <a:txBody>
                    <a:bodyPr/>
                    <a:lstStyle/>
                    <a:p>
                      <a:pPr algn="ctr"/>
                      <a:r>
                        <a:rPr lang="sl-SI" dirty="0"/>
                        <a:t>matematika</a:t>
                      </a:r>
                    </a:p>
                  </a:txBody>
                  <a:tcPr/>
                </a:tc>
                <a:tc>
                  <a:txBody>
                    <a:bodyPr/>
                    <a:lstStyle/>
                    <a:p>
                      <a:pPr algn="ctr"/>
                      <a:endParaRPr lang="sl-SI" dirty="0"/>
                    </a:p>
                  </a:txBody>
                  <a:tcPr/>
                </a:tc>
                <a:extLst>
                  <a:ext uri="{0D108BD9-81ED-4DB2-BD59-A6C34878D82A}">
                    <a16:rowId xmlns:a16="http://schemas.microsoft.com/office/drawing/2014/main" val="2537145111"/>
                  </a:ext>
                </a:extLst>
              </a:tr>
              <a:tr h="370840">
                <a:tc>
                  <a:txBody>
                    <a:bodyPr/>
                    <a:lstStyle/>
                    <a:p>
                      <a:r>
                        <a:rPr lang="sl-SI" dirty="0"/>
                        <a:t>Digitalna tehnologija v pouk matematike</a:t>
                      </a:r>
                    </a:p>
                  </a:txBody>
                  <a:tcPr/>
                </a:tc>
                <a:tc>
                  <a:txBody>
                    <a:bodyPr/>
                    <a:lstStyle/>
                    <a:p>
                      <a:pPr algn="ctr"/>
                      <a:r>
                        <a:rPr lang="sl-SI" dirty="0"/>
                        <a:t>SŠ</a:t>
                      </a:r>
                    </a:p>
                  </a:txBody>
                  <a:tcPr/>
                </a:tc>
                <a:tc>
                  <a:txBody>
                    <a:bodyPr/>
                    <a:lstStyle/>
                    <a:p>
                      <a:pPr algn="ctr"/>
                      <a:r>
                        <a:rPr lang="sl-SI" dirty="0"/>
                        <a:t>matematika</a:t>
                      </a:r>
                    </a:p>
                  </a:txBody>
                  <a:tcPr/>
                </a:tc>
                <a:tc>
                  <a:txBody>
                    <a:bodyPr/>
                    <a:lstStyle/>
                    <a:p>
                      <a:pPr algn="ctr"/>
                      <a:r>
                        <a:rPr lang="sl-SI" dirty="0"/>
                        <a:t>162</a:t>
                      </a:r>
                    </a:p>
                  </a:txBody>
                  <a:tcPr/>
                </a:tc>
                <a:extLst>
                  <a:ext uri="{0D108BD9-81ED-4DB2-BD59-A6C34878D82A}">
                    <a16:rowId xmlns:a16="http://schemas.microsoft.com/office/drawing/2014/main" val="3675297786"/>
                  </a:ext>
                </a:extLst>
              </a:tr>
              <a:tr h="370840">
                <a:tc>
                  <a:txBody>
                    <a:bodyPr/>
                    <a:lstStyle/>
                    <a:p>
                      <a:r>
                        <a:rPr lang="sl-SI" dirty="0"/>
                        <a:t>Digitalna umetnost in matematika</a:t>
                      </a:r>
                    </a:p>
                  </a:txBody>
                  <a:tcPr/>
                </a:tc>
                <a:tc>
                  <a:txBody>
                    <a:bodyPr/>
                    <a:lstStyle/>
                    <a:p>
                      <a:pPr algn="ctr"/>
                      <a:r>
                        <a:rPr lang="sl-SI" dirty="0"/>
                        <a:t>SŠ</a:t>
                      </a:r>
                    </a:p>
                  </a:txBody>
                  <a:tcPr/>
                </a:tc>
                <a:tc>
                  <a:txBody>
                    <a:bodyPr/>
                    <a:lstStyle/>
                    <a:p>
                      <a:pPr algn="ctr"/>
                      <a:r>
                        <a:rPr lang="sl-SI" dirty="0"/>
                        <a:t>umetnost</a:t>
                      </a:r>
                    </a:p>
                  </a:txBody>
                  <a:tcPr/>
                </a:tc>
                <a:tc>
                  <a:txBody>
                    <a:bodyPr/>
                    <a:lstStyle/>
                    <a:p>
                      <a:pPr algn="ctr"/>
                      <a:r>
                        <a:rPr lang="sl-SI" dirty="0"/>
                        <a:t>21</a:t>
                      </a:r>
                    </a:p>
                  </a:txBody>
                  <a:tcPr/>
                </a:tc>
                <a:extLst>
                  <a:ext uri="{0D108BD9-81ED-4DB2-BD59-A6C34878D82A}">
                    <a16:rowId xmlns:a16="http://schemas.microsoft.com/office/drawing/2014/main" val="1957521118"/>
                  </a:ext>
                </a:extLst>
              </a:tr>
            </a:tbl>
          </a:graphicData>
        </a:graphic>
      </p:graphicFrame>
      <p:sp>
        <p:nvSpPr>
          <p:cNvPr id="4" name="Date Placeholder 3">
            <a:extLst>
              <a:ext uri="{FF2B5EF4-FFF2-40B4-BE49-F238E27FC236}">
                <a16:creationId xmlns:a16="http://schemas.microsoft.com/office/drawing/2014/main" id="{CE939E81-FA1F-82F2-67CD-50109C0C81CD}"/>
              </a:ext>
            </a:extLst>
          </p:cNvPr>
          <p:cNvSpPr>
            <a:spLocks noGrp="1"/>
          </p:cNvSpPr>
          <p:nvPr>
            <p:ph type="dt" sz="half" idx="10"/>
          </p:nvPr>
        </p:nvSpPr>
        <p:spPr/>
        <p:txBody>
          <a:bodyPr/>
          <a:lstStyle/>
          <a:p>
            <a:r>
              <a:rPr lang="en-US"/>
              <a:t>30. 1. 2023</a:t>
            </a:r>
            <a:endParaRPr lang="en-US" dirty="0"/>
          </a:p>
        </p:txBody>
      </p:sp>
      <p:sp>
        <p:nvSpPr>
          <p:cNvPr id="5" name="Footer Placeholder 4">
            <a:extLst>
              <a:ext uri="{FF2B5EF4-FFF2-40B4-BE49-F238E27FC236}">
                <a16:creationId xmlns:a16="http://schemas.microsoft.com/office/drawing/2014/main" id="{805AF7E7-9381-4721-7086-E9819EB64022}"/>
              </a:ext>
            </a:extLst>
          </p:cNvPr>
          <p:cNvSpPr>
            <a:spLocks noGrp="1"/>
          </p:cNvSpPr>
          <p:nvPr>
            <p:ph type="ftr" sz="quarter" idx="11"/>
          </p:nvPr>
        </p:nvSpPr>
        <p:spPr/>
        <p:txBody>
          <a:bodyPr/>
          <a:lstStyle/>
          <a:p>
            <a:r>
              <a:rPr lang="en-US"/>
              <a:t>NAPOJ - MINUT</a:t>
            </a:r>
            <a:endParaRPr lang="en-US" dirty="0"/>
          </a:p>
        </p:txBody>
      </p:sp>
      <p:sp>
        <p:nvSpPr>
          <p:cNvPr id="6" name="Slide Number Placeholder 5">
            <a:extLst>
              <a:ext uri="{FF2B5EF4-FFF2-40B4-BE49-F238E27FC236}">
                <a16:creationId xmlns:a16="http://schemas.microsoft.com/office/drawing/2014/main" id="{84519C7A-77D5-EAEF-8C12-82D56336D707}"/>
              </a:ext>
            </a:extLst>
          </p:cNvPr>
          <p:cNvSpPr>
            <a:spLocks noGrp="1"/>
          </p:cNvSpPr>
          <p:nvPr>
            <p:ph type="sldNum" sz="quarter" idx="12"/>
          </p:nvPr>
        </p:nvSpPr>
        <p:spPr/>
        <p:txBody>
          <a:bodyPr/>
          <a:lstStyle/>
          <a:p>
            <a:fld id="{D57F1E4F-1CFF-5643-939E-02111984F565}" type="slidenum">
              <a:rPr lang="en-US" smtClean="0"/>
              <a:t>20</a:t>
            </a:fld>
            <a:endParaRPr lang="en-US" dirty="0"/>
          </a:p>
        </p:txBody>
      </p:sp>
      <p:pic>
        <p:nvPicPr>
          <p:cNvPr id="9" name="Picture 8" descr="A picture containing sunburst chart&#10;&#10;Description automatically generated">
            <a:extLst>
              <a:ext uri="{FF2B5EF4-FFF2-40B4-BE49-F238E27FC236}">
                <a16:creationId xmlns:a16="http://schemas.microsoft.com/office/drawing/2014/main" id="{F4D33156-DDB9-B711-4D17-4560CBD539EF}"/>
              </a:ext>
            </a:extLst>
          </p:cNvPr>
          <p:cNvPicPr>
            <a:picLocks noChangeAspect="1"/>
          </p:cNvPicPr>
          <p:nvPr/>
        </p:nvPicPr>
        <p:blipFill>
          <a:blip r:embed="rId2"/>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561964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A2AF-F56F-3573-1E57-02551234F765}"/>
              </a:ext>
            </a:extLst>
          </p:cNvPr>
          <p:cNvSpPr>
            <a:spLocks noGrp="1"/>
          </p:cNvSpPr>
          <p:nvPr>
            <p:ph type="title"/>
          </p:nvPr>
        </p:nvSpPr>
        <p:spPr/>
        <p:txBody>
          <a:bodyPr/>
          <a:lstStyle/>
          <a:p>
            <a:r>
              <a:rPr lang="sl-SI" dirty="0"/>
              <a:t>Ovrednotenje</a:t>
            </a:r>
          </a:p>
        </p:txBody>
      </p:sp>
      <p:sp>
        <p:nvSpPr>
          <p:cNvPr id="4" name="Date Placeholder 3">
            <a:extLst>
              <a:ext uri="{FF2B5EF4-FFF2-40B4-BE49-F238E27FC236}">
                <a16:creationId xmlns:a16="http://schemas.microsoft.com/office/drawing/2014/main" id="{CE939E81-FA1F-82F2-67CD-50109C0C81CD}"/>
              </a:ext>
            </a:extLst>
          </p:cNvPr>
          <p:cNvSpPr>
            <a:spLocks noGrp="1"/>
          </p:cNvSpPr>
          <p:nvPr>
            <p:ph type="dt" sz="half" idx="10"/>
          </p:nvPr>
        </p:nvSpPr>
        <p:spPr/>
        <p:txBody>
          <a:bodyPr/>
          <a:lstStyle/>
          <a:p>
            <a:r>
              <a:rPr lang="en-US"/>
              <a:t>30. 1. 2023</a:t>
            </a:r>
            <a:endParaRPr lang="en-US" dirty="0"/>
          </a:p>
        </p:txBody>
      </p:sp>
      <p:sp>
        <p:nvSpPr>
          <p:cNvPr id="5" name="Footer Placeholder 4">
            <a:extLst>
              <a:ext uri="{FF2B5EF4-FFF2-40B4-BE49-F238E27FC236}">
                <a16:creationId xmlns:a16="http://schemas.microsoft.com/office/drawing/2014/main" id="{805AF7E7-9381-4721-7086-E9819EB64022}"/>
              </a:ext>
            </a:extLst>
          </p:cNvPr>
          <p:cNvSpPr>
            <a:spLocks noGrp="1"/>
          </p:cNvSpPr>
          <p:nvPr>
            <p:ph type="ftr" sz="quarter" idx="11"/>
          </p:nvPr>
        </p:nvSpPr>
        <p:spPr/>
        <p:txBody>
          <a:bodyPr/>
          <a:lstStyle/>
          <a:p>
            <a:r>
              <a:rPr lang="en-US"/>
              <a:t>NAPOJ - MINUT</a:t>
            </a:r>
            <a:endParaRPr lang="en-US" dirty="0"/>
          </a:p>
        </p:txBody>
      </p:sp>
      <p:sp>
        <p:nvSpPr>
          <p:cNvPr id="6" name="Slide Number Placeholder 5">
            <a:extLst>
              <a:ext uri="{FF2B5EF4-FFF2-40B4-BE49-F238E27FC236}">
                <a16:creationId xmlns:a16="http://schemas.microsoft.com/office/drawing/2014/main" id="{84519C7A-77D5-EAEF-8C12-82D56336D707}"/>
              </a:ext>
            </a:extLst>
          </p:cNvPr>
          <p:cNvSpPr>
            <a:spLocks noGrp="1"/>
          </p:cNvSpPr>
          <p:nvPr>
            <p:ph type="sldNum" sz="quarter" idx="12"/>
          </p:nvPr>
        </p:nvSpPr>
        <p:spPr/>
        <p:txBody>
          <a:bodyPr/>
          <a:lstStyle/>
          <a:p>
            <a:fld id="{D57F1E4F-1CFF-5643-939E-02111984F565}" type="slidenum">
              <a:rPr lang="en-US" smtClean="0"/>
              <a:t>21</a:t>
            </a:fld>
            <a:endParaRPr lang="en-US" dirty="0"/>
          </a:p>
        </p:txBody>
      </p:sp>
      <p:sp>
        <p:nvSpPr>
          <p:cNvPr id="7" name="Content Placeholder 6">
            <a:extLst>
              <a:ext uri="{FF2B5EF4-FFF2-40B4-BE49-F238E27FC236}">
                <a16:creationId xmlns:a16="http://schemas.microsoft.com/office/drawing/2014/main" id="{A5331EE3-0859-67BD-B233-D99DE3167BEA}"/>
              </a:ext>
            </a:extLst>
          </p:cNvPr>
          <p:cNvSpPr>
            <a:spLocks noGrp="1"/>
          </p:cNvSpPr>
          <p:nvPr>
            <p:ph idx="1"/>
          </p:nvPr>
        </p:nvSpPr>
        <p:spPr/>
        <p:txBody>
          <a:bodyPr>
            <a:normAutofit/>
          </a:bodyPr>
          <a:lstStyle/>
          <a:p>
            <a:r>
              <a:rPr lang="sl-SI" dirty="0"/>
              <a:t>Ankete:</a:t>
            </a:r>
          </a:p>
          <a:p>
            <a:pPr lvl="1"/>
            <a:r>
              <a:rPr lang="sl-SI" sz="2000" dirty="0"/>
              <a:t>za RIN in za MINUT,</a:t>
            </a:r>
          </a:p>
          <a:p>
            <a:pPr lvl="1"/>
            <a:r>
              <a:rPr lang="sl-SI" sz="2000" dirty="0"/>
              <a:t>za mentorje in za učence/dijake,</a:t>
            </a:r>
          </a:p>
          <a:p>
            <a:pPr lvl="1"/>
            <a:r>
              <a:rPr lang="sl-SI" sz="2000" dirty="0"/>
              <a:t>pred in po intervenciji.</a:t>
            </a:r>
          </a:p>
          <a:p>
            <a:endParaRPr lang="sl-SI" dirty="0"/>
          </a:p>
          <a:p>
            <a:r>
              <a:rPr lang="sl-SI" dirty="0"/>
              <a:t>Predstavitev v strokovnih/znanstvenih publikacijah</a:t>
            </a:r>
          </a:p>
          <a:p>
            <a:pPr marL="0" indent="0">
              <a:buNone/>
            </a:pPr>
            <a:endParaRPr lang="sl-SI" dirty="0"/>
          </a:p>
        </p:txBody>
      </p:sp>
      <p:pic>
        <p:nvPicPr>
          <p:cNvPr id="9" name="Picture 8" descr="A picture containing sunburst chart&#10;&#10;Description automatically generated">
            <a:extLst>
              <a:ext uri="{FF2B5EF4-FFF2-40B4-BE49-F238E27FC236}">
                <a16:creationId xmlns:a16="http://schemas.microsoft.com/office/drawing/2014/main" id="{5D202046-43EA-3EF5-9A96-EC8459830C08}"/>
              </a:ext>
            </a:extLst>
          </p:cNvPr>
          <p:cNvPicPr>
            <a:picLocks noChangeAspect="1"/>
          </p:cNvPicPr>
          <p:nvPr/>
        </p:nvPicPr>
        <p:blipFill>
          <a:blip r:embed="rId2"/>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5761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C0285E-D747-FE6E-0C06-D89DD7ACCF7C}"/>
              </a:ext>
            </a:extLst>
          </p:cNvPr>
          <p:cNvSpPr>
            <a:spLocks noGrp="1"/>
          </p:cNvSpPr>
          <p:nvPr>
            <p:ph type="ctrTitle"/>
          </p:nvPr>
        </p:nvSpPr>
        <p:spPr/>
        <p:txBody>
          <a:bodyPr/>
          <a:lstStyle/>
          <a:p>
            <a:r>
              <a:rPr lang="sl-SI" dirty="0">
                <a:latin typeface="Roboto"/>
                <a:ea typeface="Roboto"/>
                <a:cs typeface="Roboto"/>
              </a:rPr>
              <a:t>Digitalna umetnost in matematika</a:t>
            </a:r>
            <a:endParaRPr lang="sl-SI"/>
          </a:p>
        </p:txBody>
      </p:sp>
      <p:sp>
        <p:nvSpPr>
          <p:cNvPr id="3" name="Podnaslov 2">
            <a:extLst>
              <a:ext uri="{FF2B5EF4-FFF2-40B4-BE49-F238E27FC236}">
                <a16:creationId xmlns:a16="http://schemas.microsoft.com/office/drawing/2014/main" id="{E005A4E0-6988-C2E5-8790-CC6AF3114703}"/>
              </a:ext>
            </a:extLst>
          </p:cNvPr>
          <p:cNvSpPr>
            <a:spLocks noGrp="1"/>
          </p:cNvSpPr>
          <p:nvPr>
            <p:ph type="subTitle" idx="1"/>
          </p:nvPr>
        </p:nvSpPr>
        <p:spPr/>
        <p:txBody>
          <a:bodyPr vert="horz" lIns="91440" tIns="45720" rIns="91440" bIns="45720" rtlCol="0" anchor="t">
            <a:normAutofit/>
          </a:bodyPr>
          <a:lstStyle/>
          <a:p>
            <a:r>
              <a:rPr lang="sl-SI" dirty="0">
                <a:latin typeface="Roboto Light"/>
                <a:ea typeface="Roboto Light"/>
                <a:cs typeface="Roboto Light"/>
              </a:rPr>
              <a:t>Mojca Baloh, prof.</a:t>
            </a:r>
          </a:p>
          <a:p>
            <a:r>
              <a:rPr lang="sl-SI" dirty="0">
                <a:latin typeface="Roboto Light"/>
                <a:ea typeface="Roboto Light"/>
                <a:cs typeface="Roboto Light"/>
              </a:rPr>
              <a:t>Dr. Uroš Ocepek, prof.</a:t>
            </a:r>
            <a:endParaRPr lang="sl-SI" dirty="0">
              <a:cs typeface="Roboto Light"/>
            </a:endParaRPr>
          </a:p>
        </p:txBody>
      </p:sp>
      <p:pic>
        <p:nvPicPr>
          <p:cNvPr id="5" name="Grafika 4">
            <a:extLst>
              <a:ext uri="{FF2B5EF4-FFF2-40B4-BE49-F238E27FC236}">
                <a16:creationId xmlns:a16="http://schemas.microsoft.com/office/drawing/2014/main" id="{C18C3B3D-950B-DCB2-6216-F61F44B2B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4478" y="216274"/>
            <a:ext cx="1320859" cy="1839768"/>
          </a:xfrm>
          <a:prstGeom prst="rect">
            <a:avLst/>
          </a:prstGeom>
        </p:spPr>
      </p:pic>
      <p:pic>
        <p:nvPicPr>
          <p:cNvPr id="4" name="Picture 3" descr="A picture containing sunburst chart&#10;&#10;Description automatically generated">
            <a:extLst>
              <a:ext uri="{FF2B5EF4-FFF2-40B4-BE49-F238E27FC236}">
                <a16:creationId xmlns:a16="http://schemas.microsoft.com/office/drawing/2014/main" id="{CCE90239-2A75-4DE2-C92E-BD57D2CDEB03}"/>
              </a:ext>
            </a:extLst>
          </p:cNvPr>
          <p:cNvPicPr>
            <a:picLocks noChangeAspect="1"/>
          </p:cNvPicPr>
          <p:nvPr/>
        </p:nvPicPr>
        <p:blipFill>
          <a:blip r:embed="rId4"/>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2313312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unburst chart&#10;&#10;Description automatically generated">
            <a:extLst>
              <a:ext uri="{FF2B5EF4-FFF2-40B4-BE49-F238E27FC236}">
                <a16:creationId xmlns:a16="http://schemas.microsoft.com/office/drawing/2014/main" id="{B576B5FD-C3FE-F024-81B2-7EE7CC5EA9BF}"/>
              </a:ext>
            </a:extLst>
          </p:cNvPr>
          <p:cNvPicPr>
            <a:picLocks noChangeAspect="1"/>
          </p:cNvPicPr>
          <p:nvPr/>
        </p:nvPicPr>
        <p:blipFill>
          <a:blip r:embed="rId2"/>
          <a:stretch>
            <a:fillRect/>
          </a:stretch>
        </p:blipFill>
        <p:spPr>
          <a:xfrm>
            <a:off x="9348397" y="-132346"/>
            <a:ext cx="2314030" cy="1574144"/>
          </a:xfrm>
          <a:prstGeom prst="rect">
            <a:avLst/>
          </a:prstGeom>
        </p:spPr>
      </p:pic>
      <p:sp>
        <p:nvSpPr>
          <p:cNvPr id="2" name="Naslov 1">
            <a:extLst>
              <a:ext uri="{FF2B5EF4-FFF2-40B4-BE49-F238E27FC236}">
                <a16:creationId xmlns:a16="http://schemas.microsoft.com/office/drawing/2014/main" id="{3E8725AD-F8D1-FCE3-8B91-E00F355CD010}"/>
              </a:ext>
            </a:extLst>
          </p:cNvPr>
          <p:cNvSpPr>
            <a:spLocks noGrp="1"/>
          </p:cNvSpPr>
          <p:nvPr>
            <p:ph type="title"/>
          </p:nvPr>
        </p:nvSpPr>
        <p:spPr>
          <a:xfrm>
            <a:off x="5649383" y="365125"/>
            <a:ext cx="6099853" cy="1341437"/>
          </a:xfrm>
        </p:spPr>
        <p:txBody>
          <a:bodyPr/>
          <a:lstStyle/>
          <a:p>
            <a:r>
              <a:rPr lang="sl-SI" dirty="0">
                <a:latin typeface="Roboto Black"/>
                <a:ea typeface="Roboto Black"/>
                <a:cs typeface="Roboto Black"/>
              </a:rPr>
              <a:t>Digitalna umetnost in matematika</a:t>
            </a:r>
          </a:p>
        </p:txBody>
      </p:sp>
      <p:pic>
        <p:nvPicPr>
          <p:cNvPr id="6" name="Slika 6">
            <a:extLst>
              <a:ext uri="{FF2B5EF4-FFF2-40B4-BE49-F238E27FC236}">
                <a16:creationId xmlns:a16="http://schemas.microsoft.com/office/drawing/2014/main" id="{6117EB08-9D25-CCB3-8C43-08EF03F5AE8B}"/>
              </a:ext>
            </a:extLst>
          </p:cNvPr>
          <p:cNvPicPr>
            <a:picLocks noGrp="1" noChangeAspect="1"/>
          </p:cNvPicPr>
          <p:nvPr>
            <p:ph idx="1"/>
          </p:nvPr>
        </p:nvPicPr>
        <p:blipFill>
          <a:blip r:embed="rId3"/>
          <a:stretch>
            <a:fillRect/>
          </a:stretch>
        </p:blipFill>
        <p:spPr>
          <a:xfrm>
            <a:off x="987177" y="366323"/>
            <a:ext cx="4526611" cy="4351338"/>
          </a:xfrm>
        </p:spPr>
      </p:pic>
      <p:sp>
        <p:nvSpPr>
          <p:cNvPr id="7" name="PoljeZBesedilom 6">
            <a:extLst>
              <a:ext uri="{FF2B5EF4-FFF2-40B4-BE49-F238E27FC236}">
                <a16:creationId xmlns:a16="http://schemas.microsoft.com/office/drawing/2014/main" id="{0BC2F288-A2EA-EDB0-827D-7CA5F97F9DC6}"/>
              </a:ext>
            </a:extLst>
          </p:cNvPr>
          <p:cNvSpPr txBox="1"/>
          <p:nvPr/>
        </p:nvSpPr>
        <p:spPr>
          <a:xfrm>
            <a:off x="5651739" y="1892060"/>
            <a:ext cx="609312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l-SI" sz="2400" dirty="0">
                <a:latin typeface="Calibri Light"/>
                <a:cs typeface="Calibri Light"/>
              </a:rPr>
              <a:t>Dijaki imajo težave z razumevanjem koordinatnega sistema, poznavanjem pomena in razumevanjem krožnih funkcij ter z abstraktnim razumevanjem geometrijskih likov in teles. </a:t>
            </a:r>
            <a:endParaRPr lang="sl-SI" sz="2400">
              <a:latin typeface="Calibri Light"/>
              <a:cs typeface="Calibri Light"/>
            </a:endParaRPr>
          </a:p>
          <a:p>
            <a:pPr marL="342900" indent="-342900">
              <a:buFont typeface="Arial"/>
              <a:buChar char="•"/>
            </a:pPr>
            <a:r>
              <a:rPr lang="sl-SI" sz="2400" dirty="0">
                <a:latin typeface="Calibri Light"/>
                <a:cs typeface="Calibri Light"/>
              </a:rPr>
              <a:t>Projekt smo zasnovali tako, da bodo vključeni dijaki oblikovali algoritme (oz. bodo pisali skripto) za generiranje digitalnih likovnih del. </a:t>
            </a:r>
            <a:endParaRPr lang="sl-SI" sz="2400">
              <a:latin typeface="Calibri Light"/>
              <a:cs typeface="Calibri Light"/>
            </a:endParaRPr>
          </a:p>
          <a:p>
            <a:pPr marL="342900" indent="-342900">
              <a:buFont typeface="Arial"/>
              <a:buChar char="•"/>
            </a:pPr>
            <a:r>
              <a:rPr lang="sl-SI" sz="2400" dirty="0">
                <a:latin typeface="Calibri Light"/>
                <a:cs typeface="Calibri Light"/>
              </a:rPr>
              <a:t>Uporabili bomo knjižnico p5.js in jezik </a:t>
            </a:r>
            <a:r>
              <a:rPr lang="sl-SI" sz="2400" dirty="0" err="1">
                <a:latin typeface="Calibri Light"/>
                <a:cs typeface="Calibri Light"/>
              </a:rPr>
              <a:t>JavaScript</a:t>
            </a:r>
            <a:r>
              <a:rPr lang="sl-SI" sz="2400" dirty="0">
                <a:latin typeface="Calibri Light"/>
                <a:cs typeface="Calibri Light"/>
              </a:rPr>
              <a:t>, s pomočjo katerega bodo dijaki pisali lastne algoritme, pri katerih pa bodo morali uporabiti matematično znanje z namenom likovnega upodabljanja.</a:t>
            </a:r>
            <a:r>
              <a:rPr lang="sl-SI" sz="2400" dirty="0">
                <a:latin typeface="Calibri Light"/>
                <a:ea typeface="Calibri"/>
                <a:cs typeface="Calibri"/>
              </a:rPr>
              <a:t> </a:t>
            </a:r>
            <a:endParaRPr lang="sl-SI" sz="2400">
              <a:latin typeface="Calibri Light"/>
              <a:cs typeface="Calibri"/>
            </a:endParaRPr>
          </a:p>
        </p:txBody>
      </p:sp>
      <p:sp>
        <p:nvSpPr>
          <p:cNvPr id="3" name="Date Placeholder 2">
            <a:extLst>
              <a:ext uri="{FF2B5EF4-FFF2-40B4-BE49-F238E27FC236}">
                <a16:creationId xmlns:a16="http://schemas.microsoft.com/office/drawing/2014/main" id="{26199EC8-3EA1-7CF0-B87D-5C647AA499C4}"/>
              </a:ext>
            </a:extLst>
          </p:cNvPr>
          <p:cNvSpPr>
            <a:spLocks noGrp="1"/>
          </p:cNvSpPr>
          <p:nvPr>
            <p:ph type="dt" sz="half" idx="10"/>
          </p:nvPr>
        </p:nvSpPr>
        <p:spPr/>
        <p:txBody>
          <a:bodyPr/>
          <a:lstStyle/>
          <a:p>
            <a:r>
              <a:rPr lang="en-US"/>
              <a:t>30. 1. 2023</a:t>
            </a:r>
            <a:endParaRPr lang="en-US" dirty="0"/>
          </a:p>
        </p:txBody>
      </p:sp>
      <p:sp>
        <p:nvSpPr>
          <p:cNvPr id="4" name="Footer Placeholder 3">
            <a:extLst>
              <a:ext uri="{FF2B5EF4-FFF2-40B4-BE49-F238E27FC236}">
                <a16:creationId xmlns:a16="http://schemas.microsoft.com/office/drawing/2014/main" id="{0C4118BD-F27D-6C68-D745-37A4253E903A}"/>
              </a:ext>
            </a:extLst>
          </p:cNvPr>
          <p:cNvSpPr>
            <a:spLocks noGrp="1"/>
          </p:cNvSpPr>
          <p:nvPr>
            <p:ph type="ftr" sz="quarter" idx="11"/>
          </p:nvPr>
        </p:nvSpPr>
        <p:spPr/>
        <p:txBody>
          <a:bodyPr/>
          <a:lstStyle/>
          <a:p>
            <a:r>
              <a:rPr lang="en-US"/>
              <a:t>NAPOJ - MINUT</a:t>
            </a:r>
            <a:endParaRPr lang="en-US" dirty="0"/>
          </a:p>
        </p:txBody>
      </p:sp>
      <p:sp>
        <p:nvSpPr>
          <p:cNvPr id="5" name="Slide Number Placeholder 4">
            <a:extLst>
              <a:ext uri="{FF2B5EF4-FFF2-40B4-BE49-F238E27FC236}">
                <a16:creationId xmlns:a16="http://schemas.microsoft.com/office/drawing/2014/main" id="{80BC4060-564F-F93E-8F7F-F42882EDC732}"/>
              </a:ext>
            </a:extLst>
          </p:cNvPr>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2585162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unburst chart&#10;&#10;Description automatically generated">
            <a:extLst>
              <a:ext uri="{FF2B5EF4-FFF2-40B4-BE49-F238E27FC236}">
                <a16:creationId xmlns:a16="http://schemas.microsoft.com/office/drawing/2014/main" id="{FD037A96-3F2F-4FC4-70C5-84E295CEFBAE}"/>
              </a:ext>
            </a:extLst>
          </p:cNvPr>
          <p:cNvPicPr>
            <a:picLocks noChangeAspect="1"/>
          </p:cNvPicPr>
          <p:nvPr/>
        </p:nvPicPr>
        <p:blipFill>
          <a:blip r:embed="rId2"/>
          <a:stretch>
            <a:fillRect/>
          </a:stretch>
        </p:blipFill>
        <p:spPr>
          <a:xfrm>
            <a:off x="9348397" y="-132346"/>
            <a:ext cx="2314030" cy="1574144"/>
          </a:xfrm>
          <a:prstGeom prst="rect">
            <a:avLst/>
          </a:prstGeom>
        </p:spPr>
      </p:pic>
      <p:sp>
        <p:nvSpPr>
          <p:cNvPr id="2" name="Naslov 1">
            <a:extLst>
              <a:ext uri="{FF2B5EF4-FFF2-40B4-BE49-F238E27FC236}">
                <a16:creationId xmlns:a16="http://schemas.microsoft.com/office/drawing/2014/main" id="{AA33A1AF-2D80-331F-F7A1-D681DA204D34}"/>
              </a:ext>
            </a:extLst>
          </p:cNvPr>
          <p:cNvSpPr>
            <a:spLocks noGrp="1"/>
          </p:cNvSpPr>
          <p:nvPr>
            <p:ph type="title"/>
          </p:nvPr>
        </p:nvSpPr>
        <p:spPr>
          <a:xfrm>
            <a:off x="4100422" y="365125"/>
            <a:ext cx="4557682" cy="1347128"/>
          </a:xfrm>
        </p:spPr>
        <p:txBody>
          <a:bodyPr/>
          <a:lstStyle/>
          <a:p>
            <a:r>
              <a:rPr lang="sl-SI" dirty="0">
                <a:latin typeface="Roboto Black"/>
                <a:ea typeface="Roboto Black"/>
                <a:cs typeface="Roboto Black"/>
              </a:rPr>
              <a:t>Navodila za učenca</a:t>
            </a:r>
            <a:endParaRPr lang="sl-SI" dirty="0"/>
          </a:p>
        </p:txBody>
      </p:sp>
      <p:pic>
        <p:nvPicPr>
          <p:cNvPr id="4" name="Slika 4">
            <a:extLst>
              <a:ext uri="{FF2B5EF4-FFF2-40B4-BE49-F238E27FC236}">
                <a16:creationId xmlns:a16="http://schemas.microsoft.com/office/drawing/2014/main" id="{9CE79A84-B83C-B008-2F13-4229B8A35C20}"/>
              </a:ext>
            </a:extLst>
          </p:cNvPr>
          <p:cNvPicPr>
            <a:picLocks noGrp="1" noChangeAspect="1"/>
          </p:cNvPicPr>
          <p:nvPr>
            <p:ph idx="1"/>
          </p:nvPr>
        </p:nvPicPr>
        <p:blipFill>
          <a:blip r:embed="rId3"/>
          <a:stretch>
            <a:fillRect/>
          </a:stretch>
        </p:blipFill>
        <p:spPr>
          <a:xfrm>
            <a:off x="1065284" y="366323"/>
            <a:ext cx="2741827" cy="2546980"/>
          </a:xfrm>
        </p:spPr>
      </p:pic>
      <p:sp>
        <p:nvSpPr>
          <p:cNvPr id="5" name="PoljeZBesedilom 4">
            <a:extLst>
              <a:ext uri="{FF2B5EF4-FFF2-40B4-BE49-F238E27FC236}">
                <a16:creationId xmlns:a16="http://schemas.microsoft.com/office/drawing/2014/main" id="{0A1D8A55-155C-B254-D511-C64F0F2D451D}"/>
              </a:ext>
            </a:extLst>
          </p:cNvPr>
          <p:cNvSpPr txBox="1"/>
          <p:nvPr/>
        </p:nvSpPr>
        <p:spPr>
          <a:xfrm>
            <a:off x="4098985" y="1712343"/>
            <a:ext cx="455474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l-SI" sz="2000" dirty="0">
                <a:latin typeface="Calibri Light"/>
                <a:cs typeface="Calibri Light"/>
              </a:rPr>
              <a:t>Spletni vplivneži na veliko promovirajo NFT-je, jih uporabljajo za </a:t>
            </a:r>
            <a:r>
              <a:rPr lang="sl-SI" sz="2000" dirty="0" err="1">
                <a:latin typeface="Calibri Light"/>
                <a:cs typeface="Calibri Light"/>
              </a:rPr>
              <a:t>avatarje</a:t>
            </a:r>
            <a:r>
              <a:rPr lang="sl-SI" sz="2000" dirty="0">
                <a:latin typeface="Calibri Light"/>
                <a:cs typeface="Calibri Light"/>
              </a:rPr>
              <a:t>, jih prodajajo naprej. </a:t>
            </a:r>
          </a:p>
          <a:p>
            <a:pPr marL="342900" indent="-342900">
              <a:buFont typeface="Arial"/>
              <a:buChar char="•"/>
            </a:pPr>
            <a:r>
              <a:rPr lang="sl-SI" sz="2000" dirty="0">
                <a:latin typeface="Calibri Light"/>
                <a:cs typeface="Calibri Light"/>
              </a:rPr>
              <a:t>Večina umetnikov uporablja knjižnico p5.js, s pomočjo katero generira množico različnih umetniških del, ki jih kasneje pretvorijo in prodajajo kot NFT. </a:t>
            </a:r>
          </a:p>
          <a:p>
            <a:pPr marL="342900" indent="-342900">
              <a:buFont typeface="Arial"/>
              <a:buChar char="•"/>
            </a:pPr>
            <a:r>
              <a:rPr lang="sl-SI" sz="2000" dirty="0">
                <a:latin typeface="Calibri Light"/>
                <a:cs typeface="Calibri Light"/>
              </a:rPr>
              <a:t>V sklopu projekta bomo spoznali preprosto generiranje umetniških del preko vključevanja znanja matematike (geometrijskih likov, kotnih funkcij … ) in znanja programiranja v skriptnem jeziku </a:t>
            </a:r>
            <a:r>
              <a:rPr lang="sl-SI" sz="2000" dirty="0" err="1">
                <a:latin typeface="Calibri Light"/>
                <a:cs typeface="Calibri Light"/>
              </a:rPr>
              <a:t>JavaScript</a:t>
            </a:r>
            <a:r>
              <a:rPr lang="sl-SI" sz="2000" dirty="0">
                <a:latin typeface="Calibri Light"/>
                <a:cs typeface="Calibri Light"/>
              </a:rPr>
              <a:t>. </a:t>
            </a:r>
          </a:p>
          <a:p>
            <a:pPr marL="342900" indent="-342900">
              <a:buFont typeface="Arial"/>
              <a:buChar char="•"/>
            </a:pPr>
            <a:r>
              <a:rPr lang="sl-SI" sz="2000" dirty="0">
                <a:latin typeface="Calibri Light"/>
                <a:cs typeface="Calibri Light"/>
              </a:rPr>
              <a:t>Cilj projekta bo generirati zanimiva umetniška dela.</a:t>
            </a:r>
            <a:r>
              <a:rPr lang="sl-SI" sz="2000" dirty="0">
                <a:latin typeface="Calibri Light"/>
                <a:ea typeface="Calibri"/>
                <a:cs typeface="Calibri"/>
              </a:rPr>
              <a:t> </a:t>
            </a:r>
            <a:endParaRPr lang="sl-SI" sz="2000" dirty="0">
              <a:latin typeface="Calibri Light"/>
              <a:cs typeface="Calibri Light"/>
            </a:endParaRPr>
          </a:p>
        </p:txBody>
      </p:sp>
      <p:pic>
        <p:nvPicPr>
          <p:cNvPr id="12" name="Slika 12">
            <a:extLst>
              <a:ext uri="{FF2B5EF4-FFF2-40B4-BE49-F238E27FC236}">
                <a16:creationId xmlns:a16="http://schemas.microsoft.com/office/drawing/2014/main" id="{DD6BBAEE-9F2C-988D-7F79-46329BE9955D}"/>
              </a:ext>
            </a:extLst>
          </p:cNvPr>
          <p:cNvPicPr>
            <a:picLocks noChangeAspect="1"/>
          </p:cNvPicPr>
          <p:nvPr/>
        </p:nvPicPr>
        <p:blipFill>
          <a:blip r:embed="rId4"/>
          <a:stretch>
            <a:fillRect/>
          </a:stretch>
        </p:blipFill>
        <p:spPr>
          <a:xfrm>
            <a:off x="1065362" y="3243532"/>
            <a:ext cx="2743200" cy="2743200"/>
          </a:xfrm>
          <a:prstGeom prst="rect">
            <a:avLst/>
          </a:prstGeom>
        </p:spPr>
      </p:pic>
      <p:sp>
        <p:nvSpPr>
          <p:cNvPr id="3" name="Date Placeholder 2">
            <a:extLst>
              <a:ext uri="{FF2B5EF4-FFF2-40B4-BE49-F238E27FC236}">
                <a16:creationId xmlns:a16="http://schemas.microsoft.com/office/drawing/2014/main" id="{78CF8696-F760-E8B1-5139-B5AE9564CBE5}"/>
              </a:ext>
            </a:extLst>
          </p:cNvPr>
          <p:cNvSpPr>
            <a:spLocks noGrp="1"/>
          </p:cNvSpPr>
          <p:nvPr>
            <p:ph type="dt" sz="half" idx="10"/>
          </p:nvPr>
        </p:nvSpPr>
        <p:spPr/>
        <p:txBody>
          <a:bodyPr/>
          <a:lstStyle/>
          <a:p>
            <a:r>
              <a:rPr lang="en-US"/>
              <a:t>30. 1. 2023</a:t>
            </a:r>
            <a:endParaRPr lang="en-US" dirty="0"/>
          </a:p>
        </p:txBody>
      </p:sp>
      <p:sp>
        <p:nvSpPr>
          <p:cNvPr id="6" name="Footer Placeholder 5">
            <a:extLst>
              <a:ext uri="{FF2B5EF4-FFF2-40B4-BE49-F238E27FC236}">
                <a16:creationId xmlns:a16="http://schemas.microsoft.com/office/drawing/2014/main" id="{2940F23C-D449-A6B4-CAF0-6131F0098E01}"/>
              </a:ext>
            </a:extLst>
          </p:cNvPr>
          <p:cNvSpPr>
            <a:spLocks noGrp="1"/>
          </p:cNvSpPr>
          <p:nvPr>
            <p:ph type="ftr" sz="quarter" idx="11"/>
          </p:nvPr>
        </p:nvSpPr>
        <p:spPr/>
        <p:txBody>
          <a:bodyPr/>
          <a:lstStyle/>
          <a:p>
            <a:r>
              <a:rPr lang="en-US"/>
              <a:t>NAPOJ - MINUT</a:t>
            </a:r>
            <a:endParaRPr lang="en-US" dirty="0"/>
          </a:p>
        </p:txBody>
      </p:sp>
      <p:sp>
        <p:nvSpPr>
          <p:cNvPr id="7" name="Slide Number Placeholder 6">
            <a:extLst>
              <a:ext uri="{FF2B5EF4-FFF2-40B4-BE49-F238E27FC236}">
                <a16:creationId xmlns:a16="http://schemas.microsoft.com/office/drawing/2014/main" id="{A25541ED-AE8D-C25D-3D37-CC6A0073BE53}"/>
              </a:ext>
            </a:extLst>
          </p:cNvPr>
          <p:cNvSpPr>
            <a:spLocks noGrp="1"/>
          </p:cNvSpPr>
          <p:nvPr>
            <p:ph type="sldNum" sz="quarter" idx="12"/>
          </p:nvPr>
        </p:nvSpPr>
        <p:spPr/>
        <p:txBody>
          <a:bodyPr/>
          <a:lstStyle/>
          <a:p>
            <a:fld id="{D57F1E4F-1CFF-5643-939E-02111984F565}" type="slidenum">
              <a:rPr lang="en-US" smtClean="0"/>
              <a:t>24</a:t>
            </a:fld>
            <a:endParaRPr lang="en-US" dirty="0"/>
          </a:p>
        </p:txBody>
      </p:sp>
      <p:pic>
        <p:nvPicPr>
          <p:cNvPr id="14" name="Slika 14">
            <a:extLst>
              <a:ext uri="{FF2B5EF4-FFF2-40B4-BE49-F238E27FC236}">
                <a16:creationId xmlns:a16="http://schemas.microsoft.com/office/drawing/2014/main" id="{763468DF-20B7-BCFD-2126-ED7A3EDD88A0}"/>
              </a:ext>
            </a:extLst>
          </p:cNvPr>
          <p:cNvPicPr>
            <a:picLocks noChangeAspect="1"/>
          </p:cNvPicPr>
          <p:nvPr/>
        </p:nvPicPr>
        <p:blipFill>
          <a:blip r:embed="rId5"/>
          <a:stretch>
            <a:fillRect/>
          </a:stretch>
        </p:blipFill>
        <p:spPr>
          <a:xfrm>
            <a:off x="8944154" y="364656"/>
            <a:ext cx="2800709" cy="2757197"/>
          </a:xfrm>
          <a:prstGeom prst="rect">
            <a:avLst/>
          </a:prstGeom>
        </p:spPr>
      </p:pic>
    </p:spTree>
    <p:extLst>
      <p:ext uri="{BB962C8B-B14F-4D97-AF65-F5344CB8AC3E}">
        <p14:creationId xmlns:p14="http://schemas.microsoft.com/office/powerpoint/2010/main" val="3775541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preslikava&#10;&#10;Opis je samodejno ustvarjen">
            <a:extLst>
              <a:ext uri="{FF2B5EF4-FFF2-40B4-BE49-F238E27FC236}">
                <a16:creationId xmlns:a16="http://schemas.microsoft.com/office/drawing/2014/main" id="{D618B91B-1F5F-83DE-4239-C071C885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34" y="-234818"/>
            <a:ext cx="12267034" cy="7673711"/>
          </a:xfrm>
          <a:prstGeom prst="rect">
            <a:avLst/>
          </a:prstGeom>
        </p:spPr>
      </p:pic>
      <p:sp>
        <p:nvSpPr>
          <p:cNvPr id="2" name="Naslov 1">
            <a:extLst>
              <a:ext uri="{FF2B5EF4-FFF2-40B4-BE49-F238E27FC236}">
                <a16:creationId xmlns:a16="http://schemas.microsoft.com/office/drawing/2014/main" id="{D36DB621-B4FC-6DF3-55AC-1722B1FF4831}"/>
              </a:ext>
            </a:extLst>
          </p:cNvPr>
          <p:cNvSpPr>
            <a:spLocks noGrp="1"/>
          </p:cNvSpPr>
          <p:nvPr>
            <p:ph type="ctr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sl-SI" dirty="0"/>
              <a:t>Fizično računalništvo</a:t>
            </a:r>
            <a:br>
              <a:rPr lang="sl-SI" dirty="0"/>
            </a:br>
            <a:r>
              <a:rPr lang="sl-SI" dirty="0"/>
              <a:t>pri pouku fizike</a:t>
            </a:r>
          </a:p>
        </p:txBody>
      </p:sp>
      <p:sp>
        <p:nvSpPr>
          <p:cNvPr id="3" name="Podnaslov 2">
            <a:extLst>
              <a:ext uri="{FF2B5EF4-FFF2-40B4-BE49-F238E27FC236}">
                <a16:creationId xmlns:a16="http://schemas.microsoft.com/office/drawing/2014/main" id="{3C1EB2B5-6AFB-F5D7-CD7B-EFFA200FAD03}"/>
              </a:ext>
            </a:extLst>
          </p:cNvPr>
          <p:cNvSpPr>
            <a:spLocks noGrp="1"/>
          </p:cNvSpPr>
          <p:nvPr>
            <p:ph type="subTitle" idx="1"/>
          </p:nvPr>
        </p:nvSpPr>
        <p:spPr>
          <a:xfrm>
            <a:off x="1524000" y="129738"/>
            <a:ext cx="9144000" cy="476753"/>
          </a:xfrm>
        </p:spPr>
        <p:style>
          <a:lnRef idx="0">
            <a:schemeClr val="accent1"/>
          </a:lnRef>
          <a:fillRef idx="3">
            <a:schemeClr val="accent1"/>
          </a:fillRef>
          <a:effectRef idx="3">
            <a:schemeClr val="accent1"/>
          </a:effectRef>
          <a:fontRef idx="minor">
            <a:schemeClr val="lt1"/>
          </a:fontRef>
        </p:style>
        <p:txBody>
          <a:bodyPr>
            <a:normAutofit/>
          </a:bodyPr>
          <a:lstStyle/>
          <a:p>
            <a:r>
              <a:rPr lang="sl-SI" dirty="0" err="1"/>
              <a:t>Micro:bit</a:t>
            </a:r>
            <a:r>
              <a:rPr lang="sl-SI" dirty="0"/>
              <a:t> pri fiziki</a:t>
            </a:r>
          </a:p>
        </p:txBody>
      </p:sp>
    </p:spTree>
    <p:extLst>
      <p:ext uri="{BB962C8B-B14F-4D97-AF65-F5344CB8AC3E}">
        <p14:creationId xmlns:p14="http://schemas.microsoft.com/office/powerpoint/2010/main" val="726448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óra i linijki">
            <a:extLst>
              <a:ext uri="{FF2B5EF4-FFF2-40B4-BE49-F238E27FC236}">
                <a16:creationId xmlns:a16="http://schemas.microsoft.com/office/drawing/2014/main" id="{FDA589EA-CD51-3A8C-4450-D7FD34A94568}"/>
              </a:ext>
            </a:extLst>
          </p:cNvPr>
          <p:cNvPicPr>
            <a:picLocks noChangeAspect="1"/>
          </p:cNvPicPr>
          <p:nvPr/>
        </p:nvPicPr>
        <p:blipFill rotWithShape="1">
          <a:blip r:embed="rId2"/>
          <a:srcRect l="2468" r="8728" b="-3"/>
          <a:stretch/>
        </p:blipFill>
        <p:spPr>
          <a:xfrm>
            <a:off x="20" y="10"/>
            <a:ext cx="9137156" cy="6857989"/>
          </a:xfrm>
          <a:prstGeom prst="rect">
            <a:avLst/>
          </a:prstGeom>
        </p:spPr>
      </p:pic>
      <p:sp>
        <p:nvSpPr>
          <p:cNvPr id="2" name="Title"/>
          <p:cNvSpPr>
            <a:spLocks noGrp="1"/>
          </p:cNvSpPr>
          <p:nvPr>
            <p:ph type="ctrTitle"/>
          </p:nvPr>
        </p:nvSpPr>
        <p:spPr>
          <a:xfrm>
            <a:off x="8504880" y="3545133"/>
            <a:ext cx="3153720" cy="2985247"/>
          </a:xfrm>
        </p:spPr>
        <p:txBody>
          <a:bodyPr>
            <a:normAutofit/>
          </a:bodyPr>
          <a:lstStyle/>
          <a:p>
            <a:pPr algn="r"/>
            <a:r>
              <a:rPr lang="sl-SI" sz="4400"/>
              <a:t>Projekt NAPOJ-MINUT</a:t>
            </a:r>
          </a:p>
        </p:txBody>
      </p:sp>
      <p:sp>
        <p:nvSpPr>
          <p:cNvPr id="3" name="SubTitle"/>
          <p:cNvSpPr>
            <a:spLocks noGrp="1"/>
          </p:cNvSpPr>
          <p:nvPr>
            <p:ph type="subTitle" idx="1"/>
          </p:nvPr>
        </p:nvSpPr>
        <p:spPr>
          <a:xfrm>
            <a:off x="9137176" y="1116873"/>
            <a:ext cx="2521424" cy="1520669"/>
          </a:xfrm>
        </p:spPr>
        <p:txBody>
          <a:bodyPr>
            <a:normAutofit fontScale="85000" lnSpcReduction="20000"/>
          </a:bodyPr>
          <a:lstStyle/>
          <a:p>
            <a:pPr algn="r"/>
            <a:r>
              <a:rPr lang="sl-SI" sz="3200"/>
              <a:t>Kemijski kalkulator</a:t>
            </a:r>
          </a:p>
          <a:p>
            <a:pPr algn="r"/>
            <a:r>
              <a:rPr lang="sl-SI" sz="1600"/>
              <a:t>Gabrijela Krajnc, Maša Mohar
</a:t>
            </a:r>
          </a:p>
        </p:txBody>
      </p:sp>
      <p:pic>
        <p:nvPicPr>
          <p:cNvPr id="5" name="Picture 5">
            <a:extLst>
              <a:ext uri="{FF2B5EF4-FFF2-40B4-BE49-F238E27FC236}">
                <a16:creationId xmlns:a16="http://schemas.microsoft.com/office/drawing/2014/main" id="{0E1E9B4F-9BF9-AA4A-5159-7FFE608C02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93175" y="2505747"/>
            <a:ext cx="2000754" cy="1656362"/>
          </a:xfrm>
          <a:prstGeom prst="rect">
            <a:avLst/>
          </a:prstGeom>
        </p:spPr>
      </p:pic>
    </p:spTree>
    <p:extLst>
      <p:ext uri="{BB962C8B-B14F-4D97-AF65-F5344CB8AC3E}">
        <p14:creationId xmlns:p14="http://schemas.microsoft.com/office/powerpoint/2010/main" val="3619040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lose-up van een kameleon op een tak">
            <a:extLst>
              <a:ext uri="{FF2B5EF4-FFF2-40B4-BE49-F238E27FC236}">
                <a16:creationId xmlns:a16="http://schemas.microsoft.com/office/drawing/2014/main" id="{4F49F55F-96C3-2512-238F-9E80F0BBF6CE}"/>
              </a:ext>
            </a:extLst>
          </p:cNvPr>
          <p:cNvPicPr>
            <a:picLocks noChangeAspect="1"/>
          </p:cNvPicPr>
          <p:nvPr/>
        </p:nvPicPr>
        <p:blipFill rotWithShape="1">
          <a:blip r:embed="rId2"/>
          <a:srcRect t="10083" b="27703"/>
          <a:stretch/>
        </p:blipFill>
        <p:spPr>
          <a:xfrm>
            <a:off x="21" y="54942"/>
            <a:ext cx="12191979" cy="5063112"/>
          </a:xfrm>
          <a:prstGeom prst="rect">
            <a:avLst/>
          </a:prstGeom>
        </p:spPr>
      </p:pic>
      <p:sp>
        <p:nvSpPr>
          <p:cNvPr id="2" name="Title 1">
            <a:extLst>
              <a:ext uri="{FF2B5EF4-FFF2-40B4-BE49-F238E27FC236}">
                <a16:creationId xmlns:a16="http://schemas.microsoft.com/office/drawing/2014/main" id="{10BC210E-BB86-01D5-45BA-2B28FD68BA3E}"/>
              </a:ext>
            </a:extLst>
          </p:cNvPr>
          <p:cNvSpPr>
            <a:spLocks noGrp="1"/>
          </p:cNvSpPr>
          <p:nvPr>
            <p:ph type="ctrTitle"/>
          </p:nvPr>
        </p:nvSpPr>
        <p:spPr>
          <a:xfrm>
            <a:off x="337669" y="405363"/>
            <a:ext cx="4833620" cy="3233419"/>
          </a:xfrm>
        </p:spPr>
        <p:txBody>
          <a:bodyPr anchor="t">
            <a:normAutofit fontScale="90000"/>
          </a:bodyPr>
          <a:lstStyle/>
          <a:p>
            <a:r>
              <a:rPr lang="sl-SI"/>
              <a:t>Kameleon na malo drugačen način</a:t>
            </a:r>
          </a:p>
        </p:txBody>
      </p:sp>
      <p:sp>
        <p:nvSpPr>
          <p:cNvPr id="3" name="Subtitle 2">
            <a:extLst>
              <a:ext uri="{FF2B5EF4-FFF2-40B4-BE49-F238E27FC236}">
                <a16:creationId xmlns:a16="http://schemas.microsoft.com/office/drawing/2014/main" id="{282C7BE5-0434-3EBD-4549-9FDAE672BC8A}"/>
              </a:ext>
            </a:extLst>
          </p:cNvPr>
          <p:cNvSpPr>
            <a:spLocks noGrp="1"/>
          </p:cNvSpPr>
          <p:nvPr>
            <p:ph type="subTitle" idx="1"/>
          </p:nvPr>
        </p:nvSpPr>
        <p:spPr>
          <a:xfrm>
            <a:off x="647701" y="5560043"/>
            <a:ext cx="9524999" cy="564596"/>
          </a:xfrm>
        </p:spPr>
        <p:txBody>
          <a:bodyPr anchor="ctr">
            <a:normAutofit/>
          </a:bodyPr>
          <a:lstStyle/>
          <a:p>
            <a:r>
              <a:rPr lang="sl-SI"/>
              <a:t>Medpredmetno povezovanje BIO-RAČ, 9. razred</a:t>
            </a:r>
          </a:p>
        </p:txBody>
      </p:sp>
      <p:pic>
        <p:nvPicPr>
          <p:cNvPr id="7" name="Picture 6">
            <a:extLst>
              <a:ext uri="{FF2B5EF4-FFF2-40B4-BE49-F238E27FC236}">
                <a16:creationId xmlns:a16="http://schemas.microsoft.com/office/drawing/2014/main" id="{8E2FF7D6-00A3-91B4-AE3A-D7A19D41814D}"/>
              </a:ext>
            </a:extLst>
          </p:cNvPr>
          <p:cNvPicPr>
            <a:picLocks noChangeAspect="1"/>
          </p:cNvPicPr>
          <p:nvPr/>
        </p:nvPicPr>
        <p:blipFill>
          <a:blip r:embed="rId3"/>
          <a:stretch>
            <a:fillRect/>
          </a:stretch>
        </p:blipFill>
        <p:spPr>
          <a:xfrm>
            <a:off x="10172700" y="5343075"/>
            <a:ext cx="1879697" cy="1276416"/>
          </a:xfrm>
          <a:prstGeom prst="rect">
            <a:avLst/>
          </a:prstGeom>
        </p:spPr>
      </p:pic>
    </p:spTree>
    <p:extLst>
      <p:ext uri="{BB962C8B-B14F-4D97-AF65-F5344CB8AC3E}">
        <p14:creationId xmlns:p14="http://schemas.microsoft.com/office/powerpoint/2010/main" val="158182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59"/>
          <p:cNvSpPr txBox="1">
            <a:spLocks noGrp="1"/>
          </p:cNvSpPr>
          <p:nvPr>
            <p:ph type="ctrTitle"/>
          </p:nvPr>
        </p:nvSpPr>
        <p:spPr>
          <a:xfrm>
            <a:off x="1497201" y="1467000"/>
            <a:ext cx="8246407" cy="2436400"/>
          </a:xfrm>
          <a:prstGeom prst="rect">
            <a:avLst/>
          </a:prstGeom>
        </p:spPr>
        <p:txBody>
          <a:bodyPr spcFirstLastPara="1" vert="horz" wrap="square" lIns="121900" tIns="121900" rIns="121900" bIns="121900" rtlCol="0" anchor="b" anchorCtr="0">
            <a:noAutofit/>
          </a:bodyPr>
          <a:lstStyle/>
          <a:p>
            <a:pPr>
              <a:spcBef>
                <a:spcPts val="0"/>
              </a:spcBef>
            </a:pPr>
            <a:r>
              <a:rPr lang="sl-SI" dirty="0"/>
              <a:t>MERJENJE ČISTOSTI ZRAKA</a:t>
            </a:r>
            <a:endParaRPr dirty="0"/>
          </a:p>
        </p:txBody>
      </p:sp>
      <p:sp>
        <p:nvSpPr>
          <p:cNvPr id="1332" name="Google Shape;1332;p59"/>
          <p:cNvSpPr/>
          <p:nvPr/>
        </p:nvSpPr>
        <p:spPr>
          <a:xfrm>
            <a:off x="11919978" y="4893614"/>
            <a:ext cx="6533" cy="9353"/>
          </a:xfrm>
          <a:custGeom>
            <a:avLst/>
            <a:gdLst/>
            <a:ahLst/>
            <a:cxnLst/>
            <a:rect l="l" t="t" r="r" b="b"/>
            <a:pathLst>
              <a:path w="234" h="335" extrusionOk="0">
                <a:moveTo>
                  <a:pt x="100" y="335"/>
                </a:moveTo>
                <a:cubicBezTo>
                  <a:pt x="234" y="301"/>
                  <a:pt x="200" y="168"/>
                  <a:pt x="100" y="1"/>
                </a:cubicBezTo>
                <a:cubicBezTo>
                  <a:pt x="0" y="1"/>
                  <a:pt x="0" y="301"/>
                  <a:pt x="100" y="335"/>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3" name="Google Shape;1333;p59"/>
          <p:cNvSpPr/>
          <p:nvPr/>
        </p:nvSpPr>
        <p:spPr>
          <a:xfrm>
            <a:off x="11924639" y="5152504"/>
            <a:ext cx="7455" cy="9325"/>
          </a:xfrm>
          <a:custGeom>
            <a:avLst/>
            <a:gdLst/>
            <a:ahLst/>
            <a:cxnLst/>
            <a:rect l="l" t="t" r="r" b="b"/>
            <a:pathLst>
              <a:path w="267" h="334" extrusionOk="0">
                <a:moveTo>
                  <a:pt x="167" y="334"/>
                </a:moveTo>
                <a:cubicBezTo>
                  <a:pt x="267" y="334"/>
                  <a:pt x="267" y="34"/>
                  <a:pt x="167" y="0"/>
                </a:cubicBezTo>
                <a:cubicBezTo>
                  <a:pt x="200" y="167"/>
                  <a:pt x="0" y="234"/>
                  <a:pt x="167" y="3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4" name="Google Shape;1334;p59"/>
          <p:cNvSpPr/>
          <p:nvPr/>
        </p:nvSpPr>
        <p:spPr>
          <a:xfrm>
            <a:off x="11952555" y="4765116"/>
            <a:ext cx="7483" cy="10275"/>
          </a:xfrm>
          <a:custGeom>
            <a:avLst/>
            <a:gdLst/>
            <a:ahLst/>
            <a:cxnLst/>
            <a:rect l="l" t="t" r="r" b="b"/>
            <a:pathLst>
              <a:path w="268" h="368" extrusionOk="0">
                <a:moveTo>
                  <a:pt x="168" y="368"/>
                </a:moveTo>
                <a:cubicBezTo>
                  <a:pt x="268" y="368"/>
                  <a:pt x="268" y="67"/>
                  <a:pt x="168" y="1"/>
                </a:cubicBezTo>
                <a:cubicBezTo>
                  <a:pt x="168" y="234"/>
                  <a:pt x="1" y="301"/>
                  <a:pt x="168" y="368"/>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5" name="Google Shape;1335;p59"/>
          <p:cNvSpPr/>
          <p:nvPr/>
        </p:nvSpPr>
        <p:spPr>
          <a:xfrm>
            <a:off x="11957217" y="4913182"/>
            <a:ext cx="18651" cy="23313"/>
          </a:xfrm>
          <a:custGeom>
            <a:avLst/>
            <a:gdLst/>
            <a:ahLst/>
            <a:cxnLst/>
            <a:rect l="l" t="t" r="r" b="b"/>
            <a:pathLst>
              <a:path w="668" h="835" extrusionOk="0">
                <a:moveTo>
                  <a:pt x="1" y="734"/>
                </a:moveTo>
                <a:cubicBezTo>
                  <a:pt x="668" y="834"/>
                  <a:pt x="67" y="0"/>
                  <a:pt x="1" y="7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6" name="Google Shape;1336;p59"/>
          <p:cNvSpPr/>
          <p:nvPr/>
        </p:nvSpPr>
        <p:spPr>
          <a:xfrm>
            <a:off x="11959089" y="4133771"/>
            <a:ext cx="17729" cy="25184"/>
          </a:xfrm>
          <a:custGeom>
            <a:avLst/>
            <a:gdLst/>
            <a:ahLst/>
            <a:cxnLst/>
            <a:rect l="l" t="t" r="r" b="b"/>
            <a:pathLst>
              <a:path w="635" h="902" extrusionOk="0">
                <a:moveTo>
                  <a:pt x="267" y="534"/>
                </a:moveTo>
                <a:cubicBezTo>
                  <a:pt x="634" y="901"/>
                  <a:pt x="0" y="0"/>
                  <a:pt x="267" y="5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7" name="Google Shape;1337;p59"/>
          <p:cNvSpPr/>
          <p:nvPr/>
        </p:nvSpPr>
        <p:spPr>
          <a:xfrm>
            <a:off x="11968384" y="4824717"/>
            <a:ext cx="4691" cy="9353"/>
          </a:xfrm>
          <a:custGeom>
            <a:avLst/>
            <a:gdLst/>
            <a:ahLst/>
            <a:cxnLst/>
            <a:rect l="l" t="t" r="r" b="b"/>
            <a:pathLst>
              <a:path w="168" h="335" extrusionOk="0">
                <a:moveTo>
                  <a:pt x="134" y="267"/>
                </a:moveTo>
                <a:cubicBezTo>
                  <a:pt x="168" y="234"/>
                  <a:pt x="101" y="1"/>
                  <a:pt x="1" y="101"/>
                </a:cubicBezTo>
                <a:cubicBezTo>
                  <a:pt x="1" y="167"/>
                  <a:pt x="101" y="334"/>
                  <a:pt x="134" y="267"/>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8" name="Google Shape;1338;p59"/>
          <p:cNvSpPr/>
          <p:nvPr/>
        </p:nvSpPr>
        <p:spPr>
          <a:xfrm>
            <a:off x="11975838" y="4288342"/>
            <a:ext cx="5612" cy="9353"/>
          </a:xfrm>
          <a:custGeom>
            <a:avLst/>
            <a:gdLst/>
            <a:ahLst/>
            <a:cxnLst/>
            <a:rect l="l" t="t" r="r" b="b"/>
            <a:pathLst>
              <a:path w="201" h="335" extrusionOk="0">
                <a:moveTo>
                  <a:pt x="201" y="334"/>
                </a:moveTo>
                <a:lnTo>
                  <a:pt x="201" y="1"/>
                </a:lnTo>
                <a:lnTo>
                  <a:pt x="1" y="1"/>
                </a:lnTo>
                <a:lnTo>
                  <a:pt x="1" y="334"/>
                </a:ln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9" name="Google Shape;1339;p59"/>
          <p:cNvSpPr/>
          <p:nvPr/>
        </p:nvSpPr>
        <p:spPr>
          <a:xfrm>
            <a:off x="11977708" y="4278097"/>
            <a:ext cx="4691" cy="9353"/>
          </a:xfrm>
          <a:custGeom>
            <a:avLst/>
            <a:gdLst/>
            <a:ahLst/>
            <a:cxnLst/>
            <a:rect l="l" t="t" r="r" b="b"/>
            <a:pathLst>
              <a:path w="168" h="335" extrusionOk="0">
                <a:moveTo>
                  <a:pt x="134" y="234"/>
                </a:moveTo>
                <a:cubicBezTo>
                  <a:pt x="167" y="201"/>
                  <a:pt x="67" y="1"/>
                  <a:pt x="0" y="68"/>
                </a:cubicBezTo>
                <a:cubicBezTo>
                  <a:pt x="0" y="134"/>
                  <a:pt x="101" y="334"/>
                  <a:pt x="134" y="2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4" name="Označba mesta besedila 2">
            <a:extLst>
              <a:ext uri="{FF2B5EF4-FFF2-40B4-BE49-F238E27FC236}">
                <a16:creationId xmlns:a16="http://schemas.microsoft.com/office/drawing/2014/main" id="{BDF9B19B-AE78-5FEB-BAB2-84B73332410D}"/>
              </a:ext>
            </a:extLst>
          </p:cNvPr>
          <p:cNvSpPr txBox="1">
            <a:spLocks/>
          </p:cNvSpPr>
          <p:nvPr/>
        </p:nvSpPr>
        <p:spPr>
          <a:xfrm>
            <a:off x="554315" y="2197600"/>
            <a:ext cx="10197200" cy="466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Catamaran"/>
              <a:buNone/>
              <a:defRPr sz="20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9pPr>
          </a:lstStyle>
          <a:p>
            <a:pPr marL="186262" indent="0"/>
            <a:r>
              <a:rPr lang="sl-SI" sz="3200" dirty="0">
                <a:solidFill>
                  <a:srgbClr val="FFC000"/>
                </a:solidFill>
              </a:rPr>
              <a:t>RAČ-GEO</a:t>
            </a:r>
          </a:p>
        </p:txBody>
      </p:sp>
      <p:pic>
        <p:nvPicPr>
          <p:cNvPr id="2" name="Picture 1" descr="A picture containing sunburst chart&#10;&#10;Description automatically generated">
            <a:extLst>
              <a:ext uri="{FF2B5EF4-FFF2-40B4-BE49-F238E27FC236}">
                <a16:creationId xmlns:a16="http://schemas.microsoft.com/office/drawing/2014/main" id="{4A0F56D4-F20C-760F-85DA-CB5253903DE3}"/>
              </a:ext>
            </a:extLst>
          </p:cNvPr>
          <p:cNvPicPr>
            <a:picLocks noChangeAspect="1"/>
          </p:cNvPicPr>
          <p:nvPr/>
        </p:nvPicPr>
        <p:blipFill>
          <a:blip r:embed="rId3"/>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3864024560"/>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0"/>
                                        </p:tgtEl>
                                        <p:attrNameLst>
                                          <p:attrName>style.visibility</p:attrName>
                                        </p:attrNameLst>
                                      </p:cBhvr>
                                      <p:to>
                                        <p:strVal val="visible"/>
                                      </p:to>
                                    </p:set>
                                    <p:animEffect transition="in" filter="fade">
                                      <p:cBhvr>
                                        <p:cTn id="7" dur="1000"/>
                                        <p:tgtEl>
                                          <p:spTgt spid="1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AAFA4BC6-8102-4DD7-82E7-73148B9A0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slov 1">
            <a:extLst>
              <a:ext uri="{FF2B5EF4-FFF2-40B4-BE49-F238E27FC236}">
                <a16:creationId xmlns:a16="http://schemas.microsoft.com/office/drawing/2014/main" id="{5964DD9A-597E-4746-BF0D-D568F6E4107D}"/>
              </a:ext>
            </a:extLst>
          </p:cNvPr>
          <p:cNvSpPr>
            <a:spLocks noGrp="1"/>
          </p:cNvSpPr>
          <p:nvPr>
            <p:ph type="ctrTitle"/>
          </p:nvPr>
        </p:nvSpPr>
        <p:spPr>
          <a:xfrm>
            <a:off x="3895603" y="1943099"/>
            <a:ext cx="8296397" cy="2971801"/>
          </a:xfrm>
        </p:spPr>
        <p:txBody>
          <a:bodyPr/>
          <a:lstStyle/>
          <a:p>
            <a:r>
              <a:rPr lang="sl-SI" sz="6000" b="1" dirty="0">
                <a:solidFill>
                  <a:srgbClr val="7030A0"/>
                </a:solidFill>
              </a:rPr>
              <a:t>DIGITALNA TEHNOLOGIJA V POUK MATEMATIKE</a:t>
            </a:r>
          </a:p>
        </p:txBody>
      </p:sp>
      <p:pic>
        <p:nvPicPr>
          <p:cNvPr id="10" name="Slika 9">
            <a:extLst>
              <a:ext uri="{FF2B5EF4-FFF2-40B4-BE49-F238E27FC236}">
                <a16:creationId xmlns:a16="http://schemas.microsoft.com/office/drawing/2014/main" id="{94FCE4CC-7417-4DA8-984A-0CC850D261D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954843"/>
            <a:ext cx="4476390" cy="3042632"/>
          </a:xfrm>
          <a:prstGeom prst="rect">
            <a:avLst/>
          </a:prstGeom>
        </p:spPr>
      </p:pic>
    </p:spTree>
    <p:extLst>
      <p:ext uri="{BB962C8B-B14F-4D97-AF65-F5344CB8AC3E}">
        <p14:creationId xmlns:p14="http://schemas.microsoft.com/office/powerpoint/2010/main" val="111758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a:xfrm>
            <a:off x="648931" y="629266"/>
            <a:ext cx="4166510" cy="1622321"/>
          </a:xfrm>
        </p:spPr>
        <p:txBody>
          <a:bodyPr>
            <a:normAutofit/>
          </a:bodyPr>
          <a:lstStyle/>
          <a:p>
            <a:endParaRPr lang="sl-SI" dirty="0">
              <a:solidFill>
                <a:srgbClr val="EBEBEB"/>
              </a:solidFill>
            </a:endParaRPr>
          </a:p>
        </p:txBody>
      </p:sp>
      <p:sp>
        <p:nvSpPr>
          <p:cNvPr id="1033"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035" name="Freeform: Shape 1034">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1026" name="Picture 2" descr="A person wearing glasses&#10;&#10;Description automatically generated with medium confidence">
            <a:extLst>
              <a:ext uri="{FF2B5EF4-FFF2-40B4-BE49-F238E27FC236}">
                <a16:creationId xmlns:a16="http://schemas.microsoft.com/office/drawing/2014/main" id="{9990907D-5BF2-6D26-C1FC-BB93CA3B1F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3992" y="759103"/>
            <a:ext cx="5449889" cy="53397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a:xfrm>
            <a:off x="648931" y="2438400"/>
            <a:ext cx="4166509" cy="3785419"/>
          </a:xfrm>
        </p:spPr>
        <p:txBody>
          <a:bodyPr>
            <a:normAutofit/>
          </a:bodyPr>
          <a:lstStyle/>
          <a:p>
            <a:r>
              <a:rPr lang="sl-SI" b="1" dirty="0">
                <a:solidFill>
                  <a:srgbClr val="FF0000"/>
                </a:solidFill>
              </a:rPr>
              <a:t>Irena Nančovska Šerbec</a:t>
            </a:r>
            <a:r>
              <a:rPr lang="sl-SI" dirty="0">
                <a:solidFill>
                  <a:srgbClr val="EBEBEB"/>
                </a:solidFill>
              </a:rPr>
              <a:t>, Univerza v Ljubljani, Pedagoška fakulteta</a:t>
            </a:r>
          </a:p>
        </p:txBody>
      </p:sp>
      <p:sp>
        <p:nvSpPr>
          <p:cNvPr id="7" name="Date Placeholder 6">
            <a:extLst>
              <a:ext uri="{FF2B5EF4-FFF2-40B4-BE49-F238E27FC236}">
                <a16:creationId xmlns:a16="http://schemas.microsoft.com/office/drawing/2014/main" id="{FEFE099F-B96E-FE29-5612-3C9089DAD47E}"/>
              </a:ext>
            </a:extLst>
          </p:cNvPr>
          <p:cNvSpPr>
            <a:spLocks noGrp="1"/>
          </p:cNvSpPr>
          <p:nvPr>
            <p:ph type="dt" sz="half" idx="10"/>
          </p:nvPr>
        </p:nvSpPr>
        <p:spPr/>
        <p:txBody>
          <a:bodyPr/>
          <a:lstStyle/>
          <a:p>
            <a:r>
              <a:rPr lang="en-US"/>
              <a:t>30. 1. 2023</a:t>
            </a:r>
            <a:endParaRPr lang="en-US" dirty="0"/>
          </a:p>
        </p:txBody>
      </p:sp>
      <p:sp>
        <p:nvSpPr>
          <p:cNvPr id="8" name="Footer Placeholder 7">
            <a:extLst>
              <a:ext uri="{FF2B5EF4-FFF2-40B4-BE49-F238E27FC236}">
                <a16:creationId xmlns:a16="http://schemas.microsoft.com/office/drawing/2014/main" id="{397761D8-B4A6-981D-57A6-BB21C0EEC5D5}"/>
              </a:ext>
            </a:extLst>
          </p:cNvPr>
          <p:cNvSpPr>
            <a:spLocks noGrp="1"/>
          </p:cNvSpPr>
          <p:nvPr>
            <p:ph type="ftr" sz="quarter" idx="11"/>
          </p:nvPr>
        </p:nvSpPr>
        <p:spPr/>
        <p:txBody>
          <a:bodyPr/>
          <a:lstStyle/>
          <a:p>
            <a:r>
              <a:rPr lang="en-US"/>
              <a:t>NAPOJ - MINUT</a:t>
            </a:r>
            <a:endParaRPr lang="en-US" dirty="0"/>
          </a:p>
        </p:txBody>
      </p:sp>
      <p:sp>
        <p:nvSpPr>
          <p:cNvPr id="9" name="Slide Number Placeholder 8">
            <a:extLst>
              <a:ext uri="{FF2B5EF4-FFF2-40B4-BE49-F238E27FC236}">
                <a16:creationId xmlns:a16="http://schemas.microsoft.com/office/drawing/2014/main" id="{E3266D7E-D8D4-F3E1-AF2B-E8481F4BE955}"/>
              </a:ext>
            </a:extLst>
          </p:cNvPr>
          <p:cNvSpPr>
            <a:spLocks noGrp="1"/>
          </p:cNvSpPr>
          <p:nvPr>
            <p:ph type="sldNum" sz="quarter" idx="12"/>
          </p:nvPr>
        </p:nvSpPr>
        <p:spPr/>
        <p:txBody>
          <a:bodyPr/>
          <a:lstStyle/>
          <a:p>
            <a:fld id="{D57F1E4F-1CFF-5643-939E-02111984F565}" type="slidenum">
              <a:rPr lang="en-US" smtClean="0"/>
              <a:t>3</a:t>
            </a:fld>
            <a:endParaRPr lang="en-US" dirty="0"/>
          </a:p>
        </p:txBody>
      </p:sp>
      <p:pic>
        <p:nvPicPr>
          <p:cNvPr id="10" name="Picture 9" descr="A picture containing sunburst chart&#10;&#10;Description automatically generated">
            <a:extLst>
              <a:ext uri="{FF2B5EF4-FFF2-40B4-BE49-F238E27FC236}">
                <a16:creationId xmlns:a16="http://schemas.microsoft.com/office/drawing/2014/main" id="{8758BDB6-220E-0F14-21D2-08D4CEC8EDBE}"/>
              </a:ext>
            </a:extLst>
          </p:cNvPr>
          <p:cNvPicPr>
            <a:picLocks noChangeAspect="1"/>
          </p:cNvPicPr>
          <p:nvPr/>
        </p:nvPicPr>
        <p:blipFill>
          <a:blip r:embed="rId3"/>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301203204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A2AF-F56F-3573-1E57-02551234F765}"/>
              </a:ext>
            </a:extLst>
          </p:cNvPr>
          <p:cNvSpPr>
            <a:spLocks noGrp="1"/>
          </p:cNvSpPr>
          <p:nvPr>
            <p:ph type="title"/>
          </p:nvPr>
        </p:nvSpPr>
        <p:spPr>
          <a:xfrm>
            <a:off x="648930" y="629266"/>
            <a:ext cx="9252154" cy="1223983"/>
          </a:xfrm>
        </p:spPr>
        <p:txBody>
          <a:bodyPr>
            <a:normAutofit/>
          </a:bodyPr>
          <a:lstStyle/>
          <a:p>
            <a:endParaRPr lang="sl-SI"/>
          </a:p>
        </p:txBody>
      </p:sp>
      <p:sp>
        <p:nvSpPr>
          <p:cNvPr id="6" name="Slide Number Placeholder 5">
            <a:extLst>
              <a:ext uri="{FF2B5EF4-FFF2-40B4-BE49-F238E27FC236}">
                <a16:creationId xmlns:a16="http://schemas.microsoft.com/office/drawing/2014/main" id="{84519C7A-77D5-EAEF-8C12-82D56336D707}"/>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02111984F565}" type="slidenum">
              <a:rPr lang="en-US" smtClean="0"/>
              <a:pPr>
                <a:spcAft>
                  <a:spcPts val="600"/>
                </a:spcAft>
              </a:pPr>
              <a:t>30</a:t>
            </a:fld>
            <a:endParaRPr lang="en-US"/>
          </a:p>
        </p:txBody>
      </p:sp>
      <p:sp>
        <p:nvSpPr>
          <p:cNvPr id="3" name="Content Placeholder 2">
            <a:extLst>
              <a:ext uri="{FF2B5EF4-FFF2-40B4-BE49-F238E27FC236}">
                <a16:creationId xmlns:a16="http://schemas.microsoft.com/office/drawing/2014/main" id="{F4FC7F73-FD34-0F87-1C11-A5F1C1C275AB}"/>
              </a:ext>
            </a:extLst>
          </p:cNvPr>
          <p:cNvSpPr>
            <a:spLocks noGrp="1"/>
          </p:cNvSpPr>
          <p:nvPr>
            <p:ph idx="1"/>
          </p:nvPr>
        </p:nvSpPr>
        <p:spPr>
          <a:xfrm>
            <a:off x="1103311" y="2052214"/>
            <a:ext cx="5965394" cy="4196185"/>
          </a:xfrm>
        </p:spPr>
        <p:txBody>
          <a:bodyPr>
            <a:normAutofit/>
          </a:bodyPr>
          <a:lstStyle/>
          <a:p>
            <a:pPr marL="0" indent="0">
              <a:buNone/>
            </a:pPr>
            <a:endParaRPr lang="sl-SI" dirty="0"/>
          </a:p>
          <a:p>
            <a:pPr marL="0" indent="0">
              <a:buNone/>
            </a:pPr>
            <a:endParaRPr lang="sl-SI" dirty="0"/>
          </a:p>
          <a:p>
            <a:pPr marL="0" indent="0">
              <a:buNone/>
            </a:pPr>
            <a:r>
              <a:rPr lang="sl-SI" sz="4800" b="1" dirty="0">
                <a:solidFill>
                  <a:srgbClr val="FFC000"/>
                </a:solidFill>
              </a:rPr>
              <a:t>Hvala za pozornost!</a:t>
            </a:r>
            <a:endParaRPr lang="sl-SI" b="1" dirty="0">
              <a:solidFill>
                <a:srgbClr val="FFC000"/>
              </a:solidFill>
            </a:endParaRPr>
          </a:p>
          <a:p>
            <a:pPr marL="0" indent="0">
              <a:buNone/>
            </a:pPr>
            <a:endParaRPr lang="sl-SI" b="1" dirty="0"/>
          </a:p>
          <a:p>
            <a:pPr marL="0" indent="0">
              <a:buNone/>
            </a:pPr>
            <a:r>
              <a:rPr lang="sl-SI" dirty="0">
                <a:hlinkClick r:id="rId3"/>
              </a:rPr>
              <a:t>https://redmine.lusy.fri.uni-lj.si/documents/309</a:t>
            </a:r>
            <a:r>
              <a:rPr lang="sl-SI" dirty="0"/>
              <a:t> </a:t>
            </a:r>
          </a:p>
          <a:p>
            <a:pPr marL="0" indent="0">
              <a:buNone/>
            </a:pPr>
            <a:r>
              <a:rPr lang="sl-SI" dirty="0">
                <a:hlinkClick r:id="rId4"/>
              </a:rPr>
              <a:t>andrej.brodnik@fri.uni-lj.si</a:t>
            </a:r>
            <a:endParaRPr lang="sl-SI" dirty="0"/>
          </a:p>
        </p:txBody>
      </p:sp>
      <p:sp>
        <p:nvSpPr>
          <p:cNvPr id="5" name="Footer Placeholder 4">
            <a:extLst>
              <a:ext uri="{FF2B5EF4-FFF2-40B4-BE49-F238E27FC236}">
                <a16:creationId xmlns:a16="http://schemas.microsoft.com/office/drawing/2014/main" id="{805AF7E7-9381-4721-7086-E9819EB64022}"/>
              </a:ext>
            </a:extLst>
          </p:cNvPr>
          <p:cNvSpPr>
            <a:spLocks noGrp="1"/>
          </p:cNvSpPr>
          <p:nvPr>
            <p:ph type="ftr" sz="quarter" idx="11"/>
          </p:nvPr>
        </p:nvSpPr>
        <p:spPr>
          <a:xfrm>
            <a:off x="636915" y="6355080"/>
            <a:ext cx="3859795" cy="304801"/>
          </a:xfrm>
        </p:spPr>
        <p:txBody>
          <a:bodyPr>
            <a:normAutofit/>
          </a:bodyPr>
          <a:lstStyle/>
          <a:p>
            <a:pPr>
              <a:spcAft>
                <a:spcPts val="600"/>
              </a:spcAft>
            </a:pPr>
            <a:r>
              <a:rPr lang="en-US"/>
              <a:t>NAPOJ - MINUT</a:t>
            </a:r>
          </a:p>
        </p:txBody>
      </p:sp>
      <p:sp>
        <p:nvSpPr>
          <p:cNvPr id="4" name="Date Placeholder 3">
            <a:extLst>
              <a:ext uri="{FF2B5EF4-FFF2-40B4-BE49-F238E27FC236}">
                <a16:creationId xmlns:a16="http://schemas.microsoft.com/office/drawing/2014/main" id="{CE939E81-FA1F-82F2-67CD-50109C0C81CD}"/>
              </a:ext>
            </a:extLst>
          </p:cNvPr>
          <p:cNvSpPr>
            <a:spLocks noGrp="1"/>
          </p:cNvSpPr>
          <p:nvPr>
            <p:ph type="dt" sz="half" idx="10"/>
          </p:nvPr>
        </p:nvSpPr>
        <p:spPr>
          <a:xfrm>
            <a:off x="10553700" y="6355080"/>
            <a:ext cx="990599" cy="304799"/>
          </a:xfrm>
        </p:spPr>
        <p:txBody>
          <a:bodyPr>
            <a:normAutofit/>
          </a:bodyPr>
          <a:lstStyle/>
          <a:p>
            <a:pPr algn="r">
              <a:spcAft>
                <a:spcPts val="600"/>
              </a:spcAft>
            </a:pPr>
            <a:r>
              <a:rPr lang="en-US"/>
              <a:t>30. 1. 2023</a:t>
            </a:r>
          </a:p>
        </p:txBody>
      </p:sp>
      <p:pic>
        <p:nvPicPr>
          <p:cNvPr id="8" name="Picture 7" descr="Qr code&#10;&#10;Description automatically generated">
            <a:extLst>
              <a:ext uri="{FF2B5EF4-FFF2-40B4-BE49-F238E27FC236}">
                <a16:creationId xmlns:a16="http://schemas.microsoft.com/office/drawing/2014/main" id="{A52B304F-E82A-8D81-4008-C635DDD5A1A2}"/>
              </a:ext>
            </a:extLst>
          </p:cNvPr>
          <p:cNvPicPr>
            <a:picLocks noChangeAspect="1"/>
          </p:cNvPicPr>
          <p:nvPr/>
        </p:nvPicPr>
        <p:blipFill>
          <a:blip r:embed="rId5"/>
          <a:stretch>
            <a:fillRect/>
          </a:stretch>
        </p:blipFill>
        <p:spPr>
          <a:xfrm>
            <a:off x="7534655" y="2145861"/>
            <a:ext cx="4008888" cy="4008888"/>
          </a:xfrm>
          <a:prstGeom prst="rect">
            <a:avLst/>
          </a:prstGeom>
          <a:effectLst>
            <a:outerShdw blurRad="50800" dist="38100" dir="5400000" algn="t" rotWithShape="0">
              <a:prstClr val="black">
                <a:alpha val="43000"/>
              </a:prstClr>
            </a:outerShdw>
          </a:effectLst>
        </p:spPr>
      </p:pic>
      <p:pic>
        <p:nvPicPr>
          <p:cNvPr id="9" name="Picture 8" descr="A picture containing sunburst chart&#10;&#10;Description automatically generated">
            <a:extLst>
              <a:ext uri="{FF2B5EF4-FFF2-40B4-BE49-F238E27FC236}">
                <a16:creationId xmlns:a16="http://schemas.microsoft.com/office/drawing/2014/main" id="{FD93FB7C-72E7-5CE8-33F1-545E88221024}"/>
              </a:ext>
            </a:extLst>
          </p:cNvPr>
          <p:cNvPicPr>
            <a:picLocks noChangeAspect="1"/>
          </p:cNvPicPr>
          <p:nvPr/>
        </p:nvPicPr>
        <p:blipFill>
          <a:blip r:embed="rId6"/>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2242093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C0285E-D747-FE6E-0C06-D89DD7ACCF7C}"/>
              </a:ext>
            </a:extLst>
          </p:cNvPr>
          <p:cNvSpPr>
            <a:spLocks noGrp="1"/>
          </p:cNvSpPr>
          <p:nvPr>
            <p:ph type="ctrTitle"/>
          </p:nvPr>
        </p:nvSpPr>
        <p:spPr/>
        <p:txBody>
          <a:bodyPr/>
          <a:lstStyle/>
          <a:p>
            <a:r>
              <a:rPr lang="sl-SI" dirty="0">
                <a:latin typeface="Roboto"/>
                <a:ea typeface="Roboto"/>
                <a:cs typeface="Roboto"/>
              </a:rPr>
              <a:t>Digitalna umetnost in matematika</a:t>
            </a:r>
            <a:endParaRPr lang="sl-SI"/>
          </a:p>
        </p:txBody>
      </p:sp>
      <p:sp>
        <p:nvSpPr>
          <p:cNvPr id="3" name="Podnaslov 2">
            <a:extLst>
              <a:ext uri="{FF2B5EF4-FFF2-40B4-BE49-F238E27FC236}">
                <a16:creationId xmlns:a16="http://schemas.microsoft.com/office/drawing/2014/main" id="{E005A4E0-6988-C2E5-8790-CC6AF3114703}"/>
              </a:ext>
            </a:extLst>
          </p:cNvPr>
          <p:cNvSpPr>
            <a:spLocks noGrp="1"/>
          </p:cNvSpPr>
          <p:nvPr>
            <p:ph type="subTitle" idx="1"/>
          </p:nvPr>
        </p:nvSpPr>
        <p:spPr/>
        <p:txBody>
          <a:bodyPr vert="horz" lIns="91440" tIns="45720" rIns="91440" bIns="45720" rtlCol="0" anchor="t">
            <a:normAutofit/>
          </a:bodyPr>
          <a:lstStyle/>
          <a:p>
            <a:r>
              <a:rPr lang="sl-SI" dirty="0">
                <a:latin typeface="Roboto Light"/>
                <a:ea typeface="Roboto Light"/>
                <a:cs typeface="Roboto Light"/>
              </a:rPr>
              <a:t>Mojca Baloh, prof.</a:t>
            </a:r>
          </a:p>
          <a:p>
            <a:r>
              <a:rPr lang="sl-SI" dirty="0">
                <a:latin typeface="Roboto Light"/>
                <a:ea typeface="Roboto Light"/>
                <a:cs typeface="Roboto Light"/>
              </a:rPr>
              <a:t>Dr. Uroš Ocepek, prof.</a:t>
            </a:r>
            <a:endParaRPr lang="sl-SI" dirty="0">
              <a:cs typeface="Roboto Light"/>
            </a:endParaRPr>
          </a:p>
        </p:txBody>
      </p:sp>
      <p:pic>
        <p:nvPicPr>
          <p:cNvPr id="5" name="Grafika 4">
            <a:extLst>
              <a:ext uri="{FF2B5EF4-FFF2-40B4-BE49-F238E27FC236}">
                <a16:creationId xmlns:a16="http://schemas.microsoft.com/office/drawing/2014/main" id="{C18C3B3D-950B-DCB2-6216-F61F44B2B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4478" y="216274"/>
            <a:ext cx="1320859" cy="1839768"/>
          </a:xfrm>
          <a:prstGeom prst="rect">
            <a:avLst/>
          </a:prstGeom>
        </p:spPr>
      </p:pic>
    </p:spTree>
    <p:extLst>
      <p:ext uri="{BB962C8B-B14F-4D97-AF65-F5344CB8AC3E}">
        <p14:creationId xmlns:p14="http://schemas.microsoft.com/office/powerpoint/2010/main" val="1007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8725AD-F8D1-FCE3-8B91-E00F355CD010}"/>
              </a:ext>
            </a:extLst>
          </p:cNvPr>
          <p:cNvSpPr>
            <a:spLocks noGrp="1"/>
          </p:cNvSpPr>
          <p:nvPr>
            <p:ph type="title"/>
          </p:nvPr>
        </p:nvSpPr>
        <p:spPr>
          <a:xfrm>
            <a:off x="5649383" y="365125"/>
            <a:ext cx="6099853" cy="1341437"/>
          </a:xfrm>
        </p:spPr>
        <p:txBody>
          <a:bodyPr/>
          <a:lstStyle/>
          <a:p>
            <a:r>
              <a:rPr lang="sl-SI" dirty="0">
                <a:latin typeface="Roboto Black"/>
                <a:ea typeface="Roboto Black"/>
                <a:cs typeface="Roboto Black"/>
              </a:rPr>
              <a:t>Digitalna umetnost in matematika</a:t>
            </a:r>
          </a:p>
        </p:txBody>
      </p:sp>
      <p:pic>
        <p:nvPicPr>
          <p:cNvPr id="6" name="Slika 6">
            <a:extLst>
              <a:ext uri="{FF2B5EF4-FFF2-40B4-BE49-F238E27FC236}">
                <a16:creationId xmlns:a16="http://schemas.microsoft.com/office/drawing/2014/main" id="{6117EB08-9D25-CCB3-8C43-08EF03F5AE8B}"/>
              </a:ext>
            </a:extLst>
          </p:cNvPr>
          <p:cNvPicPr>
            <a:picLocks noGrp="1" noChangeAspect="1"/>
          </p:cNvPicPr>
          <p:nvPr>
            <p:ph idx="1"/>
          </p:nvPr>
        </p:nvPicPr>
        <p:blipFill>
          <a:blip r:embed="rId2"/>
          <a:stretch>
            <a:fillRect/>
          </a:stretch>
        </p:blipFill>
        <p:spPr>
          <a:xfrm>
            <a:off x="987177" y="366323"/>
            <a:ext cx="4526611" cy="4351338"/>
          </a:xfrm>
        </p:spPr>
      </p:pic>
      <p:sp>
        <p:nvSpPr>
          <p:cNvPr id="7" name="PoljeZBesedilom 6">
            <a:extLst>
              <a:ext uri="{FF2B5EF4-FFF2-40B4-BE49-F238E27FC236}">
                <a16:creationId xmlns:a16="http://schemas.microsoft.com/office/drawing/2014/main" id="{0BC2F288-A2EA-EDB0-827D-7CA5F97F9DC6}"/>
              </a:ext>
            </a:extLst>
          </p:cNvPr>
          <p:cNvSpPr txBox="1"/>
          <p:nvPr/>
        </p:nvSpPr>
        <p:spPr>
          <a:xfrm>
            <a:off x="5651739" y="1892060"/>
            <a:ext cx="609312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l-SI" sz="2400" dirty="0">
                <a:latin typeface="Calibri Light"/>
                <a:cs typeface="Calibri Light"/>
              </a:rPr>
              <a:t>Dijaki imajo težave z razumevanjem koordinatnega sistema, poznavanjem pomena in razumevanjem krožnih funkcij ter z abstraktnim razumevanjem geometrijskih likov in teles. </a:t>
            </a:r>
            <a:endParaRPr lang="sl-SI" sz="2400">
              <a:latin typeface="Calibri Light"/>
              <a:cs typeface="Calibri Light"/>
            </a:endParaRPr>
          </a:p>
          <a:p>
            <a:pPr marL="342900" indent="-342900">
              <a:buFont typeface="Arial"/>
              <a:buChar char="•"/>
            </a:pPr>
            <a:r>
              <a:rPr lang="sl-SI" sz="2400" dirty="0">
                <a:latin typeface="Calibri Light"/>
                <a:cs typeface="Calibri Light"/>
              </a:rPr>
              <a:t>Projekt smo zasnovali tako, da bodo vključeni dijaki oblikovali algoritme (oz. bodo pisali skripto) za generiranje digitalnih likovnih del. </a:t>
            </a:r>
            <a:endParaRPr lang="sl-SI" sz="2400">
              <a:latin typeface="Calibri Light"/>
              <a:cs typeface="Calibri Light"/>
            </a:endParaRPr>
          </a:p>
          <a:p>
            <a:pPr marL="342900" indent="-342900">
              <a:buFont typeface="Arial"/>
              <a:buChar char="•"/>
            </a:pPr>
            <a:r>
              <a:rPr lang="sl-SI" sz="2400" dirty="0">
                <a:latin typeface="Calibri Light"/>
                <a:cs typeface="Calibri Light"/>
              </a:rPr>
              <a:t>Uporabili bomo knjižnico p5.js in jezik </a:t>
            </a:r>
            <a:r>
              <a:rPr lang="sl-SI" sz="2400" dirty="0" err="1">
                <a:latin typeface="Calibri Light"/>
                <a:cs typeface="Calibri Light"/>
              </a:rPr>
              <a:t>JavaScript</a:t>
            </a:r>
            <a:r>
              <a:rPr lang="sl-SI" sz="2400" dirty="0">
                <a:latin typeface="Calibri Light"/>
                <a:cs typeface="Calibri Light"/>
              </a:rPr>
              <a:t>, s pomočjo katerega bodo dijaki pisali lastne algoritme, pri katerih pa bodo morali uporabiti matematično znanje z namenom likovnega upodabljanja.</a:t>
            </a:r>
            <a:r>
              <a:rPr lang="sl-SI" sz="2400" dirty="0">
                <a:latin typeface="Calibri Light"/>
                <a:ea typeface="Calibri"/>
                <a:cs typeface="Calibri"/>
              </a:rPr>
              <a:t> </a:t>
            </a:r>
            <a:endParaRPr lang="sl-SI" sz="2400">
              <a:latin typeface="Calibri Light"/>
              <a:cs typeface="Calibri"/>
            </a:endParaRPr>
          </a:p>
        </p:txBody>
      </p:sp>
      <p:sp>
        <p:nvSpPr>
          <p:cNvPr id="3" name="Date Placeholder 2">
            <a:extLst>
              <a:ext uri="{FF2B5EF4-FFF2-40B4-BE49-F238E27FC236}">
                <a16:creationId xmlns:a16="http://schemas.microsoft.com/office/drawing/2014/main" id="{C2A90DD5-369D-D5A4-E196-B4C89757F10A}"/>
              </a:ext>
            </a:extLst>
          </p:cNvPr>
          <p:cNvSpPr>
            <a:spLocks noGrp="1"/>
          </p:cNvSpPr>
          <p:nvPr>
            <p:ph type="dt" sz="half" idx="10"/>
          </p:nvPr>
        </p:nvSpPr>
        <p:spPr/>
        <p:txBody>
          <a:bodyPr/>
          <a:lstStyle/>
          <a:p>
            <a:r>
              <a:rPr lang="en-US"/>
              <a:t>30. 1. 2023</a:t>
            </a:r>
            <a:endParaRPr lang="en-US" dirty="0"/>
          </a:p>
        </p:txBody>
      </p:sp>
      <p:sp>
        <p:nvSpPr>
          <p:cNvPr id="4" name="Footer Placeholder 3">
            <a:extLst>
              <a:ext uri="{FF2B5EF4-FFF2-40B4-BE49-F238E27FC236}">
                <a16:creationId xmlns:a16="http://schemas.microsoft.com/office/drawing/2014/main" id="{2803596F-C18C-04A0-DEA4-E9F939E54D74}"/>
              </a:ext>
            </a:extLst>
          </p:cNvPr>
          <p:cNvSpPr>
            <a:spLocks noGrp="1"/>
          </p:cNvSpPr>
          <p:nvPr>
            <p:ph type="ftr" sz="quarter" idx="11"/>
          </p:nvPr>
        </p:nvSpPr>
        <p:spPr/>
        <p:txBody>
          <a:bodyPr/>
          <a:lstStyle/>
          <a:p>
            <a:r>
              <a:rPr lang="en-US"/>
              <a:t>NAPOJ - MINUT</a:t>
            </a:r>
            <a:endParaRPr lang="en-US" dirty="0"/>
          </a:p>
        </p:txBody>
      </p:sp>
      <p:sp>
        <p:nvSpPr>
          <p:cNvPr id="5" name="Slide Number Placeholder 4">
            <a:extLst>
              <a:ext uri="{FF2B5EF4-FFF2-40B4-BE49-F238E27FC236}">
                <a16:creationId xmlns:a16="http://schemas.microsoft.com/office/drawing/2014/main" id="{62B85519-A8E1-9A6E-94F7-2213FB5C6927}"/>
              </a:ext>
            </a:extLst>
          </p:cNvPr>
          <p:cNvSpPr>
            <a:spLocks noGrp="1"/>
          </p:cNvSpPr>
          <p:nvPr>
            <p:ph type="sldNum" sz="quarter" idx="12"/>
          </p:nvPr>
        </p:nvSpPr>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3746020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33A1AF-2D80-331F-F7A1-D681DA204D34}"/>
              </a:ext>
            </a:extLst>
          </p:cNvPr>
          <p:cNvSpPr>
            <a:spLocks noGrp="1"/>
          </p:cNvSpPr>
          <p:nvPr>
            <p:ph type="title"/>
          </p:nvPr>
        </p:nvSpPr>
        <p:spPr>
          <a:xfrm>
            <a:off x="4100422" y="365125"/>
            <a:ext cx="4557682" cy="1347128"/>
          </a:xfrm>
        </p:spPr>
        <p:txBody>
          <a:bodyPr/>
          <a:lstStyle/>
          <a:p>
            <a:r>
              <a:rPr lang="sl-SI" dirty="0">
                <a:latin typeface="Roboto Black"/>
                <a:ea typeface="Roboto Black"/>
                <a:cs typeface="Roboto Black"/>
              </a:rPr>
              <a:t>Navodila za učenca</a:t>
            </a:r>
            <a:endParaRPr lang="sl-SI" dirty="0"/>
          </a:p>
        </p:txBody>
      </p:sp>
      <p:pic>
        <p:nvPicPr>
          <p:cNvPr id="4" name="Slika 4">
            <a:extLst>
              <a:ext uri="{FF2B5EF4-FFF2-40B4-BE49-F238E27FC236}">
                <a16:creationId xmlns:a16="http://schemas.microsoft.com/office/drawing/2014/main" id="{9CE79A84-B83C-B008-2F13-4229B8A35C20}"/>
              </a:ext>
            </a:extLst>
          </p:cNvPr>
          <p:cNvPicPr>
            <a:picLocks noGrp="1" noChangeAspect="1"/>
          </p:cNvPicPr>
          <p:nvPr>
            <p:ph idx="1"/>
          </p:nvPr>
        </p:nvPicPr>
        <p:blipFill>
          <a:blip r:embed="rId2"/>
          <a:stretch>
            <a:fillRect/>
          </a:stretch>
        </p:blipFill>
        <p:spPr>
          <a:xfrm>
            <a:off x="1065284" y="366323"/>
            <a:ext cx="2741827" cy="2546980"/>
          </a:xfrm>
        </p:spPr>
      </p:pic>
      <p:sp>
        <p:nvSpPr>
          <p:cNvPr id="5" name="PoljeZBesedilom 4">
            <a:extLst>
              <a:ext uri="{FF2B5EF4-FFF2-40B4-BE49-F238E27FC236}">
                <a16:creationId xmlns:a16="http://schemas.microsoft.com/office/drawing/2014/main" id="{0A1D8A55-155C-B254-D511-C64F0F2D451D}"/>
              </a:ext>
            </a:extLst>
          </p:cNvPr>
          <p:cNvSpPr txBox="1"/>
          <p:nvPr/>
        </p:nvSpPr>
        <p:spPr>
          <a:xfrm>
            <a:off x="4098985" y="1712343"/>
            <a:ext cx="455474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l-SI" sz="2000" dirty="0">
                <a:latin typeface="Calibri Light"/>
                <a:cs typeface="Calibri Light"/>
              </a:rPr>
              <a:t>Spletni vplivneži na veliko promovirajo NFT-je, jih uporabljajo za </a:t>
            </a:r>
            <a:r>
              <a:rPr lang="sl-SI" sz="2000" dirty="0" err="1">
                <a:latin typeface="Calibri Light"/>
                <a:cs typeface="Calibri Light"/>
              </a:rPr>
              <a:t>avatarje</a:t>
            </a:r>
            <a:r>
              <a:rPr lang="sl-SI" sz="2000" dirty="0">
                <a:latin typeface="Calibri Light"/>
                <a:cs typeface="Calibri Light"/>
              </a:rPr>
              <a:t>, jih prodajajo naprej. </a:t>
            </a:r>
          </a:p>
          <a:p>
            <a:pPr marL="342900" indent="-342900">
              <a:buFont typeface="Arial"/>
              <a:buChar char="•"/>
            </a:pPr>
            <a:r>
              <a:rPr lang="sl-SI" sz="2000" dirty="0">
                <a:latin typeface="Calibri Light"/>
                <a:cs typeface="Calibri Light"/>
              </a:rPr>
              <a:t>Večina umetnikov uporablja knjižnico p5.js, s pomočjo katero generira množico različnih umetniških del, ki jih kasneje pretvorijo in prodajajo kot NFT. </a:t>
            </a:r>
          </a:p>
          <a:p>
            <a:pPr marL="342900" indent="-342900">
              <a:buFont typeface="Arial"/>
              <a:buChar char="•"/>
            </a:pPr>
            <a:r>
              <a:rPr lang="sl-SI" sz="2000" dirty="0">
                <a:latin typeface="Calibri Light"/>
                <a:cs typeface="Calibri Light"/>
              </a:rPr>
              <a:t>V sklopu projekta bomo spoznali preprosto generiranje umetniških del preko vključevanja znanja matematike (geometrijskih likov, kotnih funkcij … ) in znanja programiranja v skriptnem jeziku </a:t>
            </a:r>
            <a:r>
              <a:rPr lang="sl-SI" sz="2000" dirty="0" err="1">
                <a:latin typeface="Calibri Light"/>
                <a:cs typeface="Calibri Light"/>
              </a:rPr>
              <a:t>JavaScript</a:t>
            </a:r>
            <a:r>
              <a:rPr lang="sl-SI" sz="2000" dirty="0">
                <a:latin typeface="Calibri Light"/>
                <a:cs typeface="Calibri Light"/>
              </a:rPr>
              <a:t>. </a:t>
            </a:r>
          </a:p>
          <a:p>
            <a:pPr marL="342900" indent="-342900">
              <a:buFont typeface="Arial"/>
              <a:buChar char="•"/>
            </a:pPr>
            <a:r>
              <a:rPr lang="sl-SI" sz="2000" dirty="0">
                <a:latin typeface="Calibri Light"/>
                <a:cs typeface="Calibri Light"/>
              </a:rPr>
              <a:t>Cilj projekta bo generirati zanimiva umetniška dela.</a:t>
            </a:r>
            <a:r>
              <a:rPr lang="sl-SI" sz="2000" dirty="0">
                <a:latin typeface="Calibri Light"/>
                <a:ea typeface="Calibri"/>
                <a:cs typeface="Calibri"/>
              </a:rPr>
              <a:t> </a:t>
            </a:r>
            <a:endParaRPr lang="sl-SI" sz="2000" dirty="0">
              <a:latin typeface="Calibri Light"/>
              <a:cs typeface="Calibri Light"/>
            </a:endParaRPr>
          </a:p>
        </p:txBody>
      </p:sp>
      <p:pic>
        <p:nvPicPr>
          <p:cNvPr id="12" name="Slika 12">
            <a:extLst>
              <a:ext uri="{FF2B5EF4-FFF2-40B4-BE49-F238E27FC236}">
                <a16:creationId xmlns:a16="http://schemas.microsoft.com/office/drawing/2014/main" id="{DD6BBAEE-9F2C-988D-7F79-46329BE9955D}"/>
              </a:ext>
            </a:extLst>
          </p:cNvPr>
          <p:cNvPicPr>
            <a:picLocks noChangeAspect="1"/>
          </p:cNvPicPr>
          <p:nvPr/>
        </p:nvPicPr>
        <p:blipFill>
          <a:blip r:embed="rId3"/>
          <a:stretch>
            <a:fillRect/>
          </a:stretch>
        </p:blipFill>
        <p:spPr>
          <a:xfrm>
            <a:off x="1065362" y="3243532"/>
            <a:ext cx="2743200" cy="2743200"/>
          </a:xfrm>
          <a:prstGeom prst="rect">
            <a:avLst/>
          </a:prstGeom>
        </p:spPr>
      </p:pic>
      <p:pic>
        <p:nvPicPr>
          <p:cNvPr id="14" name="Slika 14">
            <a:extLst>
              <a:ext uri="{FF2B5EF4-FFF2-40B4-BE49-F238E27FC236}">
                <a16:creationId xmlns:a16="http://schemas.microsoft.com/office/drawing/2014/main" id="{763468DF-20B7-BCFD-2126-ED7A3EDD88A0}"/>
              </a:ext>
            </a:extLst>
          </p:cNvPr>
          <p:cNvPicPr>
            <a:picLocks noChangeAspect="1"/>
          </p:cNvPicPr>
          <p:nvPr/>
        </p:nvPicPr>
        <p:blipFill>
          <a:blip r:embed="rId4"/>
          <a:stretch>
            <a:fillRect/>
          </a:stretch>
        </p:blipFill>
        <p:spPr>
          <a:xfrm>
            <a:off x="8944154" y="364656"/>
            <a:ext cx="2800709" cy="2757197"/>
          </a:xfrm>
          <a:prstGeom prst="rect">
            <a:avLst/>
          </a:prstGeom>
        </p:spPr>
      </p:pic>
      <p:sp>
        <p:nvSpPr>
          <p:cNvPr id="3" name="Date Placeholder 2">
            <a:extLst>
              <a:ext uri="{FF2B5EF4-FFF2-40B4-BE49-F238E27FC236}">
                <a16:creationId xmlns:a16="http://schemas.microsoft.com/office/drawing/2014/main" id="{3D293B42-2BCB-9015-2EFD-2A6E41E24E98}"/>
              </a:ext>
            </a:extLst>
          </p:cNvPr>
          <p:cNvSpPr>
            <a:spLocks noGrp="1"/>
          </p:cNvSpPr>
          <p:nvPr>
            <p:ph type="dt" sz="half" idx="10"/>
          </p:nvPr>
        </p:nvSpPr>
        <p:spPr/>
        <p:txBody>
          <a:bodyPr/>
          <a:lstStyle/>
          <a:p>
            <a:r>
              <a:rPr lang="en-US"/>
              <a:t>30. 1. 2023</a:t>
            </a:r>
            <a:endParaRPr lang="en-US" dirty="0"/>
          </a:p>
        </p:txBody>
      </p:sp>
      <p:sp>
        <p:nvSpPr>
          <p:cNvPr id="6" name="Footer Placeholder 5">
            <a:extLst>
              <a:ext uri="{FF2B5EF4-FFF2-40B4-BE49-F238E27FC236}">
                <a16:creationId xmlns:a16="http://schemas.microsoft.com/office/drawing/2014/main" id="{1C6B6EF4-7F51-37CA-6F4F-A6D985CBE987}"/>
              </a:ext>
            </a:extLst>
          </p:cNvPr>
          <p:cNvSpPr>
            <a:spLocks noGrp="1"/>
          </p:cNvSpPr>
          <p:nvPr>
            <p:ph type="ftr" sz="quarter" idx="11"/>
          </p:nvPr>
        </p:nvSpPr>
        <p:spPr/>
        <p:txBody>
          <a:bodyPr/>
          <a:lstStyle/>
          <a:p>
            <a:r>
              <a:rPr lang="en-US"/>
              <a:t>NAPOJ - MINUT</a:t>
            </a:r>
            <a:endParaRPr lang="en-US" dirty="0"/>
          </a:p>
        </p:txBody>
      </p:sp>
      <p:sp>
        <p:nvSpPr>
          <p:cNvPr id="7" name="Slide Number Placeholder 6">
            <a:extLst>
              <a:ext uri="{FF2B5EF4-FFF2-40B4-BE49-F238E27FC236}">
                <a16:creationId xmlns:a16="http://schemas.microsoft.com/office/drawing/2014/main" id="{882DCDBC-3F60-F9D7-626E-4FDC45005F9E}"/>
              </a:ext>
            </a:extLst>
          </p:cNvPr>
          <p:cNvSpPr>
            <a:spLocks noGrp="1"/>
          </p:cNvSpPr>
          <p:nvPr>
            <p:ph type="sldNum" sz="quarter" idx="12"/>
          </p:nvPr>
        </p:nvSpPr>
        <p:spPr/>
        <p:txBody>
          <a:bodyPr/>
          <a:lstStyle/>
          <a:p>
            <a:fld id="{D57F1E4F-1CFF-5643-939E-02111984F565}" type="slidenum">
              <a:rPr lang="en-US" smtClean="0"/>
              <a:t>33</a:t>
            </a:fld>
            <a:endParaRPr lang="en-US" dirty="0"/>
          </a:p>
        </p:txBody>
      </p:sp>
    </p:spTree>
    <p:extLst>
      <p:ext uri="{BB962C8B-B14F-4D97-AF65-F5344CB8AC3E}">
        <p14:creationId xmlns:p14="http://schemas.microsoft.com/office/powerpoint/2010/main" val="2236534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preslikava&#10;&#10;Opis je samodejno ustvarjen">
            <a:extLst>
              <a:ext uri="{FF2B5EF4-FFF2-40B4-BE49-F238E27FC236}">
                <a16:creationId xmlns:a16="http://schemas.microsoft.com/office/drawing/2014/main" id="{D618B91B-1F5F-83DE-4239-C071C885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34" y="-234818"/>
            <a:ext cx="12267034" cy="7673711"/>
          </a:xfrm>
          <a:prstGeom prst="rect">
            <a:avLst/>
          </a:prstGeom>
        </p:spPr>
      </p:pic>
      <p:sp>
        <p:nvSpPr>
          <p:cNvPr id="2" name="Naslov 1">
            <a:extLst>
              <a:ext uri="{FF2B5EF4-FFF2-40B4-BE49-F238E27FC236}">
                <a16:creationId xmlns:a16="http://schemas.microsoft.com/office/drawing/2014/main" id="{D36DB621-B4FC-6DF3-55AC-1722B1FF4831}"/>
              </a:ext>
            </a:extLst>
          </p:cNvPr>
          <p:cNvSpPr>
            <a:spLocks noGrp="1"/>
          </p:cNvSpPr>
          <p:nvPr>
            <p:ph type="ctr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sl-SI" dirty="0"/>
              <a:t>Fizično računalništvo</a:t>
            </a:r>
            <a:br>
              <a:rPr lang="sl-SI" dirty="0"/>
            </a:br>
            <a:r>
              <a:rPr lang="sl-SI" dirty="0"/>
              <a:t>pri pouku fizike</a:t>
            </a:r>
          </a:p>
        </p:txBody>
      </p:sp>
      <p:sp>
        <p:nvSpPr>
          <p:cNvPr id="3" name="Podnaslov 2">
            <a:extLst>
              <a:ext uri="{FF2B5EF4-FFF2-40B4-BE49-F238E27FC236}">
                <a16:creationId xmlns:a16="http://schemas.microsoft.com/office/drawing/2014/main" id="{3C1EB2B5-6AFB-F5D7-CD7B-EFFA200FAD03}"/>
              </a:ext>
            </a:extLst>
          </p:cNvPr>
          <p:cNvSpPr>
            <a:spLocks noGrp="1"/>
          </p:cNvSpPr>
          <p:nvPr>
            <p:ph type="subTitle" idx="1"/>
          </p:nvPr>
        </p:nvSpPr>
        <p:spPr>
          <a:xfrm>
            <a:off x="1524000" y="129738"/>
            <a:ext cx="9144000" cy="476753"/>
          </a:xfrm>
        </p:spPr>
        <p:style>
          <a:lnRef idx="0">
            <a:schemeClr val="accent1"/>
          </a:lnRef>
          <a:fillRef idx="3">
            <a:schemeClr val="accent1"/>
          </a:fillRef>
          <a:effectRef idx="3">
            <a:schemeClr val="accent1"/>
          </a:effectRef>
          <a:fontRef idx="minor">
            <a:schemeClr val="lt1"/>
          </a:fontRef>
        </p:style>
        <p:txBody>
          <a:bodyPr>
            <a:normAutofit/>
          </a:bodyPr>
          <a:lstStyle/>
          <a:p>
            <a:r>
              <a:rPr lang="sl-SI" dirty="0" err="1"/>
              <a:t>Micro:bit</a:t>
            </a:r>
            <a:r>
              <a:rPr lang="sl-SI" dirty="0"/>
              <a:t> pri fiziki</a:t>
            </a:r>
          </a:p>
        </p:txBody>
      </p:sp>
    </p:spTree>
    <p:extLst>
      <p:ext uri="{BB962C8B-B14F-4D97-AF65-F5344CB8AC3E}">
        <p14:creationId xmlns:p14="http://schemas.microsoft.com/office/powerpoint/2010/main" val="2288046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CE30A0-BD09-3116-4B97-306624966636}"/>
              </a:ext>
            </a:extLst>
          </p:cNvPr>
          <p:cNvSpPr>
            <a:spLocks noGrp="1"/>
          </p:cNvSpPr>
          <p:nvPr>
            <p:ph type="title"/>
          </p:nvPr>
        </p:nvSpPr>
        <p:spPr>
          <a:xfrm>
            <a:off x="488302" y="533400"/>
            <a:ext cx="10972800" cy="1143000"/>
          </a:xfrm>
        </p:spPr>
        <p:txBody>
          <a:bodyPr>
            <a:normAutofit/>
          </a:bodyPr>
          <a:lstStyle/>
          <a:p>
            <a:r>
              <a:rPr lang="sl-SI" dirty="0"/>
              <a:t>Ko združimo RIN in osnovno elektroniko…</a:t>
            </a:r>
          </a:p>
        </p:txBody>
      </p:sp>
      <p:pic>
        <p:nvPicPr>
          <p:cNvPr id="6" name="Označba mesta vsebine 5">
            <a:extLst>
              <a:ext uri="{FF2B5EF4-FFF2-40B4-BE49-F238E27FC236}">
                <a16:creationId xmlns:a16="http://schemas.microsoft.com/office/drawing/2014/main" id="{33AF62E5-6F50-CE57-7D0A-32F3EF2583E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30512" y="1851188"/>
            <a:ext cx="2628900" cy="3505200"/>
          </a:xfrm>
        </p:spPr>
      </p:pic>
      <p:sp>
        <p:nvSpPr>
          <p:cNvPr id="4" name="Naslov 1">
            <a:extLst>
              <a:ext uri="{FF2B5EF4-FFF2-40B4-BE49-F238E27FC236}">
                <a16:creationId xmlns:a16="http://schemas.microsoft.com/office/drawing/2014/main" id="{0F3BF9EE-AFA2-C169-AD5A-9E6C30FB8D43}"/>
              </a:ext>
            </a:extLst>
          </p:cNvPr>
          <p:cNvSpPr txBox="1">
            <a:spLocks/>
          </p:cNvSpPr>
          <p:nvPr/>
        </p:nvSpPr>
        <p:spPr>
          <a:xfrm>
            <a:off x="1032588" y="5181600"/>
            <a:ext cx="10972800" cy="1143000"/>
          </a:xfrm>
          <a:prstGeom prst="rect">
            <a:avLst/>
          </a:prstGeom>
        </p:spPr>
        <p:txBody>
          <a:bodyPr vert="horz" lIns="0" rIns="0" bIns="0" anchor="b">
            <a:normAutofit fontScale="97500"/>
            <a:scene3d>
              <a:camera prst="orthographicFront"/>
              <a:lightRig rig="soft" dir="t">
                <a:rot lat="0" lon="0" rev="10800000"/>
              </a:lightRig>
            </a:scene3d>
            <a:sp3d>
              <a:bevelT w="27940" h="12700"/>
              <a:contourClr>
                <a:srgbClr val="DDDDDD"/>
              </a:contourClr>
            </a:sp3d>
          </a:bodyPr>
          <a:lstStyle>
            <a:lvl1pPr algn="l" rtl="0" eaLnBrk="1" latinLnBrk="0" hangingPunct="1">
              <a:spcBef>
                <a:spcPct val="0"/>
              </a:spcBef>
              <a:buNone/>
              <a:defRPr kumimoji="0" sz="5000" b="1" kern="1200" cap="none" spc="150">
                <a:ln w="11430"/>
                <a:solidFill>
                  <a:srgbClr val="F8F8F8"/>
                </a:solidFill>
                <a:effectLst>
                  <a:outerShdw blurRad="25400" algn="tl" rotWithShape="0">
                    <a:srgbClr val="000000">
                      <a:alpha val="43000"/>
                    </a:srgbClr>
                  </a:outerShdw>
                </a:effectLst>
                <a:latin typeface="+mj-lt"/>
                <a:ea typeface="+mj-ea"/>
                <a:cs typeface="+mj-cs"/>
              </a:defRPr>
            </a:lvl1pPr>
          </a:lstStyle>
          <a:p>
            <a:pPr algn="r"/>
            <a:r>
              <a:rPr lang="sl-SI" dirty="0"/>
              <a:t>…se zgodi marsikaj.</a:t>
            </a:r>
          </a:p>
        </p:txBody>
      </p:sp>
      <p:pic>
        <p:nvPicPr>
          <p:cNvPr id="7" name="VID_20220914_104908">
            <a:hlinkClick r:id="" action="ppaction://media"/>
            <a:extLst>
              <a:ext uri="{FF2B5EF4-FFF2-40B4-BE49-F238E27FC236}">
                <a16:creationId xmlns:a16="http://schemas.microsoft.com/office/drawing/2014/main" id="{13931A92-7604-1354-73FC-83EC0CB739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3455" y="1962378"/>
            <a:ext cx="6033796" cy="3394010"/>
          </a:xfrm>
          <a:prstGeom prst="rect">
            <a:avLst/>
          </a:prstGeom>
        </p:spPr>
      </p:pic>
      <p:sp>
        <p:nvSpPr>
          <p:cNvPr id="3" name="Date Placeholder 2">
            <a:extLst>
              <a:ext uri="{FF2B5EF4-FFF2-40B4-BE49-F238E27FC236}">
                <a16:creationId xmlns:a16="http://schemas.microsoft.com/office/drawing/2014/main" id="{06C51670-4EF8-D1F9-2BFB-5574A0D59B55}"/>
              </a:ext>
            </a:extLst>
          </p:cNvPr>
          <p:cNvSpPr>
            <a:spLocks noGrp="1"/>
          </p:cNvSpPr>
          <p:nvPr>
            <p:ph type="dt" sz="half" idx="10"/>
          </p:nvPr>
        </p:nvSpPr>
        <p:spPr/>
        <p:txBody>
          <a:bodyPr/>
          <a:lstStyle/>
          <a:p>
            <a:r>
              <a:rPr lang="en-US"/>
              <a:t>30. 1. 2023</a:t>
            </a:r>
            <a:endParaRPr lang="en-US" dirty="0"/>
          </a:p>
        </p:txBody>
      </p:sp>
      <p:sp>
        <p:nvSpPr>
          <p:cNvPr id="5" name="Footer Placeholder 4">
            <a:extLst>
              <a:ext uri="{FF2B5EF4-FFF2-40B4-BE49-F238E27FC236}">
                <a16:creationId xmlns:a16="http://schemas.microsoft.com/office/drawing/2014/main" id="{EB39E8AE-B902-F946-DC1C-D017AC585FAF}"/>
              </a:ext>
            </a:extLst>
          </p:cNvPr>
          <p:cNvSpPr>
            <a:spLocks noGrp="1"/>
          </p:cNvSpPr>
          <p:nvPr>
            <p:ph type="ftr" sz="quarter" idx="11"/>
          </p:nvPr>
        </p:nvSpPr>
        <p:spPr/>
        <p:txBody>
          <a:bodyPr/>
          <a:lstStyle/>
          <a:p>
            <a:r>
              <a:rPr lang="en-US"/>
              <a:t>NAPOJ - MINUT</a:t>
            </a:r>
            <a:endParaRPr lang="en-US" dirty="0"/>
          </a:p>
        </p:txBody>
      </p:sp>
      <p:sp>
        <p:nvSpPr>
          <p:cNvPr id="8" name="Slide Number Placeholder 7">
            <a:extLst>
              <a:ext uri="{FF2B5EF4-FFF2-40B4-BE49-F238E27FC236}">
                <a16:creationId xmlns:a16="http://schemas.microsoft.com/office/drawing/2014/main" id="{CEFC13B3-AA3E-AC9B-A1A6-C4B1DA67BC4F}"/>
              </a:ext>
            </a:extLst>
          </p:cNvPr>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3121554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lose-up van een kameleon op een tak">
            <a:extLst>
              <a:ext uri="{FF2B5EF4-FFF2-40B4-BE49-F238E27FC236}">
                <a16:creationId xmlns:a16="http://schemas.microsoft.com/office/drawing/2014/main" id="{4F49F55F-96C3-2512-238F-9E80F0BBF6CE}"/>
              </a:ext>
            </a:extLst>
          </p:cNvPr>
          <p:cNvPicPr>
            <a:picLocks noChangeAspect="1"/>
          </p:cNvPicPr>
          <p:nvPr/>
        </p:nvPicPr>
        <p:blipFill rotWithShape="1">
          <a:blip r:embed="rId2"/>
          <a:srcRect t="10083" b="27703"/>
          <a:stretch/>
        </p:blipFill>
        <p:spPr>
          <a:xfrm>
            <a:off x="21" y="54942"/>
            <a:ext cx="12191979" cy="5063112"/>
          </a:xfrm>
          <a:prstGeom prst="rect">
            <a:avLst/>
          </a:prstGeom>
        </p:spPr>
      </p:pic>
      <p:sp>
        <p:nvSpPr>
          <p:cNvPr id="2" name="Title 1">
            <a:extLst>
              <a:ext uri="{FF2B5EF4-FFF2-40B4-BE49-F238E27FC236}">
                <a16:creationId xmlns:a16="http://schemas.microsoft.com/office/drawing/2014/main" id="{10BC210E-BB86-01D5-45BA-2B28FD68BA3E}"/>
              </a:ext>
            </a:extLst>
          </p:cNvPr>
          <p:cNvSpPr>
            <a:spLocks noGrp="1"/>
          </p:cNvSpPr>
          <p:nvPr>
            <p:ph type="ctrTitle"/>
          </p:nvPr>
        </p:nvSpPr>
        <p:spPr>
          <a:xfrm>
            <a:off x="337669" y="405363"/>
            <a:ext cx="4833620" cy="3233419"/>
          </a:xfrm>
        </p:spPr>
        <p:txBody>
          <a:bodyPr anchor="t">
            <a:normAutofit fontScale="90000"/>
          </a:bodyPr>
          <a:lstStyle/>
          <a:p>
            <a:r>
              <a:rPr lang="sl-SI"/>
              <a:t>Kameleon na malo drugačen način</a:t>
            </a:r>
          </a:p>
        </p:txBody>
      </p:sp>
      <p:sp>
        <p:nvSpPr>
          <p:cNvPr id="3" name="Subtitle 2">
            <a:extLst>
              <a:ext uri="{FF2B5EF4-FFF2-40B4-BE49-F238E27FC236}">
                <a16:creationId xmlns:a16="http://schemas.microsoft.com/office/drawing/2014/main" id="{282C7BE5-0434-3EBD-4549-9FDAE672BC8A}"/>
              </a:ext>
            </a:extLst>
          </p:cNvPr>
          <p:cNvSpPr>
            <a:spLocks noGrp="1"/>
          </p:cNvSpPr>
          <p:nvPr>
            <p:ph type="subTitle" idx="1"/>
          </p:nvPr>
        </p:nvSpPr>
        <p:spPr>
          <a:xfrm>
            <a:off x="647701" y="5560043"/>
            <a:ext cx="9524999" cy="564596"/>
          </a:xfrm>
        </p:spPr>
        <p:txBody>
          <a:bodyPr anchor="ctr">
            <a:normAutofit/>
          </a:bodyPr>
          <a:lstStyle/>
          <a:p>
            <a:r>
              <a:rPr lang="sl-SI"/>
              <a:t>Medpredmetno povezovanje BIO-RAČ, 9. razred</a:t>
            </a:r>
          </a:p>
        </p:txBody>
      </p:sp>
      <p:pic>
        <p:nvPicPr>
          <p:cNvPr id="7" name="Picture 6">
            <a:extLst>
              <a:ext uri="{FF2B5EF4-FFF2-40B4-BE49-F238E27FC236}">
                <a16:creationId xmlns:a16="http://schemas.microsoft.com/office/drawing/2014/main" id="{8E2FF7D6-00A3-91B4-AE3A-D7A19D41814D}"/>
              </a:ext>
            </a:extLst>
          </p:cNvPr>
          <p:cNvPicPr>
            <a:picLocks noChangeAspect="1"/>
          </p:cNvPicPr>
          <p:nvPr/>
        </p:nvPicPr>
        <p:blipFill>
          <a:blip r:embed="rId3"/>
          <a:stretch>
            <a:fillRect/>
          </a:stretch>
        </p:blipFill>
        <p:spPr>
          <a:xfrm>
            <a:off x="337669" y="3572715"/>
            <a:ext cx="1879697" cy="1276416"/>
          </a:xfrm>
          <a:prstGeom prst="rect">
            <a:avLst/>
          </a:prstGeom>
        </p:spPr>
      </p:pic>
    </p:spTree>
    <p:extLst>
      <p:ext uri="{BB962C8B-B14F-4D97-AF65-F5344CB8AC3E}">
        <p14:creationId xmlns:p14="http://schemas.microsoft.com/office/powerpoint/2010/main" val="210058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3EA36DC5-F25E-280D-043E-61EF88A291D3}"/>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r="-1" b="6628"/>
          <a:stretch/>
        </p:blipFill>
        <p:spPr>
          <a:xfrm>
            <a:off x="20" y="914400"/>
            <a:ext cx="7353280" cy="5029200"/>
          </a:xfrm>
          <a:noFill/>
        </p:spPr>
      </p:pic>
      <p:sp>
        <p:nvSpPr>
          <p:cNvPr id="2" name="Title 1">
            <a:extLst>
              <a:ext uri="{FF2B5EF4-FFF2-40B4-BE49-F238E27FC236}">
                <a16:creationId xmlns:a16="http://schemas.microsoft.com/office/drawing/2014/main" id="{A712FF90-C48D-CBC2-9807-329D6CE41A43}"/>
              </a:ext>
            </a:extLst>
          </p:cNvPr>
          <p:cNvSpPr>
            <a:spLocks noGrp="1"/>
          </p:cNvSpPr>
          <p:nvPr>
            <p:ph type="title"/>
          </p:nvPr>
        </p:nvSpPr>
        <p:spPr>
          <a:xfrm>
            <a:off x="2963353" y="2109794"/>
            <a:ext cx="3496972" cy="1831091"/>
          </a:xfrm>
        </p:spPr>
        <p:style>
          <a:lnRef idx="0">
            <a:schemeClr val="accent5"/>
          </a:lnRef>
          <a:fillRef idx="3">
            <a:schemeClr val="accent5"/>
          </a:fillRef>
          <a:effectRef idx="3">
            <a:schemeClr val="accent5"/>
          </a:effectRef>
          <a:fontRef idx="minor">
            <a:schemeClr val="lt1"/>
          </a:fontRef>
        </p:style>
        <p:txBody>
          <a:bodyPr anchor="t">
            <a:normAutofit fontScale="90000"/>
          </a:bodyPr>
          <a:lstStyle/>
          <a:p>
            <a:pPr>
              <a:lnSpc>
                <a:spcPct val="110000"/>
              </a:lnSpc>
            </a:pPr>
            <a:r>
              <a:rPr lang="sl-SI" sz="2300"/>
              <a:t>Problem: </a:t>
            </a:r>
            <a:r>
              <a:rPr lang="sl-SI" sz="2300">
                <a:effectLst/>
              </a:rPr>
              <a:t>Elektronski model, ki prikazuje delovanje prilagajanja barve kože kameleona barvi okolice.</a:t>
            </a:r>
            <a:br>
              <a:rPr lang="sl-SI" sz="2300">
                <a:effectLst/>
              </a:rPr>
            </a:br>
            <a:endParaRPr lang="sl-SI" sz="2300"/>
          </a:p>
        </p:txBody>
      </p:sp>
      <p:sp>
        <p:nvSpPr>
          <p:cNvPr id="3" name="Content Placeholder 2">
            <a:extLst>
              <a:ext uri="{FF2B5EF4-FFF2-40B4-BE49-F238E27FC236}">
                <a16:creationId xmlns:a16="http://schemas.microsoft.com/office/drawing/2014/main" id="{C4E27D47-9135-7461-4A21-B68183990685}"/>
              </a:ext>
            </a:extLst>
          </p:cNvPr>
          <p:cNvSpPr>
            <a:spLocks noGrp="1"/>
          </p:cNvSpPr>
          <p:nvPr>
            <p:ph idx="1"/>
          </p:nvPr>
        </p:nvSpPr>
        <p:spPr>
          <a:xfrm>
            <a:off x="8115300" y="834620"/>
            <a:ext cx="3424328" cy="5375680"/>
          </a:xfrm>
        </p:spPr>
        <p:txBody>
          <a:bodyPr>
            <a:normAutofit lnSpcReduction="10000"/>
          </a:bodyPr>
          <a:lstStyle/>
          <a:p>
            <a:pPr marL="0" indent="0">
              <a:lnSpc>
                <a:spcPct val="110000"/>
              </a:lnSpc>
              <a:buNone/>
            </a:pPr>
            <a:r>
              <a:rPr lang="sl-SI"/>
              <a:t>MODULACIJA: </a:t>
            </a:r>
          </a:p>
          <a:p>
            <a:pPr>
              <a:lnSpc>
                <a:spcPct val="110000"/>
              </a:lnSpc>
              <a:spcAft>
                <a:spcPts val="800"/>
              </a:spcAft>
            </a:pPr>
            <a:r>
              <a:rPr lang="sl-SI">
                <a:effectLst/>
              </a:rPr>
              <a:t>3D model lupine kameleona s terarijem ,</a:t>
            </a:r>
          </a:p>
          <a:p>
            <a:pPr>
              <a:lnSpc>
                <a:spcPct val="110000"/>
              </a:lnSpc>
              <a:spcAft>
                <a:spcPts val="800"/>
              </a:spcAft>
            </a:pPr>
            <a:r>
              <a:rPr lang="sl-SI">
                <a:effectLst/>
              </a:rPr>
              <a:t>osvetljevanje </a:t>
            </a:r>
            <a:r>
              <a:rPr lang="sl-SI"/>
              <a:t>n</a:t>
            </a:r>
            <a:r>
              <a:rPr lang="sl-SI">
                <a:effectLst/>
              </a:rPr>
              <a:t>otranjosti terarija z dodatno zunanjo led diodo v osnovnih barvah,</a:t>
            </a:r>
          </a:p>
          <a:p>
            <a:pPr>
              <a:lnSpc>
                <a:spcPct val="110000"/>
              </a:lnSpc>
              <a:spcAft>
                <a:spcPts val="800"/>
              </a:spcAft>
            </a:pPr>
            <a:r>
              <a:rPr lang="sl-SI">
                <a:effectLst/>
              </a:rPr>
              <a:t>barve zazna barvni senzor na kameleonu,</a:t>
            </a:r>
          </a:p>
          <a:p>
            <a:pPr>
              <a:lnSpc>
                <a:spcPct val="110000"/>
              </a:lnSpc>
              <a:spcAft>
                <a:spcPts val="800"/>
              </a:spcAft>
            </a:pPr>
            <a:r>
              <a:rPr lang="sl-SI">
                <a:effectLst/>
              </a:rPr>
              <a:t>RGB dioda </a:t>
            </a:r>
            <a:r>
              <a:rPr lang="sl-SI"/>
              <a:t>v</a:t>
            </a:r>
            <a:r>
              <a:rPr lang="sl-SI">
                <a:effectLst/>
              </a:rPr>
              <a:t> kameleonu se vklaplja v barvah dodatne zunaje led diode.</a:t>
            </a:r>
          </a:p>
          <a:p>
            <a:pPr>
              <a:lnSpc>
                <a:spcPct val="110000"/>
              </a:lnSpc>
            </a:pPr>
            <a:endParaRPr lang="sl-SI"/>
          </a:p>
        </p:txBody>
      </p:sp>
      <p:sp>
        <p:nvSpPr>
          <p:cNvPr id="19" name="Slide Number Placeholder 8">
            <a:extLst>
              <a:ext uri="{FF2B5EF4-FFF2-40B4-BE49-F238E27FC236}">
                <a16:creationId xmlns:a16="http://schemas.microsoft.com/office/drawing/2014/main" id="{F8766146-3F5E-4648-A5C2-4B92438D6E25}"/>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sl-SI" smtClean="0"/>
              <a:pPr>
                <a:spcAft>
                  <a:spcPts val="600"/>
                </a:spcAft>
              </a:pPr>
              <a:t>37</a:t>
            </a:fld>
            <a:endParaRPr lang="sl-SI"/>
          </a:p>
        </p:txBody>
      </p:sp>
      <p:sp>
        <p:nvSpPr>
          <p:cNvPr id="4" name="Date Placeholder 3">
            <a:extLst>
              <a:ext uri="{FF2B5EF4-FFF2-40B4-BE49-F238E27FC236}">
                <a16:creationId xmlns:a16="http://schemas.microsoft.com/office/drawing/2014/main" id="{EF4B0557-3829-DB34-37ED-8F2D77FFD551}"/>
              </a:ext>
            </a:extLst>
          </p:cNvPr>
          <p:cNvSpPr>
            <a:spLocks noGrp="1"/>
          </p:cNvSpPr>
          <p:nvPr>
            <p:ph type="dt" sz="half" idx="10"/>
          </p:nvPr>
        </p:nvSpPr>
        <p:spPr/>
        <p:txBody>
          <a:bodyPr/>
          <a:lstStyle/>
          <a:p>
            <a:r>
              <a:rPr lang="en-US"/>
              <a:t>30. 1. 2023</a:t>
            </a:r>
            <a:endParaRPr lang="en-US" dirty="0"/>
          </a:p>
        </p:txBody>
      </p:sp>
      <p:sp>
        <p:nvSpPr>
          <p:cNvPr id="5" name="Footer Placeholder 4">
            <a:extLst>
              <a:ext uri="{FF2B5EF4-FFF2-40B4-BE49-F238E27FC236}">
                <a16:creationId xmlns:a16="http://schemas.microsoft.com/office/drawing/2014/main" id="{D34DDD21-3807-8463-A9B8-93AD0E8ACCBF}"/>
              </a:ext>
            </a:extLst>
          </p:cNvPr>
          <p:cNvSpPr>
            <a:spLocks noGrp="1"/>
          </p:cNvSpPr>
          <p:nvPr>
            <p:ph type="ftr" sz="quarter" idx="11"/>
          </p:nvPr>
        </p:nvSpPr>
        <p:spPr/>
        <p:txBody>
          <a:bodyPr/>
          <a:lstStyle/>
          <a:p>
            <a:r>
              <a:rPr lang="en-US"/>
              <a:t>NAPOJ - MINUT</a:t>
            </a:r>
            <a:endParaRPr lang="en-US" dirty="0"/>
          </a:p>
        </p:txBody>
      </p:sp>
    </p:spTree>
    <p:extLst>
      <p:ext uri="{BB962C8B-B14F-4D97-AF65-F5344CB8AC3E}">
        <p14:creationId xmlns:p14="http://schemas.microsoft.com/office/powerpoint/2010/main" val="1705710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578A4D4A-5F83-7CFC-C329-257B56227688}"/>
              </a:ext>
            </a:extLst>
          </p:cNvPr>
          <p:cNvPicPr>
            <a:picLocks noChangeAspect="1"/>
          </p:cNvPicPr>
          <p:nvPr/>
        </p:nvPicPr>
        <p:blipFill>
          <a:blip r:embed="rId2"/>
          <a:stretch>
            <a:fillRect/>
          </a:stretch>
        </p:blipFill>
        <p:spPr>
          <a:xfrm>
            <a:off x="366192" y="4251264"/>
            <a:ext cx="2540263" cy="1902252"/>
          </a:xfrm>
          <a:prstGeom prst="rect">
            <a:avLst/>
          </a:prstGeom>
        </p:spPr>
      </p:pic>
      <p:pic>
        <p:nvPicPr>
          <p:cNvPr id="5" name="Picture 4" descr="Diagram&#10;&#10;Description automatically generated">
            <a:extLst>
              <a:ext uri="{FF2B5EF4-FFF2-40B4-BE49-F238E27FC236}">
                <a16:creationId xmlns:a16="http://schemas.microsoft.com/office/drawing/2014/main" id="{0B59452E-8371-45AD-534D-9FE51AE55D3D}"/>
              </a:ext>
            </a:extLst>
          </p:cNvPr>
          <p:cNvPicPr>
            <a:picLocks noChangeAspect="1"/>
          </p:cNvPicPr>
          <p:nvPr/>
        </p:nvPicPr>
        <p:blipFill>
          <a:blip r:embed="rId3"/>
          <a:stretch>
            <a:fillRect/>
          </a:stretch>
        </p:blipFill>
        <p:spPr>
          <a:xfrm>
            <a:off x="3397034" y="4748945"/>
            <a:ext cx="2722561" cy="1963568"/>
          </a:xfrm>
          <a:prstGeom prst="rect">
            <a:avLst/>
          </a:prstGeom>
        </p:spPr>
      </p:pic>
      <p:pic>
        <p:nvPicPr>
          <p:cNvPr id="8" name="Picture 7">
            <a:extLst>
              <a:ext uri="{FF2B5EF4-FFF2-40B4-BE49-F238E27FC236}">
                <a16:creationId xmlns:a16="http://schemas.microsoft.com/office/drawing/2014/main" id="{C349F561-FE41-753C-DAD2-A0A7B3837F9E}"/>
              </a:ext>
            </a:extLst>
          </p:cNvPr>
          <p:cNvPicPr>
            <a:picLocks noChangeAspect="1"/>
          </p:cNvPicPr>
          <p:nvPr/>
        </p:nvPicPr>
        <p:blipFill>
          <a:blip r:embed="rId4"/>
          <a:stretch>
            <a:fillRect/>
          </a:stretch>
        </p:blipFill>
        <p:spPr>
          <a:xfrm>
            <a:off x="6263489" y="5439181"/>
            <a:ext cx="2152370" cy="1273332"/>
          </a:xfrm>
          <a:prstGeom prst="rect">
            <a:avLst/>
          </a:prstGeom>
        </p:spPr>
      </p:pic>
      <p:pic>
        <p:nvPicPr>
          <p:cNvPr id="10" name="Picture 9">
            <a:extLst>
              <a:ext uri="{FF2B5EF4-FFF2-40B4-BE49-F238E27FC236}">
                <a16:creationId xmlns:a16="http://schemas.microsoft.com/office/drawing/2014/main" id="{53961623-0317-1989-8497-9856AD3ED452}"/>
              </a:ext>
            </a:extLst>
          </p:cNvPr>
          <p:cNvPicPr>
            <a:picLocks noChangeAspect="1"/>
          </p:cNvPicPr>
          <p:nvPr/>
        </p:nvPicPr>
        <p:blipFill>
          <a:blip r:embed="rId5"/>
          <a:stretch>
            <a:fillRect/>
          </a:stretch>
        </p:blipFill>
        <p:spPr>
          <a:xfrm>
            <a:off x="8906438" y="3711000"/>
            <a:ext cx="2633191" cy="1996669"/>
          </a:xfrm>
          <a:prstGeom prst="rect">
            <a:avLst/>
          </a:prstGeom>
        </p:spPr>
      </p:pic>
      <p:sp>
        <p:nvSpPr>
          <p:cNvPr id="2" name="Title 1">
            <a:extLst>
              <a:ext uri="{FF2B5EF4-FFF2-40B4-BE49-F238E27FC236}">
                <a16:creationId xmlns:a16="http://schemas.microsoft.com/office/drawing/2014/main" id="{24CBB49B-9739-B119-9B87-CD39A7426C07}"/>
              </a:ext>
            </a:extLst>
          </p:cNvPr>
          <p:cNvSpPr>
            <a:spLocks noGrp="1"/>
          </p:cNvSpPr>
          <p:nvPr>
            <p:ph type="title"/>
          </p:nvPr>
        </p:nvSpPr>
        <p:spPr>
          <a:xfrm>
            <a:off x="573882" y="0"/>
            <a:ext cx="10625229" cy="1147053"/>
          </a:xfrm>
        </p:spPr>
        <p:txBody>
          <a:bodyPr/>
          <a:lstStyle/>
          <a:p>
            <a:r>
              <a:rPr lang="sl-SI"/>
              <a:t>Korak za korakom do rešitve</a:t>
            </a:r>
          </a:p>
        </p:txBody>
      </p:sp>
      <p:sp>
        <p:nvSpPr>
          <p:cNvPr id="3" name="Content Placeholder 2">
            <a:extLst>
              <a:ext uri="{FF2B5EF4-FFF2-40B4-BE49-F238E27FC236}">
                <a16:creationId xmlns:a16="http://schemas.microsoft.com/office/drawing/2014/main" id="{8DB96B8C-9583-6407-9CAF-F8662031DFF7}"/>
              </a:ext>
            </a:extLst>
          </p:cNvPr>
          <p:cNvSpPr>
            <a:spLocks noGrp="1"/>
          </p:cNvSpPr>
          <p:nvPr>
            <p:ph idx="1"/>
          </p:nvPr>
        </p:nvSpPr>
        <p:spPr>
          <a:xfrm>
            <a:off x="1827121" y="990347"/>
            <a:ext cx="7892288" cy="3758598"/>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buNone/>
            </a:pPr>
            <a:r>
              <a:rPr lang="sl-SI" sz="2400"/>
              <a:t>Organiziran bo naravoslovni dan (5 šolskih ur), kjer bodo učenci korak za korakom prehajali od osnov dela z arduinom k malo težjim nalogam s spoznavanjem in uporabo RGB diode ter  branjem barv s pomočjo barvnega senzorja. Na koncu bodo spretnosti in znanja združili v rešitev problema. Hkrati bodo učenci spoznavali tudi spremenljivke, izpisovanje vrednosti spremenljivk, zanko, funkcije in pogojni stavek. </a:t>
            </a:r>
          </a:p>
          <a:p>
            <a:pPr marL="0" indent="0">
              <a:buNone/>
            </a:pPr>
            <a:endParaRPr lang="sl-SI" sz="2400"/>
          </a:p>
        </p:txBody>
      </p:sp>
      <p:sp>
        <p:nvSpPr>
          <p:cNvPr id="6" name="Date Placeholder 5">
            <a:extLst>
              <a:ext uri="{FF2B5EF4-FFF2-40B4-BE49-F238E27FC236}">
                <a16:creationId xmlns:a16="http://schemas.microsoft.com/office/drawing/2014/main" id="{243B9E87-0147-4B1E-86D6-E16C9820AA6E}"/>
              </a:ext>
            </a:extLst>
          </p:cNvPr>
          <p:cNvSpPr>
            <a:spLocks noGrp="1"/>
          </p:cNvSpPr>
          <p:nvPr>
            <p:ph type="dt" sz="half" idx="10"/>
          </p:nvPr>
        </p:nvSpPr>
        <p:spPr/>
        <p:txBody>
          <a:bodyPr/>
          <a:lstStyle/>
          <a:p>
            <a:r>
              <a:rPr lang="en-US"/>
              <a:t>30. 1. 2023</a:t>
            </a:r>
            <a:endParaRPr lang="en-US" dirty="0"/>
          </a:p>
        </p:txBody>
      </p:sp>
      <p:sp>
        <p:nvSpPr>
          <p:cNvPr id="7" name="Footer Placeholder 6">
            <a:extLst>
              <a:ext uri="{FF2B5EF4-FFF2-40B4-BE49-F238E27FC236}">
                <a16:creationId xmlns:a16="http://schemas.microsoft.com/office/drawing/2014/main" id="{AF56E5CE-57CC-7262-F2C7-96395ECF1146}"/>
              </a:ext>
            </a:extLst>
          </p:cNvPr>
          <p:cNvSpPr>
            <a:spLocks noGrp="1"/>
          </p:cNvSpPr>
          <p:nvPr>
            <p:ph type="ftr" sz="quarter" idx="11"/>
          </p:nvPr>
        </p:nvSpPr>
        <p:spPr/>
        <p:txBody>
          <a:bodyPr/>
          <a:lstStyle/>
          <a:p>
            <a:r>
              <a:rPr lang="en-US"/>
              <a:t>NAPOJ - MINUT</a:t>
            </a:r>
            <a:endParaRPr lang="en-US" dirty="0"/>
          </a:p>
        </p:txBody>
      </p:sp>
      <p:sp>
        <p:nvSpPr>
          <p:cNvPr id="9" name="Slide Number Placeholder 8">
            <a:extLst>
              <a:ext uri="{FF2B5EF4-FFF2-40B4-BE49-F238E27FC236}">
                <a16:creationId xmlns:a16="http://schemas.microsoft.com/office/drawing/2014/main" id="{08BF6B05-BBD7-646E-AA3A-C3B7719C4E32}"/>
              </a:ext>
            </a:extLst>
          </p:cNvPr>
          <p:cNvSpPr>
            <a:spLocks noGrp="1"/>
          </p:cNvSpPr>
          <p:nvPr>
            <p:ph type="sldNum" sz="quarter" idx="12"/>
          </p:nvPr>
        </p:nvSpPr>
        <p:spPr/>
        <p:txBody>
          <a:bodyPr/>
          <a:lstStyle/>
          <a:p>
            <a:fld id="{D57F1E4F-1CFF-5643-939E-02111984F565}" type="slidenum">
              <a:rPr lang="en-US" smtClean="0"/>
              <a:t>38</a:t>
            </a:fld>
            <a:endParaRPr lang="en-US" dirty="0"/>
          </a:p>
        </p:txBody>
      </p:sp>
    </p:spTree>
    <p:extLst>
      <p:ext uri="{BB962C8B-B14F-4D97-AF65-F5344CB8AC3E}">
        <p14:creationId xmlns:p14="http://schemas.microsoft.com/office/powerpoint/2010/main" val="1026291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pl-PL" dirty="0"/>
              <a:t>Sklop nalog iz kemije s programiranjem v projektu Tomo</a:t>
            </a:r>
            <a:endParaRPr lang="sl-SI"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l="17403" t="7508" r="25000" b="3689"/>
          <a:stretch/>
        </p:blipFill>
        <p:spPr>
          <a:xfrm>
            <a:off x="5467598" y="1574336"/>
            <a:ext cx="5886202" cy="5104847"/>
          </a:xfrm>
          <a:prstGeom prst="rect">
            <a:avLst/>
          </a:prstGeom>
        </p:spPr>
      </p:pic>
      <p:sp>
        <p:nvSpPr>
          <p:cNvPr id="7" name="Pravokotnik 6"/>
          <p:cNvSpPr/>
          <p:nvPr/>
        </p:nvSpPr>
        <p:spPr>
          <a:xfrm>
            <a:off x="838200" y="4774959"/>
            <a:ext cx="3912092" cy="1477328"/>
          </a:xfrm>
          <a:prstGeom prst="rect">
            <a:avLst/>
          </a:prstGeom>
        </p:spPr>
        <p:txBody>
          <a:bodyPr wrap="square">
            <a:spAutoFit/>
          </a:bodyPr>
          <a:lstStyle/>
          <a:p>
            <a:pPr fontAlgn="base"/>
            <a:r>
              <a:rPr lang="sl-SI" b="0" i="0" u="none" strike="noStrike" dirty="0">
                <a:effectLst/>
                <a:latin typeface="Arial" panose="020B0604020202020204" pitchFamily="34" charset="0"/>
              </a:rPr>
              <a:t>Uredi enačbe kemijskih reakcij</a:t>
            </a:r>
          </a:p>
          <a:p>
            <a:pPr fontAlgn="base"/>
            <a:endParaRPr lang="sl-SI" b="0" i="0" u="none" strike="noStrike" dirty="0">
              <a:effectLst/>
              <a:latin typeface="Arial" panose="020B0604020202020204" pitchFamily="34" charset="0"/>
            </a:endParaRPr>
          </a:p>
          <a:p>
            <a:pPr fontAlgn="base"/>
            <a:r>
              <a:rPr lang="pt-BR" b="0" i="0" u="none" strike="noStrike" dirty="0">
                <a:effectLst/>
                <a:latin typeface="Arial" panose="020B0604020202020204" pitchFamily="34" charset="0"/>
              </a:rPr>
              <a:t>H</a:t>
            </a:r>
            <a:r>
              <a:rPr lang="pt-BR" b="0" i="0" u="none" strike="noStrike" baseline="-25000" dirty="0">
                <a:effectLst/>
                <a:latin typeface="Arial" panose="020B0604020202020204" pitchFamily="34" charset="0"/>
              </a:rPr>
              <a:t>2</a:t>
            </a:r>
            <a:r>
              <a:rPr lang="pt-BR" b="0" i="0" u="none" strike="noStrike" dirty="0">
                <a:effectLst/>
                <a:latin typeface="Arial" panose="020B0604020202020204" pitchFamily="34" charset="0"/>
              </a:rPr>
              <a:t>S + O</a:t>
            </a:r>
            <a:r>
              <a:rPr lang="pt-BR" baseline="-25000" dirty="0">
                <a:latin typeface="Arial" panose="020B0604020202020204" pitchFamily="34" charset="0"/>
              </a:rPr>
              <a:t>2</a:t>
            </a:r>
            <a:r>
              <a:rPr lang="pt-BR" b="0" i="0" u="none" strike="noStrike" dirty="0">
                <a:effectLst/>
                <a:latin typeface="Arial" panose="020B0604020202020204" pitchFamily="34" charset="0"/>
              </a:rPr>
              <a:t> → SO</a:t>
            </a:r>
            <a:r>
              <a:rPr lang="pt-BR" baseline="-25000" dirty="0">
                <a:latin typeface="Arial" panose="020B0604020202020204" pitchFamily="34" charset="0"/>
              </a:rPr>
              <a:t>2</a:t>
            </a:r>
            <a:r>
              <a:rPr lang="pt-BR" b="0" i="0" u="none" strike="noStrike" dirty="0">
                <a:effectLst/>
                <a:latin typeface="Arial" panose="020B0604020202020204" pitchFamily="34" charset="0"/>
              </a:rPr>
              <a:t> + H</a:t>
            </a:r>
            <a:r>
              <a:rPr lang="pt-BR" baseline="-25000" dirty="0">
                <a:latin typeface="Arial" panose="020B0604020202020204" pitchFamily="34" charset="0"/>
              </a:rPr>
              <a:t>2</a:t>
            </a:r>
            <a:r>
              <a:rPr lang="pt-BR" b="0" i="0" u="none" strike="noStrike" dirty="0">
                <a:effectLst/>
                <a:latin typeface="Arial" panose="020B0604020202020204" pitchFamily="34" charset="0"/>
              </a:rPr>
              <a:t>O</a:t>
            </a:r>
          </a:p>
          <a:p>
            <a:pPr fontAlgn="base"/>
            <a:r>
              <a:rPr lang="pt-BR" b="0" i="0" u="none" strike="noStrike" dirty="0">
                <a:effectLst/>
                <a:latin typeface="Arial" panose="020B0604020202020204" pitchFamily="34" charset="0"/>
              </a:rPr>
              <a:t>NH</a:t>
            </a:r>
            <a:r>
              <a:rPr lang="pt-BR" baseline="-25000" dirty="0">
                <a:latin typeface="Arial" panose="020B0604020202020204" pitchFamily="34" charset="0"/>
              </a:rPr>
              <a:t>3 </a:t>
            </a:r>
            <a:r>
              <a:rPr lang="pt-BR" b="0" i="0" u="none" strike="noStrike" dirty="0">
                <a:effectLst/>
                <a:latin typeface="Arial" panose="020B0604020202020204" pitchFamily="34" charset="0"/>
              </a:rPr>
              <a:t>+ O</a:t>
            </a:r>
            <a:r>
              <a:rPr lang="pt-BR" baseline="-25000" dirty="0">
                <a:latin typeface="Arial" panose="020B0604020202020204" pitchFamily="34" charset="0"/>
              </a:rPr>
              <a:t>2 </a:t>
            </a:r>
            <a:r>
              <a:rPr lang="pt-BR" b="0" i="0" u="none" strike="noStrike" dirty="0">
                <a:effectLst/>
                <a:latin typeface="Arial" panose="020B0604020202020204" pitchFamily="34" charset="0"/>
              </a:rPr>
              <a:t>→ NO + H</a:t>
            </a:r>
            <a:r>
              <a:rPr lang="pt-BR" baseline="-25000" dirty="0">
                <a:latin typeface="Arial" panose="020B0604020202020204" pitchFamily="34" charset="0"/>
              </a:rPr>
              <a:t>2</a:t>
            </a:r>
            <a:r>
              <a:rPr lang="pt-BR" b="0" i="0" u="none" strike="noStrike" dirty="0">
                <a:effectLst/>
                <a:latin typeface="Arial" panose="020B0604020202020204" pitchFamily="34" charset="0"/>
              </a:rPr>
              <a:t>O</a:t>
            </a:r>
          </a:p>
          <a:p>
            <a:pPr fontAlgn="base"/>
            <a:r>
              <a:rPr lang="pt-BR" b="0" i="0" u="none" strike="noStrike" dirty="0">
                <a:effectLst/>
                <a:latin typeface="Arial" panose="020B0604020202020204" pitchFamily="34" charset="0"/>
              </a:rPr>
              <a:t>Ag+ HNO</a:t>
            </a:r>
            <a:r>
              <a:rPr lang="pt-BR" baseline="-25000" dirty="0">
                <a:latin typeface="Arial" panose="020B0604020202020204" pitchFamily="34" charset="0"/>
              </a:rPr>
              <a:t>3</a:t>
            </a:r>
            <a:r>
              <a:rPr lang="pt-BR" b="0" i="0" u="none" strike="noStrike" dirty="0">
                <a:effectLst/>
                <a:latin typeface="Arial" panose="020B0604020202020204" pitchFamily="34" charset="0"/>
              </a:rPr>
              <a:t> → AgNO</a:t>
            </a:r>
            <a:r>
              <a:rPr lang="pt-BR" baseline="-25000" dirty="0">
                <a:latin typeface="Arial" panose="020B0604020202020204" pitchFamily="34" charset="0"/>
              </a:rPr>
              <a:t>3</a:t>
            </a:r>
            <a:r>
              <a:rPr lang="pt-BR" b="0" i="0" u="none" strike="noStrike" dirty="0">
                <a:effectLst/>
                <a:latin typeface="Arial" panose="020B0604020202020204" pitchFamily="34" charset="0"/>
              </a:rPr>
              <a:t> + NO</a:t>
            </a:r>
            <a:r>
              <a:rPr lang="pt-BR" baseline="-25000" dirty="0">
                <a:latin typeface="Arial" panose="020B0604020202020204" pitchFamily="34" charset="0"/>
              </a:rPr>
              <a:t>2</a:t>
            </a:r>
            <a:r>
              <a:rPr lang="pt-BR" b="0" i="0" u="none" strike="noStrike" dirty="0">
                <a:effectLst/>
                <a:latin typeface="Arial" panose="020B0604020202020204" pitchFamily="34" charset="0"/>
              </a:rPr>
              <a:t> + H</a:t>
            </a:r>
            <a:r>
              <a:rPr lang="pt-BR" baseline="-25000" dirty="0">
                <a:latin typeface="Arial" panose="020B0604020202020204" pitchFamily="34" charset="0"/>
              </a:rPr>
              <a:t>2</a:t>
            </a:r>
            <a:r>
              <a:rPr lang="pt-BR" b="0" i="0" u="none" strike="noStrike" dirty="0">
                <a:effectLst/>
                <a:latin typeface="Arial" panose="020B0604020202020204" pitchFamily="34" charset="0"/>
              </a:rPr>
              <a:t>O</a:t>
            </a:r>
          </a:p>
        </p:txBody>
      </p:sp>
      <p:sp>
        <p:nvSpPr>
          <p:cNvPr id="8" name="Pravokotnik 7"/>
          <p:cNvSpPr/>
          <p:nvPr/>
        </p:nvSpPr>
        <p:spPr>
          <a:xfrm>
            <a:off x="120894" y="2365527"/>
            <a:ext cx="4163626" cy="2677656"/>
          </a:xfrm>
          <a:prstGeom prst="rect">
            <a:avLst/>
          </a:prstGeom>
        </p:spPr>
        <p:txBody>
          <a:bodyPr wrap="square">
            <a:spAutoFit/>
          </a:bodyPr>
          <a:lstStyle/>
          <a:p>
            <a:r>
              <a:rPr lang="aa-ET" sz="2400" dirty="0">
                <a:effectLst/>
                <a:latin typeface="Calibri" panose="020F0502020204030204" pitchFamily="34" charset="0"/>
                <a:ea typeface="Calibri" panose="020F0502020204030204" pitchFamily="34" charset="0"/>
              </a:rPr>
              <a:t>Dijaki bodo v Pythonu programirali naloge s področja kemije in s tem utrjevali koncepte programiranja na konkretnem primeru, ki so ga spoznali pri kemiji. </a:t>
            </a:r>
            <a:br>
              <a:rPr lang="aa-ET" sz="2400" dirty="0">
                <a:effectLst/>
                <a:latin typeface="Calibri" panose="020F0502020204030204" pitchFamily="34" charset="0"/>
                <a:ea typeface="Calibri" panose="020F0502020204030204" pitchFamily="34" charset="0"/>
              </a:rPr>
            </a:br>
            <a:endParaRPr lang="sl-SI" sz="2400" dirty="0"/>
          </a:p>
        </p:txBody>
      </p:sp>
      <p:sp>
        <p:nvSpPr>
          <p:cNvPr id="3" name="Date Placeholder 2">
            <a:extLst>
              <a:ext uri="{FF2B5EF4-FFF2-40B4-BE49-F238E27FC236}">
                <a16:creationId xmlns:a16="http://schemas.microsoft.com/office/drawing/2014/main" id="{38AFB7EB-4099-ACE0-5F01-F9F64B9444F7}"/>
              </a:ext>
            </a:extLst>
          </p:cNvPr>
          <p:cNvSpPr>
            <a:spLocks noGrp="1"/>
          </p:cNvSpPr>
          <p:nvPr>
            <p:ph type="dt" sz="half" idx="10"/>
          </p:nvPr>
        </p:nvSpPr>
        <p:spPr/>
        <p:txBody>
          <a:bodyPr/>
          <a:lstStyle/>
          <a:p>
            <a:r>
              <a:rPr lang="en-US"/>
              <a:t>30. 1. 2023</a:t>
            </a:r>
            <a:endParaRPr lang="en-US" dirty="0"/>
          </a:p>
        </p:txBody>
      </p:sp>
      <p:sp>
        <p:nvSpPr>
          <p:cNvPr id="5" name="Footer Placeholder 4">
            <a:extLst>
              <a:ext uri="{FF2B5EF4-FFF2-40B4-BE49-F238E27FC236}">
                <a16:creationId xmlns:a16="http://schemas.microsoft.com/office/drawing/2014/main" id="{16C5630B-A3B0-B7C3-E6AA-4C3EAF2A0248}"/>
              </a:ext>
            </a:extLst>
          </p:cNvPr>
          <p:cNvSpPr>
            <a:spLocks noGrp="1"/>
          </p:cNvSpPr>
          <p:nvPr>
            <p:ph type="ftr" sz="quarter" idx="11"/>
          </p:nvPr>
        </p:nvSpPr>
        <p:spPr/>
        <p:txBody>
          <a:bodyPr/>
          <a:lstStyle/>
          <a:p>
            <a:r>
              <a:rPr lang="en-US"/>
              <a:t>NAPOJ - MINUT</a:t>
            </a:r>
            <a:endParaRPr lang="en-US" dirty="0"/>
          </a:p>
        </p:txBody>
      </p:sp>
      <p:sp>
        <p:nvSpPr>
          <p:cNvPr id="6" name="Slide Number Placeholder 5">
            <a:extLst>
              <a:ext uri="{FF2B5EF4-FFF2-40B4-BE49-F238E27FC236}">
                <a16:creationId xmlns:a16="http://schemas.microsoft.com/office/drawing/2014/main" id="{DEC0F001-5E9E-D945-1DDE-FCE9A45E36FC}"/>
              </a:ext>
            </a:extLst>
          </p:cNvPr>
          <p:cNvSpPr>
            <a:spLocks noGrp="1"/>
          </p:cNvSpPr>
          <p:nvPr>
            <p:ph type="sldNum" sz="quarter" idx="12"/>
          </p:nvPr>
        </p:nvSpPr>
        <p:spPr/>
        <p:txBody>
          <a:bodyPr/>
          <a:lstStyle/>
          <a:p>
            <a:fld id="{D57F1E4F-1CFF-5643-939E-02111984F565}" type="slidenum">
              <a:rPr lang="en-US" smtClean="0"/>
              <a:t>39</a:t>
            </a:fld>
            <a:endParaRPr lang="en-US" dirty="0"/>
          </a:p>
        </p:txBody>
      </p:sp>
    </p:spTree>
    <p:extLst>
      <p:ext uri="{BB962C8B-B14F-4D97-AF65-F5344CB8AC3E}">
        <p14:creationId xmlns:p14="http://schemas.microsoft.com/office/powerpoint/2010/main" val="1341511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a:xfrm>
            <a:off x="648931" y="629266"/>
            <a:ext cx="4166510" cy="1622321"/>
          </a:xfrm>
        </p:spPr>
        <p:txBody>
          <a:bodyPr>
            <a:normAutofit/>
          </a:bodyPr>
          <a:lstStyle/>
          <a:p>
            <a:endParaRPr lang="sl-SI" dirty="0">
              <a:solidFill>
                <a:srgbClr val="EBEBEB"/>
              </a:solidFill>
            </a:endParaRPr>
          </a:p>
        </p:txBody>
      </p:sp>
      <p:sp>
        <p:nvSpPr>
          <p:cNvPr id="2057"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059" name="Freeform: Shape 2058">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2050" name="Picture 2">
            <a:extLst>
              <a:ext uri="{FF2B5EF4-FFF2-40B4-BE49-F238E27FC236}">
                <a16:creationId xmlns:a16="http://schemas.microsoft.com/office/drawing/2014/main" id="{520C9F1C-4C7A-7358-25EC-FC7298F5A8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21176" y="647698"/>
            <a:ext cx="4195521" cy="556260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a:xfrm>
            <a:off x="648931" y="2438400"/>
            <a:ext cx="4166509" cy="3785419"/>
          </a:xfrm>
        </p:spPr>
        <p:txBody>
          <a:bodyPr>
            <a:normAutofit/>
          </a:bodyPr>
          <a:lstStyle/>
          <a:p>
            <a:r>
              <a:rPr lang="sl-SI" b="1" dirty="0">
                <a:solidFill>
                  <a:srgbClr val="FF0000"/>
                </a:solidFill>
              </a:rPr>
              <a:t>Matija Lokar</a:t>
            </a:r>
            <a:r>
              <a:rPr lang="sl-SI" dirty="0">
                <a:solidFill>
                  <a:srgbClr val="EBEBEB"/>
                </a:solidFill>
              </a:rPr>
              <a:t>, Univerza v Ljubljani, Fakulteta za matematiko in fiziko</a:t>
            </a:r>
          </a:p>
        </p:txBody>
      </p:sp>
      <p:sp>
        <p:nvSpPr>
          <p:cNvPr id="7" name="Date Placeholder 6">
            <a:extLst>
              <a:ext uri="{FF2B5EF4-FFF2-40B4-BE49-F238E27FC236}">
                <a16:creationId xmlns:a16="http://schemas.microsoft.com/office/drawing/2014/main" id="{53F6A3E7-FC7E-3489-116D-667F552B90AB}"/>
              </a:ext>
            </a:extLst>
          </p:cNvPr>
          <p:cNvSpPr>
            <a:spLocks noGrp="1"/>
          </p:cNvSpPr>
          <p:nvPr>
            <p:ph type="dt" sz="half" idx="10"/>
          </p:nvPr>
        </p:nvSpPr>
        <p:spPr/>
        <p:txBody>
          <a:bodyPr/>
          <a:lstStyle/>
          <a:p>
            <a:r>
              <a:rPr lang="en-US"/>
              <a:t>30. 1. 2023</a:t>
            </a:r>
            <a:endParaRPr lang="en-US" dirty="0"/>
          </a:p>
        </p:txBody>
      </p:sp>
      <p:sp>
        <p:nvSpPr>
          <p:cNvPr id="8" name="Footer Placeholder 7">
            <a:extLst>
              <a:ext uri="{FF2B5EF4-FFF2-40B4-BE49-F238E27FC236}">
                <a16:creationId xmlns:a16="http://schemas.microsoft.com/office/drawing/2014/main" id="{C5AF6BDD-B703-414F-6685-F7A319380B84}"/>
              </a:ext>
            </a:extLst>
          </p:cNvPr>
          <p:cNvSpPr>
            <a:spLocks noGrp="1"/>
          </p:cNvSpPr>
          <p:nvPr>
            <p:ph type="ftr" sz="quarter" idx="11"/>
          </p:nvPr>
        </p:nvSpPr>
        <p:spPr/>
        <p:txBody>
          <a:bodyPr/>
          <a:lstStyle/>
          <a:p>
            <a:r>
              <a:rPr lang="en-US"/>
              <a:t>NAPOJ - MINUT</a:t>
            </a:r>
            <a:endParaRPr lang="en-US" dirty="0"/>
          </a:p>
        </p:txBody>
      </p:sp>
      <p:sp>
        <p:nvSpPr>
          <p:cNvPr id="9" name="Slide Number Placeholder 8">
            <a:extLst>
              <a:ext uri="{FF2B5EF4-FFF2-40B4-BE49-F238E27FC236}">
                <a16:creationId xmlns:a16="http://schemas.microsoft.com/office/drawing/2014/main" id="{1BD20B75-1619-48B2-D7CE-435B0DC2A0EA}"/>
              </a:ext>
            </a:extLst>
          </p:cNvPr>
          <p:cNvSpPr>
            <a:spLocks noGrp="1"/>
          </p:cNvSpPr>
          <p:nvPr>
            <p:ph type="sldNum" sz="quarter" idx="12"/>
          </p:nvPr>
        </p:nvSpPr>
        <p:spPr/>
        <p:txBody>
          <a:bodyPr/>
          <a:lstStyle/>
          <a:p>
            <a:fld id="{D57F1E4F-1CFF-5643-939E-02111984F565}" type="slidenum">
              <a:rPr lang="en-US" smtClean="0"/>
              <a:t>4</a:t>
            </a:fld>
            <a:endParaRPr lang="en-US" dirty="0"/>
          </a:p>
        </p:txBody>
      </p:sp>
      <p:pic>
        <p:nvPicPr>
          <p:cNvPr id="10" name="Picture 9" descr="A picture containing sunburst chart&#10;&#10;Description automatically generated">
            <a:extLst>
              <a:ext uri="{FF2B5EF4-FFF2-40B4-BE49-F238E27FC236}">
                <a16:creationId xmlns:a16="http://schemas.microsoft.com/office/drawing/2014/main" id="{DD350F70-12B9-B014-7281-B495B6D21D47}"/>
              </a:ext>
            </a:extLst>
          </p:cNvPr>
          <p:cNvPicPr>
            <a:picLocks noChangeAspect="1"/>
          </p:cNvPicPr>
          <p:nvPr/>
        </p:nvPicPr>
        <p:blipFill>
          <a:blip r:embed="rId3"/>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63122626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Cilji pri pouku informatike</a:t>
            </a:r>
          </a:p>
        </p:txBody>
      </p:sp>
      <p:sp>
        <p:nvSpPr>
          <p:cNvPr id="3" name="Označba mesta vsebine 2"/>
          <p:cNvSpPr>
            <a:spLocks noGrp="1"/>
          </p:cNvSpPr>
          <p:nvPr>
            <p:ph idx="1"/>
          </p:nvPr>
        </p:nvSpPr>
        <p:spPr>
          <a:xfrm>
            <a:off x="838200" y="1825625"/>
            <a:ext cx="10400930" cy="2409024"/>
          </a:xfrm>
        </p:spPr>
        <p:txBody>
          <a:bodyPr>
            <a:normAutofit/>
          </a:bodyPr>
          <a:lstStyle/>
          <a:p>
            <a:r>
              <a:rPr lang="sl-SI" dirty="0"/>
              <a:t>naučiti se zapisati algoritem in program za pravilnost uporabe simbolov kemijskih elementov </a:t>
            </a:r>
          </a:p>
          <a:p>
            <a:r>
              <a:rPr lang="sl-SI" dirty="0"/>
              <a:t>spoznati in utrjevati koncepte programiranja, </a:t>
            </a:r>
          </a:p>
          <a:p>
            <a:pPr lvl="1"/>
            <a:r>
              <a:rPr lang="sl-SI" dirty="0"/>
              <a:t>seznami, funkcije, slovarji,… v programskem jeziku </a:t>
            </a:r>
            <a:r>
              <a:rPr lang="sl-SI" dirty="0" err="1"/>
              <a:t>Python</a:t>
            </a:r>
            <a:r>
              <a:rPr lang="sl-SI" dirty="0"/>
              <a:t> </a:t>
            </a:r>
          </a:p>
          <a:p>
            <a:r>
              <a:rPr lang="sl-SI" dirty="0"/>
              <a:t>uporaba knjižnice </a:t>
            </a:r>
            <a:r>
              <a:rPr lang="sl-SI" dirty="0" err="1"/>
              <a:t>ChemPy</a:t>
            </a:r>
            <a:endParaRPr lang="sl-SI"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4234649"/>
            <a:ext cx="11079331" cy="2214530"/>
          </a:xfrm>
          <a:prstGeom prst="rect">
            <a:avLst/>
          </a:prstGeom>
        </p:spPr>
      </p:pic>
      <p:sp>
        <p:nvSpPr>
          <p:cNvPr id="5" name="Date Placeholder 4">
            <a:extLst>
              <a:ext uri="{FF2B5EF4-FFF2-40B4-BE49-F238E27FC236}">
                <a16:creationId xmlns:a16="http://schemas.microsoft.com/office/drawing/2014/main" id="{02646DF5-42C2-D223-9063-E2547DC3B12B}"/>
              </a:ext>
            </a:extLst>
          </p:cNvPr>
          <p:cNvSpPr>
            <a:spLocks noGrp="1"/>
          </p:cNvSpPr>
          <p:nvPr>
            <p:ph type="dt" sz="half" idx="10"/>
          </p:nvPr>
        </p:nvSpPr>
        <p:spPr/>
        <p:txBody>
          <a:bodyPr/>
          <a:lstStyle/>
          <a:p>
            <a:r>
              <a:rPr lang="en-US"/>
              <a:t>30. 1. 2023</a:t>
            </a:r>
            <a:endParaRPr lang="en-US" dirty="0"/>
          </a:p>
        </p:txBody>
      </p:sp>
      <p:sp>
        <p:nvSpPr>
          <p:cNvPr id="6" name="Footer Placeholder 5">
            <a:extLst>
              <a:ext uri="{FF2B5EF4-FFF2-40B4-BE49-F238E27FC236}">
                <a16:creationId xmlns:a16="http://schemas.microsoft.com/office/drawing/2014/main" id="{50C77677-B3B7-49D9-EFEB-EFD8A068CC03}"/>
              </a:ext>
            </a:extLst>
          </p:cNvPr>
          <p:cNvSpPr>
            <a:spLocks noGrp="1"/>
          </p:cNvSpPr>
          <p:nvPr>
            <p:ph type="ftr" sz="quarter" idx="11"/>
          </p:nvPr>
        </p:nvSpPr>
        <p:spPr/>
        <p:txBody>
          <a:bodyPr/>
          <a:lstStyle/>
          <a:p>
            <a:r>
              <a:rPr lang="en-US"/>
              <a:t>NAPOJ - MINUT</a:t>
            </a:r>
            <a:endParaRPr lang="en-US" dirty="0"/>
          </a:p>
        </p:txBody>
      </p:sp>
      <p:sp>
        <p:nvSpPr>
          <p:cNvPr id="7" name="Slide Number Placeholder 6">
            <a:extLst>
              <a:ext uri="{FF2B5EF4-FFF2-40B4-BE49-F238E27FC236}">
                <a16:creationId xmlns:a16="http://schemas.microsoft.com/office/drawing/2014/main" id="{20CCFA94-D47C-4031-DFC0-231C32A14E53}"/>
              </a:ext>
            </a:extLst>
          </p:cNvPr>
          <p:cNvSpPr>
            <a:spLocks noGrp="1"/>
          </p:cNvSpPr>
          <p:nvPr>
            <p:ph type="sldNum" sz="quarter" idx="12"/>
          </p:nvPr>
        </p:nvSpPr>
        <p:spPr/>
        <p:txBody>
          <a:bodyPr/>
          <a:lstStyle/>
          <a:p>
            <a:fld id="{D57F1E4F-1CFF-5643-939E-02111984F565}" type="slidenum">
              <a:rPr lang="en-US" smtClean="0"/>
              <a:t>40</a:t>
            </a:fld>
            <a:endParaRPr lang="en-US" dirty="0"/>
          </a:p>
        </p:txBody>
      </p:sp>
    </p:spTree>
    <p:extLst>
      <p:ext uri="{BB962C8B-B14F-4D97-AF65-F5344CB8AC3E}">
        <p14:creationId xmlns:p14="http://schemas.microsoft.com/office/powerpoint/2010/main" val="2112625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AAFA4BC6-8102-4DD7-82E7-73148B9A0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slov 1">
            <a:extLst>
              <a:ext uri="{FF2B5EF4-FFF2-40B4-BE49-F238E27FC236}">
                <a16:creationId xmlns:a16="http://schemas.microsoft.com/office/drawing/2014/main" id="{5964DD9A-597E-4746-BF0D-D568F6E4107D}"/>
              </a:ext>
            </a:extLst>
          </p:cNvPr>
          <p:cNvSpPr>
            <a:spLocks noGrp="1"/>
          </p:cNvSpPr>
          <p:nvPr>
            <p:ph type="ctrTitle"/>
          </p:nvPr>
        </p:nvSpPr>
        <p:spPr>
          <a:xfrm>
            <a:off x="3895603" y="1943099"/>
            <a:ext cx="8296397" cy="2971801"/>
          </a:xfrm>
        </p:spPr>
        <p:txBody>
          <a:bodyPr/>
          <a:lstStyle/>
          <a:p>
            <a:r>
              <a:rPr lang="sl-SI" sz="6000" b="1" dirty="0">
                <a:solidFill>
                  <a:srgbClr val="7030A0"/>
                </a:solidFill>
              </a:rPr>
              <a:t>DIGITALNA TEHNOLOGIJA V POUK MATEMATIKE</a:t>
            </a:r>
          </a:p>
        </p:txBody>
      </p:sp>
      <p:pic>
        <p:nvPicPr>
          <p:cNvPr id="10" name="Slika 9">
            <a:extLst>
              <a:ext uri="{FF2B5EF4-FFF2-40B4-BE49-F238E27FC236}">
                <a16:creationId xmlns:a16="http://schemas.microsoft.com/office/drawing/2014/main" id="{94FCE4CC-7417-4DA8-984A-0CC850D261D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954843"/>
            <a:ext cx="4476390" cy="3042632"/>
          </a:xfrm>
          <a:prstGeom prst="rect">
            <a:avLst/>
          </a:prstGeom>
        </p:spPr>
      </p:pic>
    </p:spTree>
    <p:extLst>
      <p:ext uri="{BB962C8B-B14F-4D97-AF65-F5344CB8AC3E}">
        <p14:creationId xmlns:p14="http://schemas.microsoft.com/office/powerpoint/2010/main" val="1408949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značba mesta vsebine 14">
            <a:extLst>
              <a:ext uri="{FF2B5EF4-FFF2-40B4-BE49-F238E27FC236}">
                <a16:creationId xmlns:a16="http://schemas.microsoft.com/office/drawing/2014/main" id="{25AE5B3F-E3A3-49F0-8D12-5C341C0957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9369" y="100173"/>
            <a:ext cx="1340829" cy="1867410"/>
          </a:xfrm>
        </p:spPr>
      </p:pic>
      <p:sp>
        <p:nvSpPr>
          <p:cNvPr id="2" name="Naslov 1">
            <a:extLst>
              <a:ext uri="{FF2B5EF4-FFF2-40B4-BE49-F238E27FC236}">
                <a16:creationId xmlns:a16="http://schemas.microsoft.com/office/drawing/2014/main" id="{F10A3374-D4F3-47EF-AB3A-8C1CAFD2E943}"/>
              </a:ext>
            </a:extLst>
          </p:cNvPr>
          <p:cNvSpPr>
            <a:spLocks noGrp="1"/>
          </p:cNvSpPr>
          <p:nvPr>
            <p:ph type="title"/>
          </p:nvPr>
        </p:nvSpPr>
        <p:spPr>
          <a:xfrm>
            <a:off x="258297" y="-15954"/>
            <a:ext cx="7434971" cy="1229291"/>
          </a:xfrm>
        </p:spPr>
        <p:txBody>
          <a:bodyPr>
            <a:normAutofit/>
          </a:bodyPr>
          <a:lstStyle/>
          <a:p>
            <a:r>
              <a:rPr lang="sl-SI" sz="2600" b="1" dirty="0"/>
              <a:t>Namen in CILJI projekta</a:t>
            </a:r>
          </a:p>
        </p:txBody>
      </p:sp>
      <p:sp>
        <p:nvSpPr>
          <p:cNvPr id="4" name="Označba mesta besedila 3">
            <a:extLst>
              <a:ext uri="{FF2B5EF4-FFF2-40B4-BE49-F238E27FC236}">
                <a16:creationId xmlns:a16="http://schemas.microsoft.com/office/drawing/2014/main" id="{648F98A3-A1F4-4D02-BFBC-4CBC466AA544}"/>
              </a:ext>
            </a:extLst>
          </p:cNvPr>
          <p:cNvSpPr>
            <a:spLocks noGrp="1"/>
          </p:cNvSpPr>
          <p:nvPr>
            <p:ph type="body" sz="half" idx="2"/>
          </p:nvPr>
        </p:nvSpPr>
        <p:spPr>
          <a:xfrm>
            <a:off x="258297" y="1327638"/>
            <a:ext cx="10679333" cy="5039855"/>
          </a:xfrm>
        </p:spPr>
        <p:txBody>
          <a:bodyPr>
            <a:noAutofit/>
          </a:bodyPr>
          <a:lstStyle/>
          <a:p>
            <a:pPr>
              <a:lnSpc>
                <a:spcPct val="107000"/>
              </a:lnSpc>
              <a:spcAft>
                <a:spcPts val="800"/>
              </a:spcAft>
            </a:pPr>
            <a:r>
              <a:rPr lang="sl-SI" b="1"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rPr>
              <a:t>Temeljna znanja</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Temeljna znanja RIN: algoritmi in programiranje  </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Temeljna znanja matematike: Geometrija v ravnini (osnovni pojmi, skladnost in merjenje kotov, preslikave v ravnini ter načrtovanje: trikotnik, krog in krožnica, štirikotniki)</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b="1"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rPr>
              <a:t>Operativni učni cilji</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Zmožnost uporabljanja tehnologije pri izvajanju matematičnih postopkov.</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Dijak pozna pomen in vlogo digitalne/računalniške tehnologije, jo spozna in zna uporabljati.</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Dijak razume, katera matematična pravila in postopki so v ozadju posameznega modula (npr. nariši pravokotnico, nariši simetralo daljice, nariši kot) </a:t>
            </a:r>
            <a:r>
              <a:rPr lang="sl-SI" sz="1600" i="1"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(preverjanje rešitve, razumevanje ozadja uporabljene funkcije, zamenjava koraka risanja s primerljivo funkcijo)</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Dijak se usposablja za učinkovito in konstruktivno sodelovanje v skupini.</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Slika 11">
            <a:extLst>
              <a:ext uri="{FF2B5EF4-FFF2-40B4-BE49-F238E27FC236}">
                <a16:creationId xmlns:a16="http://schemas.microsoft.com/office/drawing/2014/main" id="{23E69C3C-2B3D-4717-8258-DB1D30F8DB9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1127" y="5234630"/>
            <a:ext cx="2528865" cy="1718886"/>
          </a:xfrm>
          <a:prstGeom prst="rect">
            <a:avLst/>
          </a:prstGeom>
        </p:spPr>
      </p:pic>
      <p:pic>
        <p:nvPicPr>
          <p:cNvPr id="7" name="Slika 6">
            <a:extLst>
              <a:ext uri="{FF2B5EF4-FFF2-40B4-BE49-F238E27FC236}">
                <a16:creationId xmlns:a16="http://schemas.microsoft.com/office/drawing/2014/main" id="{54D6F620-BAFC-4D4C-97CC-37E189ADDA50}"/>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4665783" y="1213337"/>
            <a:ext cx="7526217" cy="5644663"/>
          </a:xfrm>
          <a:prstGeom prst="rect">
            <a:avLst/>
          </a:prstGeom>
          <a:ln>
            <a:noFill/>
          </a:ln>
          <a:effectLst>
            <a:softEdge rad="112500"/>
          </a:effectLst>
        </p:spPr>
      </p:pic>
      <p:sp>
        <p:nvSpPr>
          <p:cNvPr id="3" name="Date Placeholder 2">
            <a:extLst>
              <a:ext uri="{FF2B5EF4-FFF2-40B4-BE49-F238E27FC236}">
                <a16:creationId xmlns:a16="http://schemas.microsoft.com/office/drawing/2014/main" id="{F1D20F57-79ED-57BB-CB6A-A7004CF627C0}"/>
              </a:ext>
            </a:extLst>
          </p:cNvPr>
          <p:cNvSpPr>
            <a:spLocks noGrp="1"/>
          </p:cNvSpPr>
          <p:nvPr>
            <p:ph type="dt" sz="half" idx="10"/>
          </p:nvPr>
        </p:nvSpPr>
        <p:spPr/>
        <p:txBody>
          <a:bodyPr/>
          <a:lstStyle/>
          <a:p>
            <a:r>
              <a:rPr lang="en-US"/>
              <a:t>30. 1. 2023</a:t>
            </a:r>
            <a:endParaRPr lang="en-US" dirty="0"/>
          </a:p>
        </p:txBody>
      </p:sp>
      <p:sp>
        <p:nvSpPr>
          <p:cNvPr id="5" name="Footer Placeholder 4">
            <a:extLst>
              <a:ext uri="{FF2B5EF4-FFF2-40B4-BE49-F238E27FC236}">
                <a16:creationId xmlns:a16="http://schemas.microsoft.com/office/drawing/2014/main" id="{CB5B1195-26D6-7CC5-BE1F-7EE0792FD02D}"/>
              </a:ext>
            </a:extLst>
          </p:cNvPr>
          <p:cNvSpPr>
            <a:spLocks noGrp="1"/>
          </p:cNvSpPr>
          <p:nvPr>
            <p:ph type="ftr" sz="quarter" idx="11"/>
          </p:nvPr>
        </p:nvSpPr>
        <p:spPr/>
        <p:txBody>
          <a:bodyPr/>
          <a:lstStyle/>
          <a:p>
            <a:r>
              <a:rPr lang="en-US"/>
              <a:t>NAPOJ - MINUT</a:t>
            </a:r>
            <a:endParaRPr lang="en-US" dirty="0"/>
          </a:p>
        </p:txBody>
      </p:sp>
      <p:sp>
        <p:nvSpPr>
          <p:cNvPr id="6" name="Slide Number Placeholder 5">
            <a:extLst>
              <a:ext uri="{FF2B5EF4-FFF2-40B4-BE49-F238E27FC236}">
                <a16:creationId xmlns:a16="http://schemas.microsoft.com/office/drawing/2014/main" id="{8E368E27-3F11-5937-1F94-2885FFC98407}"/>
              </a:ext>
            </a:extLst>
          </p:cNvPr>
          <p:cNvSpPr>
            <a:spLocks noGrp="1"/>
          </p:cNvSpPr>
          <p:nvPr>
            <p:ph type="sldNum" sz="quarter" idx="12"/>
          </p:nvPr>
        </p:nvSpPr>
        <p:spPr/>
        <p:txBody>
          <a:bodyPr/>
          <a:lstStyle/>
          <a:p>
            <a:fld id="{D57F1E4F-1CFF-5643-939E-02111984F565}" type="slidenum">
              <a:rPr lang="en-US" smtClean="0"/>
              <a:t>42</a:t>
            </a:fld>
            <a:endParaRPr lang="en-US" dirty="0"/>
          </a:p>
        </p:txBody>
      </p:sp>
    </p:spTree>
    <p:extLst>
      <p:ext uri="{BB962C8B-B14F-4D97-AF65-F5344CB8AC3E}">
        <p14:creationId xmlns:p14="http://schemas.microsoft.com/office/powerpoint/2010/main" val="175422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značba mesta vsebine 14">
            <a:extLst>
              <a:ext uri="{FF2B5EF4-FFF2-40B4-BE49-F238E27FC236}">
                <a16:creationId xmlns:a16="http://schemas.microsoft.com/office/drawing/2014/main" id="{25AE5B3F-E3A3-49F0-8D12-5C341C0957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9369" y="100173"/>
            <a:ext cx="1340829" cy="1867410"/>
          </a:xfrm>
        </p:spPr>
      </p:pic>
      <p:sp>
        <p:nvSpPr>
          <p:cNvPr id="2" name="Naslov 1">
            <a:extLst>
              <a:ext uri="{FF2B5EF4-FFF2-40B4-BE49-F238E27FC236}">
                <a16:creationId xmlns:a16="http://schemas.microsoft.com/office/drawing/2014/main" id="{F10A3374-D4F3-47EF-AB3A-8C1CAFD2E943}"/>
              </a:ext>
            </a:extLst>
          </p:cNvPr>
          <p:cNvSpPr>
            <a:spLocks noGrp="1"/>
          </p:cNvSpPr>
          <p:nvPr>
            <p:ph type="title"/>
          </p:nvPr>
        </p:nvSpPr>
        <p:spPr>
          <a:xfrm>
            <a:off x="258298" y="-15954"/>
            <a:ext cx="6309556" cy="1229291"/>
          </a:xfrm>
        </p:spPr>
        <p:txBody>
          <a:bodyPr>
            <a:normAutofit/>
          </a:bodyPr>
          <a:lstStyle/>
          <a:p>
            <a:r>
              <a:rPr lang="sl-SI" sz="2800" b="1" dirty="0"/>
              <a:t>pogled na povezovanje RIN in MINUT predmetov</a:t>
            </a:r>
            <a:endParaRPr lang="sl-SI" sz="2600" b="1" dirty="0"/>
          </a:p>
        </p:txBody>
      </p:sp>
      <p:sp>
        <p:nvSpPr>
          <p:cNvPr id="4" name="Označba mesta besedila 3">
            <a:extLst>
              <a:ext uri="{FF2B5EF4-FFF2-40B4-BE49-F238E27FC236}">
                <a16:creationId xmlns:a16="http://schemas.microsoft.com/office/drawing/2014/main" id="{648F98A3-A1F4-4D02-BFBC-4CBC466AA544}"/>
              </a:ext>
            </a:extLst>
          </p:cNvPr>
          <p:cNvSpPr>
            <a:spLocks noGrp="1"/>
          </p:cNvSpPr>
          <p:nvPr>
            <p:ph type="body" sz="half" idx="2"/>
          </p:nvPr>
        </p:nvSpPr>
        <p:spPr>
          <a:xfrm>
            <a:off x="258298" y="1327638"/>
            <a:ext cx="5456702" cy="5039855"/>
          </a:xfrm>
        </p:spPr>
        <p:txBody>
          <a:bodyPr>
            <a:normAutofit fontScale="85000" lnSpcReduction="10000"/>
          </a:bodyPr>
          <a:lstStyle/>
          <a:p>
            <a: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Digitalna tehnologija se pri pouku uporablja redko, saj se marsikateremu profesorju zdi, da je preveč dela s kombiniranjem učilnic, da je priprava na uro z uporabo tehnologije zahtevnejše delo, da je tekom ure več mrtvega časa in da je razlika med počasnejšimi in hitrejšimi dijaki bolj opazna. Hkrati pa je želja, da dijaki digitalno tehnologijo obvladajo, uporabljajo in usvojeno znanje dokažejo tudi na poklicni maturi iz matematike. </a:t>
            </a:r>
            <a:b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Če združimo želje zadnjega stavka in zavedanje, da bo ura, obogatena z uporabo digitalne tehnologije dijakom pomagala, da bodo znali sami preverjati svoje znanje (in ne bodo zgolj čakali, da jim profesor servira rešitev), da bodo digitalno tehnologijo razumeli kot pripomoček, ki jim pomaga, ne pa namesto njih razmišlja, da lahko dijaki z uporabo digitalne tehnologije nadgradijo znanje, raziskujejo probleme in rešujejo kompleksnejše postopke ter imajo boljšo predstavo o tekoči snovi, potem se bomo za uporabo digitalne tehnologije pri pouku zagotovo odločili.</a:t>
            </a:r>
            <a:b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lang="sl-SI" sz="1800" dirty="0">
              <a:solidFill>
                <a:schemeClr val="tx1"/>
              </a:solidFill>
              <a:effectLst/>
              <a:latin typeface="Times New Roman" panose="02020603050405020304" pitchFamily="18" charset="0"/>
              <a:ea typeface="Times New Roman" panose="02020603050405020304" pitchFamily="18" charset="0"/>
            </a:endParaRPr>
          </a:p>
        </p:txBody>
      </p:sp>
      <p:pic>
        <p:nvPicPr>
          <p:cNvPr id="12" name="Slika 11">
            <a:extLst>
              <a:ext uri="{FF2B5EF4-FFF2-40B4-BE49-F238E27FC236}">
                <a16:creationId xmlns:a16="http://schemas.microsoft.com/office/drawing/2014/main" id="{23E69C3C-2B3D-4717-8258-DB1D30F8DB9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1127" y="5234630"/>
            <a:ext cx="2528865" cy="1718886"/>
          </a:xfrm>
          <a:prstGeom prst="rect">
            <a:avLst/>
          </a:prstGeom>
        </p:spPr>
      </p:pic>
      <p:pic>
        <p:nvPicPr>
          <p:cNvPr id="5" name="Slika 4">
            <a:extLst>
              <a:ext uri="{FF2B5EF4-FFF2-40B4-BE49-F238E27FC236}">
                <a16:creationId xmlns:a16="http://schemas.microsoft.com/office/drawing/2014/main" id="{BC005F30-7404-4B68-931B-714A7F3FD84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rot="5400000">
            <a:off x="5661515" y="982541"/>
            <a:ext cx="6523892" cy="4892919"/>
          </a:xfrm>
          <a:prstGeom prst="rect">
            <a:avLst/>
          </a:prstGeom>
          <a:ln>
            <a:noFill/>
          </a:ln>
          <a:effectLst>
            <a:softEdge rad="112500"/>
          </a:effectLst>
        </p:spPr>
      </p:pic>
      <p:sp>
        <p:nvSpPr>
          <p:cNvPr id="3" name="Date Placeholder 2">
            <a:extLst>
              <a:ext uri="{FF2B5EF4-FFF2-40B4-BE49-F238E27FC236}">
                <a16:creationId xmlns:a16="http://schemas.microsoft.com/office/drawing/2014/main" id="{67CFA180-0D09-C50C-48F8-A5D0F7AE5AB2}"/>
              </a:ext>
            </a:extLst>
          </p:cNvPr>
          <p:cNvSpPr>
            <a:spLocks noGrp="1"/>
          </p:cNvSpPr>
          <p:nvPr>
            <p:ph type="dt" sz="half" idx="10"/>
          </p:nvPr>
        </p:nvSpPr>
        <p:spPr/>
        <p:txBody>
          <a:bodyPr/>
          <a:lstStyle/>
          <a:p>
            <a:r>
              <a:rPr lang="en-US"/>
              <a:t>30. 1. 2023</a:t>
            </a:r>
            <a:endParaRPr lang="en-US" dirty="0"/>
          </a:p>
        </p:txBody>
      </p:sp>
      <p:sp>
        <p:nvSpPr>
          <p:cNvPr id="6" name="Footer Placeholder 5">
            <a:extLst>
              <a:ext uri="{FF2B5EF4-FFF2-40B4-BE49-F238E27FC236}">
                <a16:creationId xmlns:a16="http://schemas.microsoft.com/office/drawing/2014/main" id="{90DAC494-214C-F0F1-9D61-5156C381093B}"/>
              </a:ext>
            </a:extLst>
          </p:cNvPr>
          <p:cNvSpPr>
            <a:spLocks noGrp="1"/>
          </p:cNvSpPr>
          <p:nvPr>
            <p:ph type="ftr" sz="quarter" idx="11"/>
          </p:nvPr>
        </p:nvSpPr>
        <p:spPr/>
        <p:txBody>
          <a:bodyPr/>
          <a:lstStyle/>
          <a:p>
            <a:r>
              <a:rPr lang="en-US"/>
              <a:t>NAPOJ - MINUT</a:t>
            </a:r>
            <a:endParaRPr lang="en-US" dirty="0"/>
          </a:p>
        </p:txBody>
      </p:sp>
      <p:sp>
        <p:nvSpPr>
          <p:cNvPr id="7" name="Slide Number Placeholder 6">
            <a:extLst>
              <a:ext uri="{FF2B5EF4-FFF2-40B4-BE49-F238E27FC236}">
                <a16:creationId xmlns:a16="http://schemas.microsoft.com/office/drawing/2014/main" id="{821AE33B-F0AD-25D9-858F-15026F7DB8FC}"/>
              </a:ext>
            </a:extLst>
          </p:cNvPr>
          <p:cNvSpPr>
            <a:spLocks noGrp="1"/>
          </p:cNvSpPr>
          <p:nvPr>
            <p:ph type="sldNum" sz="quarter" idx="12"/>
          </p:nvPr>
        </p:nvSpPr>
        <p:spPr/>
        <p:txBody>
          <a:bodyPr/>
          <a:lstStyle/>
          <a:p>
            <a:fld id="{D57F1E4F-1CFF-5643-939E-02111984F565}" type="slidenum">
              <a:rPr lang="en-US" smtClean="0"/>
              <a:t>43</a:t>
            </a:fld>
            <a:endParaRPr lang="en-US" dirty="0"/>
          </a:p>
        </p:txBody>
      </p:sp>
    </p:spTree>
    <p:extLst>
      <p:ext uri="{BB962C8B-B14F-4D97-AF65-F5344CB8AC3E}">
        <p14:creationId xmlns:p14="http://schemas.microsoft.com/office/powerpoint/2010/main" val="899905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59"/>
          <p:cNvSpPr txBox="1">
            <a:spLocks noGrp="1"/>
          </p:cNvSpPr>
          <p:nvPr>
            <p:ph type="ctrTitle"/>
          </p:nvPr>
        </p:nvSpPr>
        <p:spPr>
          <a:xfrm>
            <a:off x="1497201" y="1467000"/>
            <a:ext cx="8246407" cy="2436400"/>
          </a:xfrm>
          <a:prstGeom prst="rect">
            <a:avLst/>
          </a:prstGeom>
        </p:spPr>
        <p:txBody>
          <a:bodyPr spcFirstLastPara="1" vert="horz" wrap="square" lIns="121900" tIns="121900" rIns="121900" bIns="121900" rtlCol="0" anchor="b" anchorCtr="0">
            <a:noAutofit/>
          </a:bodyPr>
          <a:lstStyle/>
          <a:p>
            <a:pPr>
              <a:spcBef>
                <a:spcPts val="0"/>
              </a:spcBef>
            </a:pPr>
            <a:r>
              <a:rPr lang="sl-SI" dirty="0"/>
              <a:t>MERJENJE ČISTOSTI ZRAKA</a:t>
            </a:r>
            <a:endParaRPr dirty="0"/>
          </a:p>
        </p:txBody>
      </p:sp>
      <p:sp>
        <p:nvSpPr>
          <p:cNvPr id="1332" name="Google Shape;1332;p59"/>
          <p:cNvSpPr/>
          <p:nvPr/>
        </p:nvSpPr>
        <p:spPr>
          <a:xfrm>
            <a:off x="11919978" y="4893614"/>
            <a:ext cx="6533" cy="9353"/>
          </a:xfrm>
          <a:custGeom>
            <a:avLst/>
            <a:gdLst/>
            <a:ahLst/>
            <a:cxnLst/>
            <a:rect l="l" t="t" r="r" b="b"/>
            <a:pathLst>
              <a:path w="234" h="335" extrusionOk="0">
                <a:moveTo>
                  <a:pt x="100" y="335"/>
                </a:moveTo>
                <a:cubicBezTo>
                  <a:pt x="234" y="301"/>
                  <a:pt x="200" y="168"/>
                  <a:pt x="100" y="1"/>
                </a:cubicBezTo>
                <a:cubicBezTo>
                  <a:pt x="0" y="1"/>
                  <a:pt x="0" y="301"/>
                  <a:pt x="100" y="335"/>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3" name="Google Shape;1333;p59"/>
          <p:cNvSpPr/>
          <p:nvPr/>
        </p:nvSpPr>
        <p:spPr>
          <a:xfrm>
            <a:off x="11924639" y="5152504"/>
            <a:ext cx="7455" cy="9325"/>
          </a:xfrm>
          <a:custGeom>
            <a:avLst/>
            <a:gdLst/>
            <a:ahLst/>
            <a:cxnLst/>
            <a:rect l="l" t="t" r="r" b="b"/>
            <a:pathLst>
              <a:path w="267" h="334" extrusionOk="0">
                <a:moveTo>
                  <a:pt x="167" y="334"/>
                </a:moveTo>
                <a:cubicBezTo>
                  <a:pt x="267" y="334"/>
                  <a:pt x="267" y="34"/>
                  <a:pt x="167" y="0"/>
                </a:cubicBezTo>
                <a:cubicBezTo>
                  <a:pt x="200" y="167"/>
                  <a:pt x="0" y="234"/>
                  <a:pt x="167" y="3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4" name="Google Shape;1334;p59"/>
          <p:cNvSpPr/>
          <p:nvPr/>
        </p:nvSpPr>
        <p:spPr>
          <a:xfrm>
            <a:off x="11952555" y="4765116"/>
            <a:ext cx="7483" cy="10275"/>
          </a:xfrm>
          <a:custGeom>
            <a:avLst/>
            <a:gdLst/>
            <a:ahLst/>
            <a:cxnLst/>
            <a:rect l="l" t="t" r="r" b="b"/>
            <a:pathLst>
              <a:path w="268" h="368" extrusionOk="0">
                <a:moveTo>
                  <a:pt x="168" y="368"/>
                </a:moveTo>
                <a:cubicBezTo>
                  <a:pt x="268" y="368"/>
                  <a:pt x="268" y="67"/>
                  <a:pt x="168" y="1"/>
                </a:cubicBezTo>
                <a:cubicBezTo>
                  <a:pt x="168" y="234"/>
                  <a:pt x="1" y="301"/>
                  <a:pt x="168" y="368"/>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5" name="Google Shape;1335;p59"/>
          <p:cNvSpPr/>
          <p:nvPr/>
        </p:nvSpPr>
        <p:spPr>
          <a:xfrm>
            <a:off x="11957217" y="4913182"/>
            <a:ext cx="18651" cy="23313"/>
          </a:xfrm>
          <a:custGeom>
            <a:avLst/>
            <a:gdLst/>
            <a:ahLst/>
            <a:cxnLst/>
            <a:rect l="l" t="t" r="r" b="b"/>
            <a:pathLst>
              <a:path w="668" h="835" extrusionOk="0">
                <a:moveTo>
                  <a:pt x="1" y="734"/>
                </a:moveTo>
                <a:cubicBezTo>
                  <a:pt x="668" y="834"/>
                  <a:pt x="67" y="0"/>
                  <a:pt x="1" y="7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6" name="Google Shape;1336;p59"/>
          <p:cNvSpPr/>
          <p:nvPr/>
        </p:nvSpPr>
        <p:spPr>
          <a:xfrm>
            <a:off x="11959089" y="4133771"/>
            <a:ext cx="17729" cy="25184"/>
          </a:xfrm>
          <a:custGeom>
            <a:avLst/>
            <a:gdLst/>
            <a:ahLst/>
            <a:cxnLst/>
            <a:rect l="l" t="t" r="r" b="b"/>
            <a:pathLst>
              <a:path w="635" h="902" extrusionOk="0">
                <a:moveTo>
                  <a:pt x="267" y="534"/>
                </a:moveTo>
                <a:cubicBezTo>
                  <a:pt x="634" y="901"/>
                  <a:pt x="0" y="0"/>
                  <a:pt x="267" y="5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7" name="Google Shape;1337;p59"/>
          <p:cNvSpPr/>
          <p:nvPr/>
        </p:nvSpPr>
        <p:spPr>
          <a:xfrm>
            <a:off x="11968384" y="4824717"/>
            <a:ext cx="4691" cy="9353"/>
          </a:xfrm>
          <a:custGeom>
            <a:avLst/>
            <a:gdLst/>
            <a:ahLst/>
            <a:cxnLst/>
            <a:rect l="l" t="t" r="r" b="b"/>
            <a:pathLst>
              <a:path w="168" h="335" extrusionOk="0">
                <a:moveTo>
                  <a:pt x="134" y="267"/>
                </a:moveTo>
                <a:cubicBezTo>
                  <a:pt x="168" y="234"/>
                  <a:pt x="101" y="1"/>
                  <a:pt x="1" y="101"/>
                </a:cubicBezTo>
                <a:cubicBezTo>
                  <a:pt x="1" y="167"/>
                  <a:pt x="101" y="334"/>
                  <a:pt x="134" y="267"/>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8" name="Google Shape;1338;p59"/>
          <p:cNvSpPr/>
          <p:nvPr/>
        </p:nvSpPr>
        <p:spPr>
          <a:xfrm>
            <a:off x="11975838" y="4288342"/>
            <a:ext cx="5612" cy="9353"/>
          </a:xfrm>
          <a:custGeom>
            <a:avLst/>
            <a:gdLst/>
            <a:ahLst/>
            <a:cxnLst/>
            <a:rect l="l" t="t" r="r" b="b"/>
            <a:pathLst>
              <a:path w="201" h="335" extrusionOk="0">
                <a:moveTo>
                  <a:pt x="201" y="334"/>
                </a:moveTo>
                <a:lnTo>
                  <a:pt x="201" y="1"/>
                </a:lnTo>
                <a:lnTo>
                  <a:pt x="1" y="1"/>
                </a:lnTo>
                <a:lnTo>
                  <a:pt x="1" y="334"/>
                </a:ln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9" name="Google Shape;1339;p59"/>
          <p:cNvSpPr/>
          <p:nvPr/>
        </p:nvSpPr>
        <p:spPr>
          <a:xfrm>
            <a:off x="11977708" y="4278097"/>
            <a:ext cx="4691" cy="9353"/>
          </a:xfrm>
          <a:custGeom>
            <a:avLst/>
            <a:gdLst/>
            <a:ahLst/>
            <a:cxnLst/>
            <a:rect l="l" t="t" r="r" b="b"/>
            <a:pathLst>
              <a:path w="168" h="335" extrusionOk="0">
                <a:moveTo>
                  <a:pt x="134" y="234"/>
                </a:moveTo>
                <a:cubicBezTo>
                  <a:pt x="167" y="201"/>
                  <a:pt x="67" y="1"/>
                  <a:pt x="0" y="68"/>
                </a:cubicBezTo>
                <a:cubicBezTo>
                  <a:pt x="0" y="134"/>
                  <a:pt x="101" y="334"/>
                  <a:pt x="134" y="2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4" name="Označba mesta besedila 2">
            <a:extLst>
              <a:ext uri="{FF2B5EF4-FFF2-40B4-BE49-F238E27FC236}">
                <a16:creationId xmlns:a16="http://schemas.microsoft.com/office/drawing/2014/main" id="{BDF9B19B-AE78-5FEB-BAB2-84B73332410D}"/>
              </a:ext>
            </a:extLst>
          </p:cNvPr>
          <p:cNvSpPr txBox="1">
            <a:spLocks/>
          </p:cNvSpPr>
          <p:nvPr/>
        </p:nvSpPr>
        <p:spPr>
          <a:xfrm>
            <a:off x="554315" y="2197600"/>
            <a:ext cx="10197200" cy="466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Catamaran"/>
              <a:buNone/>
              <a:defRPr sz="20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9pPr>
          </a:lstStyle>
          <a:p>
            <a:pPr marL="186262" indent="0"/>
            <a:r>
              <a:rPr lang="sl-SI" sz="3200" dirty="0">
                <a:solidFill>
                  <a:srgbClr val="FFC000"/>
                </a:solidFill>
              </a:rPr>
              <a:t>RAČ-GEO</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0"/>
                                        </p:tgtEl>
                                        <p:attrNameLst>
                                          <p:attrName>style.visibility</p:attrName>
                                        </p:attrNameLst>
                                      </p:cBhvr>
                                      <p:to>
                                        <p:strVal val="visible"/>
                                      </p:to>
                                    </p:set>
                                    <p:animEffect transition="in" filter="fade">
                                      <p:cBhvr>
                                        <p:cTn id="7" dur="1000"/>
                                        <p:tgtEl>
                                          <p:spTgt spid="1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22AF369B-EB83-7A99-8281-60B4DC3B0BF8}"/>
              </a:ext>
            </a:extLst>
          </p:cNvPr>
          <p:cNvSpPr>
            <a:spLocks noGrp="1"/>
          </p:cNvSpPr>
          <p:nvPr>
            <p:ph type="body" idx="1"/>
          </p:nvPr>
        </p:nvSpPr>
        <p:spPr>
          <a:xfrm>
            <a:off x="6096000" y="2286000"/>
            <a:ext cx="5334000" cy="3810001"/>
          </a:xfrm>
        </p:spPr>
        <p:txBody>
          <a:bodyPr vert="horz" lIns="91440" tIns="45720" rIns="91440" bIns="45720" rtlCol="0">
            <a:normAutofit/>
          </a:bodyPr>
          <a:lstStyle/>
          <a:p>
            <a:pPr marL="186262" indent="-228600">
              <a:lnSpc>
                <a:spcPct val="115000"/>
              </a:lnSpc>
              <a:spcAft>
                <a:spcPts val="600"/>
              </a:spcAft>
              <a:buFont typeface="Arial" panose="020B0604020202020204" pitchFamily="34" charset="0"/>
              <a:buChar char="•"/>
            </a:pPr>
            <a:r>
              <a:rPr lang="sl-SI" sz="2200">
                <a:solidFill>
                  <a:srgbClr val="7030A0"/>
                </a:solidFill>
              </a:rPr>
              <a:t>Onesnaženost zraka je globalni problem. Dejavniki, ki botrujejo k največjemu povečanju le-teh v zraku so cestni promet ter izpusti iz kurilnih naprav in industrijskih virov. Onesnažen zrak posredno vpliva na dvig temperature ter ima posledično negativen vpliv tako na zdravje ljudi kot na ekosistem. </a:t>
            </a:r>
          </a:p>
        </p:txBody>
      </p:sp>
      <p:sp>
        <p:nvSpPr>
          <p:cNvPr id="2" name="Naslov 1">
            <a:extLst>
              <a:ext uri="{FF2B5EF4-FFF2-40B4-BE49-F238E27FC236}">
                <a16:creationId xmlns:a16="http://schemas.microsoft.com/office/drawing/2014/main" id="{7EB2BA5D-1FA4-8F07-B65B-71853CB0A1FB}"/>
              </a:ext>
            </a:extLst>
          </p:cNvPr>
          <p:cNvSpPr>
            <a:spLocks noGrp="1"/>
          </p:cNvSpPr>
          <p:nvPr>
            <p:ph type="title"/>
          </p:nvPr>
        </p:nvSpPr>
        <p:spPr>
          <a:xfrm>
            <a:off x="6096000" y="762000"/>
            <a:ext cx="5334000" cy="1524000"/>
          </a:xfrm>
        </p:spPr>
        <p:txBody>
          <a:bodyPr vert="horz" lIns="91440" tIns="45720" rIns="91440" bIns="45720" rtlCol="0" anchor="ctr">
            <a:normAutofit/>
          </a:bodyPr>
          <a:lstStyle/>
          <a:p>
            <a:pPr>
              <a:spcBef>
                <a:spcPct val="0"/>
              </a:spcBef>
            </a:pPr>
            <a:r>
              <a:rPr lang="sl-SI" sz="3200">
                <a:solidFill>
                  <a:srgbClr val="7030A0"/>
                </a:solidFill>
              </a:rPr>
              <a:t>POVEZOVANJE</a:t>
            </a:r>
          </a:p>
        </p:txBody>
      </p:sp>
    </p:spTree>
    <p:extLst>
      <p:ext uri="{BB962C8B-B14F-4D97-AF65-F5344CB8AC3E}">
        <p14:creationId xmlns:p14="http://schemas.microsoft.com/office/powerpoint/2010/main" val="3021982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22AF369B-EB83-7A99-8281-60B4DC3B0BF8}"/>
              </a:ext>
            </a:extLst>
          </p:cNvPr>
          <p:cNvSpPr>
            <a:spLocks noGrp="1"/>
          </p:cNvSpPr>
          <p:nvPr>
            <p:ph type="body" idx="1"/>
          </p:nvPr>
        </p:nvSpPr>
        <p:spPr>
          <a:xfrm>
            <a:off x="762000" y="2286000"/>
            <a:ext cx="5334000" cy="3810001"/>
          </a:xfrm>
        </p:spPr>
        <p:txBody>
          <a:bodyPr vert="horz" lIns="91440" tIns="45720" rIns="91440" bIns="45720" rtlCol="0">
            <a:normAutofit/>
          </a:bodyPr>
          <a:lstStyle/>
          <a:p>
            <a:pPr marL="186262" indent="-228600">
              <a:lnSpc>
                <a:spcPct val="115000"/>
              </a:lnSpc>
              <a:spcAft>
                <a:spcPts val="600"/>
              </a:spcAft>
              <a:buFont typeface="Arial" panose="020B0604020202020204" pitchFamily="34" charset="0"/>
              <a:buChar char="•"/>
            </a:pPr>
            <a:r>
              <a:rPr lang="sl-SI" sz="1500">
                <a:solidFill>
                  <a:srgbClr val="7030A0"/>
                </a:solidFill>
              </a:rPr>
              <a:t>Učencem bi na zelo konkreten način </a:t>
            </a:r>
            <a:r>
              <a:rPr lang="sl-SI" sz="1500" b="1">
                <a:solidFill>
                  <a:srgbClr val="7030A0"/>
                </a:solidFill>
              </a:rPr>
              <a:t>pokazali kako </a:t>
            </a:r>
            <a:r>
              <a:rPr lang="sl-SI" sz="1500">
                <a:solidFill>
                  <a:srgbClr val="7030A0"/>
                </a:solidFill>
              </a:rPr>
              <a:t>z uporabo tehnologije (Raspberry pi) lahko </a:t>
            </a:r>
            <a:r>
              <a:rPr lang="sl-SI" sz="1500" b="1">
                <a:solidFill>
                  <a:srgbClr val="7030A0"/>
                </a:solidFill>
              </a:rPr>
              <a:t>preverijo vsebnost škodljivih delcev v zraku </a:t>
            </a:r>
            <a:r>
              <a:rPr lang="sl-SI" sz="1500">
                <a:solidFill>
                  <a:srgbClr val="7030A0"/>
                </a:solidFill>
              </a:rPr>
              <a:t>na posamičnih lokacijah skozi celotno šolsko leto. Učenci bi ugotavljali, </a:t>
            </a:r>
            <a:r>
              <a:rPr lang="sl-SI" sz="1500" b="1">
                <a:solidFill>
                  <a:srgbClr val="7030A0"/>
                </a:solidFill>
              </a:rPr>
              <a:t>kateri vir ali zunanji dejavnik (letni čas) najbolj vpliva na povečanje delcev</a:t>
            </a:r>
            <a:r>
              <a:rPr lang="sl-SI" sz="1500">
                <a:solidFill>
                  <a:srgbClr val="7030A0"/>
                </a:solidFill>
              </a:rPr>
              <a:t> v določeni uri v dnevu. Iz podatkov bi dobili </a:t>
            </a:r>
            <a:r>
              <a:rPr lang="sl-SI" sz="1500" b="1">
                <a:solidFill>
                  <a:srgbClr val="7030A0"/>
                </a:solidFill>
              </a:rPr>
              <a:t>povprečne mesečne vrednosti</a:t>
            </a:r>
            <a:r>
              <a:rPr lang="sl-SI" sz="1500">
                <a:solidFill>
                  <a:srgbClr val="7030A0"/>
                </a:solidFill>
              </a:rPr>
              <a:t>, ki bi jih kasneje primerjali s splošnimi vrednostmi, ki so zapisane v slovenski zakonodaji. Učenci bi po </a:t>
            </a:r>
            <a:r>
              <a:rPr lang="sl-SI" sz="1500" b="1">
                <a:solidFill>
                  <a:srgbClr val="7030A0"/>
                </a:solidFill>
              </a:rPr>
              <a:t>analizi podatkov </a:t>
            </a:r>
            <a:r>
              <a:rPr lang="sl-SI" sz="1500">
                <a:solidFill>
                  <a:srgbClr val="7030A0"/>
                </a:solidFill>
              </a:rPr>
              <a:t>tudi ugotavljali,</a:t>
            </a:r>
            <a:r>
              <a:rPr lang="sl-SI" sz="1500" b="1">
                <a:solidFill>
                  <a:srgbClr val="7030A0"/>
                </a:solidFill>
              </a:rPr>
              <a:t> na kakšne načine </a:t>
            </a:r>
            <a:r>
              <a:rPr lang="sl-SI" sz="1500">
                <a:solidFill>
                  <a:srgbClr val="7030A0"/>
                </a:solidFill>
              </a:rPr>
              <a:t>bi lahko tovrstna povečanja v posameznem dnevu zmanjšali. </a:t>
            </a:r>
          </a:p>
        </p:txBody>
      </p:sp>
      <p:sp>
        <p:nvSpPr>
          <p:cNvPr id="2" name="Naslov 1">
            <a:extLst>
              <a:ext uri="{FF2B5EF4-FFF2-40B4-BE49-F238E27FC236}">
                <a16:creationId xmlns:a16="http://schemas.microsoft.com/office/drawing/2014/main" id="{7EB2BA5D-1FA4-8F07-B65B-71853CB0A1FB}"/>
              </a:ext>
            </a:extLst>
          </p:cNvPr>
          <p:cNvSpPr>
            <a:spLocks noGrp="1"/>
          </p:cNvSpPr>
          <p:nvPr>
            <p:ph type="title"/>
          </p:nvPr>
        </p:nvSpPr>
        <p:spPr>
          <a:xfrm>
            <a:off x="762000" y="762000"/>
            <a:ext cx="5334000" cy="1524000"/>
          </a:xfrm>
        </p:spPr>
        <p:txBody>
          <a:bodyPr vert="horz" lIns="91440" tIns="45720" rIns="91440" bIns="45720" rtlCol="0" anchor="ctr">
            <a:normAutofit/>
          </a:bodyPr>
          <a:lstStyle/>
          <a:p>
            <a:pPr>
              <a:spcBef>
                <a:spcPct val="0"/>
              </a:spcBef>
            </a:pPr>
            <a:r>
              <a:rPr lang="sl-SI" sz="3200">
                <a:solidFill>
                  <a:srgbClr val="7030A0"/>
                </a:solidFill>
              </a:rPr>
              <a:t>POVEZOVANJE</a:t>
            </a:r>
          </a:p>
        </p:txBody>
      </p:sp>
    </p:spTree>
    <p:extLst>
      <p:ext uri="{BB962C8B-B14F-4D97-AF65-F5344CB8AC3E}">
        <p14:creationId xmlns:p14="http://schemas.microsoft.com/office/powerpoint/2010/main" val="214661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B2BA5D-1FA4-8F07-B65B-71853CB0A1FB}"/>
              </a:ext>
            </a:extLst>
          </p:cNvPr>
          <p:cNvSpPr>
            <a:spLocks noGrp="1"/>
          </p:cNvSpPr>
          <p:nvPr>
            <p:ph type="title"/>
          </p:nvPr>
        </p:nvSpPr>
        <p:spPr>
          <a:xfrm>
            <a:off x="718750" y="762000"/>
            <a:ext cx="3853249" cy="2286000"/>
          </a:xfrm>
        </p:spPr>
        <p:txBody>
          <a:bodyPr vert="horz" lIns="91440" tIns="45720" rIns="91440" bIns="45720" rtlCol="0" anchor="t">
            <a:normAutofit/>
          </a:bodyPr>
          <a:lstStyle/>
          <a:p>
            <a:pPr>
              <a:spcBef>
                <a:spcPct val="0"/>
              </a:spcBef>
            </a:pPr>
            <a:r>
              <a:rPr lang="en-US" sz="3200" dirty="0">
                <a:solidFill>
                  <a:srgbClr val="7030A0"/>
                </a:solidFill>
              </a:rPr>
              <a:t>POVEZOVANJE</a:t>
            </a:r>
          </a:p>
        </p:txBody>
      </p:sp>
      <p:graphicFrame>
        <p:nvGraphicFramePr>
          <p:cNvPr id="5" name="Označba mesta besedila 2">
            <a:extLst>
              <a:ext uri="{FF2B5EF4-FFF2-40B4-BE49-F238E27FC236}">
                <a16:creationId xmlns:a16="http://schemas.microsoft.com/office/drawing/2014/main" id="{9B8958CE-8E2B-BC8D-9897-0671E81EE0C2}"/>
              </a:ext>
            </a:extLst>
          </p:cNvPr>
          <p:cNvGraphicFramePr/>
          <p:nvPr/>
        </p:nvGraphicFramePr>
        <p:xfrm>
          <a:off x="5290748" y="771726"/>
          <a:ext cx="6139252" cy="5324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7732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óra i linijki">
            <a:extLst>
              <a:ext uri="{FF2B5EF4-FFF2-40B4-BE49-F238E27FC236}">
                <a16:creationId xmlns:a16="http://schemas.microsoft.com/office/drawing/2014/main" id="{FDA589EA-CD51-3A8C-4450-D7FD34A94568}"/>
              </a:ext>
            </a:extLst>
          </p:cNvPr>
          <p:cNvPicPr>
            <a:picLocks noChangeAspect="1"/>
          </p:cNvPicPr>
          <p:nvPr/>
        </p:nvPicPr>
        <p:blipFill rotWithShape="1">
          <a:blip r:embed="rId2"/>
          <a:srcRect l="2468" r="8728" b="-3"/>
          <a:stretch/>
        </p:blipFill>
        <p:spPr>
          <a:xfrm>
            <a:off x="20" y="10"/>
            <a:ext cx="9137156" cy="6857989"/>
          </a:xfrm>
          <a:prstGeom prst="rect">
            <a:avLst/>
          </a:prstGeom>
        </p:spPr>
      </p:pic>
      <p:sp>
        <p:nvSpPr>
          <p:cNvPr id="2" name="Title"/>
          <p:cNvSpPr>
            <a:spLocks noGrp="1"/>
          </p:cNvSpPr>
          <p:nvPr>
            <p:ph type="ctrTitle"/>
          </p:nvPr>
        </p:nvSpPr>
        <p:spPr>
          <a:xfrm>
            <a:off x="8504880" y="3545133"/>
            <a:ext cx="3153720" cy="2985247"/>
          </a:xfrm>
        </p:spPr>
        <p:txBody>
          <a:bodyPr>
            <a:normAutofit/>
          </a:bodyPr>
          <a:lstStyle/>
          <a:p>
            <a:pPr algn="r"/>
            <a:r>
              <a:rPr lang="sl-SI" sz="4400"/>
              <a:t>Projekt NAPOJ-MINUT</a:t>
            </a:r>
          </a:p>
        </p:txBody>
      </p:sp>
      <p:sp>
        <p:nvSpPr>
          <p:cNvPr id="3" name="SubTitle"/>
          <p:cNvSpPr>
            <a:spLocks noGrp="1"/>
          </p:cNvSpPr>
          <p:nvPr>
            <p:ph type="subTitle" idx="1"/>
          </p:nvPr>
        </p:nvSpPr>
        <p:spPr>
          <a:xfrm>
            <a:off x="9137176" y="1116873"/>
            <a:ext cx="2521424" cy="1520669"/>
          </a:xfrm>
        </p:spPr>
        <p:txBody>
          <a:bodyPr>
            <a:normAutofit fontScale="85000" lnSpcReduction="20000"/>
          </a:bodyPr>
          <a:lstStyle/>
          <a:p>
            <a:pPr algn="r"/>
            <a:r>
              <a:rPr lang="sl-SI" sz="3200"/>
              <a:t>Kemijski kalkulator</a:t>
            </a:r>
          </a:p>
          <a:p>
            <a:pPr algn="r"/>
            <a:r>
              <a:rPr lang="sl-SI" sz="1600"/>
              <a:t>Gabrijela Krajnc, Maša Mohar
</a:t>
            </a:r>
          </a:p>
        </p:txBody>
      </p:sp>
      <p:pic>
        <p:nvPicPr>
          <p:cNvPr id="5" name="Picture 5">
            <a:extLst>
              <a:ext uri="{FF2B5EF4-FFF2-40B4-BE49-F238E27FC236}">
                <a16:creationId xmlns:a16="http://schemas.microsoft.com/office/drawing/2014/main" id="{0E1E9B4F-9BF9-AA4A-5159-7FFE608C02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93175" y="2505747"/>
            <a:ext cx="2000754" cy="1656362"/>
          </a:xfrm>
          <a:prstGeom prst="rect">
            <a:avLst/>
          </a:prstGeom>
        </p:spPr>
      </p:pic>
    </p:spTree>
    <p:extLst>
      <p:ext uri="{BB962C8B-B14F-4D97-AF65-F5344CB8AC3E}">
        <p14:creationId xmlns:p14="http://schemas.microsoft.com/office/powerpoint/2010/main" val="73043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883920" y="800849"/>
            <a:ext cx="4065767" cy="3510553"/>
          </a:xfrm>
        </p:spPr>
        <p:txBody>
          <a:bodyPr anchor="t">
            <a:normAutofit/>
          </a:bodyPr>
          <a:lstStyle/>
          <a:p>
            <a:r>
              <a:rPr lang="sl-SI"/>
              <a:t>Osnova projekta</a:t>
            </a:r>
          </a:p>
        </p:txBody>
      </p:sp>
      <p:sp>
        <p:nvSpPr>
          <p:cNvPr id="3" name="Content Placeholder"/>
          <p:cNvSpPr>
            <a:spLocks noGrp="1"/>
          </p:cNvSpPr>
          <p:nvPr>
            <p:ph idx="1"/>
          </p:nvPr>
        </p:nvSpPr>
        <p:spPr>
          <a:xfrm>
            <a:off x="3243072" y="1415802"/>
            <a:ext cx="6956551" cy="5791200"/>
          </a:xfrm>
        </p:spPr>
        <p:txBody>
          <a:bodyPr anchor="ctr">
            <a:normAutofit/>
          </a:bodyPr>
          <a:lstStyle/>
          <a:p>
            <a:r>
              <a:rPr lang="sl-SI">
                <a:solidFill>
                  <a:schemeClr val="tx1"/>
                </a:solidFill>
                <a:effectLst/>
                <a:latin typeface="Calibri" panose="020F0502020204030204" pitchFamily="34" charset="0"/>
                <a:ea typeface="Arial" panose="020B0604020202020204" pitchFamily="34" charset="0"/>
                <a:cs typeface="Calibri" panose="020F0502020204030204" pitchFamily="34" charset="0"/>
              </a:rPr>
              <a:t>Projekt lahko uporabijo učitelji naravoslovnih ved, predvsem učitelji kemije pri poučevanju količinskih odnosov. </a:t>
            </a:r>
          </a:p>
          <a:p>
            <a:endParaRPr lang="sl-SI">
              <a:solidFill>
                <a:schemeClr val="tx1"/>
              </a:solidFill>
              <a:latin typeface="Calibri" panose="020F0502020204030204" pitchFamily="34" charset="0"/>
              <a:ea typeface="Arial" panose="020B0604020202020204" pitchFamily="34" charset="0"/>
              <a:cs typeface="Calibri" panose="020F0502020204030204" pitchFamily="34" charset="0"/>
            </a:endParaRPr>
          </a:p>
          <a:p>
            <a:r>
              <a:rPr lang="sl-SI">
                <a:solidFill>
                  <a:schemeClr val="tx1"/>
                </a:solidFill>
                <a:effectLst/>
                <a:latin typeface="Calibri" panose="020F0502020204030204" pitchFamily="34" charset="0"/>
                <a:ea typeface="Arial" panose="020B0604020202020204" pitchFamily="34" charset="0"/>
                <a:cs typeface="Calibri" panose="020F0502020204030204" pitchFamily="34" charset="0"/>
              </a:rPr>
              <a:t>Predvideno je, da se naloge v projektu uporabi pri utrjevanju znanja omenjene snovi</a:t>
            </a:r>
            <a:r>
              <a:rPr lang="sl-SI" sz="1800">
                <a:solidFill>
                  <a:schemeClr val="tx1"/>
                </a:solidFill>
                <a:effectLst/>
                <a:latin typeface="Calibri" panose="020F0502020204030204" pitchFamily="34" charset="0"/>
                <a:ea typeface="Arial" panose="020B0604020202020204" pitchFamily="34" charset="0"/>
                <a:cs typeface="Calibri" panose="020F0502020204030204" pitchFamily="34" charset="0"/>
              </a:rPr>
              <a:t>.</a:t>
            </a:r>
            <a:endParaRPr lang="sl-SI"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sl-SI">
              <a:solidFill>
                <a:schemeClr val="tx1"/>
              </a:solidFill>
            </a:endParaRPr>
          </a:p>
        </p:txBody>
      </p:sp>
      <p:pic>
        <p:nvPicPr>
          <p:cNvPr id="8" name="Picture 5">
            <a:extLst>
              <a:ext uri="{FF2B5EF4-FFF2-40B4-BE49-F238E27FC236}">
                <a16:creationId xmlns:a16="http://schemas.microsoft.com/office/drawing/2014/main" id="{0E1E9B4F-9BF9-AA4A-5159-7FFE608C02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72725" y="123155"/>
            <a:ext cx="2000754" cy="1656362"/>
          </a:xfrm>
          <a:prstGeom prst="rect">
            <a:avLst/>
          </a:prstGeom>
        </p:spPr>
      </p:pic>
      <p:sp>
        <p:nvSpPr>
          <p:cNvPr id="4" name="Date Placeholder 3">
            <a:extLst>
              <a:ext uri="{FF2B5EF4-FFF2-40B4-BE49-F238E27FC236}">
                <a16:creationId xmlns:a16="http://schemas.microsoft.com/office/drawing/2014/main" id="{7D211B28-5140-1593-C574-02D9CFAB4E2D}"/>
              </a:ext>
            </a:extLst>
          </p:cNvPr>
          <p:cNvSpPr>
            <a:spLocks noGrp="1"/>
          </p:cNvSpPr>
          <p:nvPr>
            <p:ph type="dt" sz="half" idx="10"/>
          </p:nvPr>
        </p:nvSpPr>
        <p:spPr/>
        <p:txBody>
          <a:bodyPr/>
          <a:lstStyle/>
          <a:p>
            <a:r>
              <a:rPr lang="en-US"/>
              <a:t>30. 1. 2023</a:t>
            </a:r>
            <a:endParaRPr lang="en-US" dirty="0"/>
          </a:p>
        </p:txBody>
      </p:sp>
      <p:sp>
        <p:nvSpPr>
          <p:cNvPr id="5" name="Footer Placeholder 4">
            <a:extLst>
              <a:ext uri="{FF2B5EF4-FFF2-40B4-BE49-F238E27FC236}">
                <a16:creationId xmlns:a16="http://schemas.microsoft.com/office/drawing/2014/main" id="{86519FCA-3999-E93F-4CD4-C83CFD7BA161}"/>
              </a:ext>
            </a:extLst>
          </p:cNvPr>
          <p:cNvSpPr>
            <a:spLocks noGrp="1"/>
          </p:cNvSpPr>
          <p:nvPr>
            <p:ph type="ftr" sz="quarter" idx="11"/>
          </p:nvPr>
        </p:nvSpPr>
        <p:spPr/>
        <p:txBody>
          <a:bodyPr/>
          <a:lstStyle/>
          <a:p>
            <a:r>
              <a:rPr lang="en-US"/>
              <a:t>NAPOJ - MINUT</a:t>
            </a:r>
            <a:endParaRPr lang="en-US" dirty="0"/>
          </a:p>
        </p:txBody>
      </p:sp>
      <p:sp>
        <p:nvSpPr>
          <p:cNvPr id="6" name="Slide Number Placeholder 5">
            <a:extLst>
              <a:ext uri="{FF2B5EF4-FFF2-40B4-BE49-F238E27FC236}">
                <a16:creationId xmlns:a16="http://schemas.microsoft.com/office/drawing/2014/main" id="{CA81029E-B546-9314-DDF9-CBCE5C2A0FE0}"/>
              </a:ext>
            </a:extLst>
          </p:cNvPr>
          <p:cNvSpPr>
            <a:spLocks noGrp="1"/>
          </p:cNvSpPr>
          <p:nvPr>
            <p:ph type="sldNum" sz="quarter" idx="12"/>
          </p:nvPr>
        </p:nvSpPr>
        <p:spPr/>
        <p:txBody>
          <a:bodyPr/>
          <a:lstStyle/>
          <a:p>
            <a:fld id="{D57F1E4F-1CFF-5643-939E-02111984F565}" type="slidenum">
              <a:rPr lang="en-US" smtClean="0"/>
              <a:t>49</a:t>
            </a:fld>
            <a:endParaRPr lang="en-US" dirty="0"/>
          </a:p>
        </p:txBody>
      </p:sp>
    </p:spTree>
    <p:extLst>
      <p:ext uri="{BB962C8B-B14F-4D97-AF65-F5344CB8AC3E}">
        <p14:creationId xmlns:p14="http://schemas.microsoft.com/office/powerpoint/2010/main" val="900184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a:xfrm>
            <a:off x="648931" y="629266"/>
            <a:ext cx="4166510" cy="1622321"/>
          </a:xfrm>
        </p:spPr>
        <p:txBody>
          <a:bodyPr>
            <a:normAutofit/>
          </a:bodyPr>
          <a:lstStyle/>
          <a:p>
            <a:endParaRPr lang="sl-SI" dirty="0">
              <a:solidFill>
                <a:srgbClr val="EBEBEB"/>
              </a:solidFill>
            </a:endParaRPr>
          </a:p>
        </p:txBody>
      </p:sp>
      <p:sp>
        <p:nvSpPr>
          <p:cNvPr id="308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083" name="Freeform: Shape 308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3074" name="Picture 2" descr="Ekipa - Microtransat Challenge">
            <a:extLst>
              <a:ext uri="{FF2B5EF4-FFF2-40B4-BE49-F238E27FC236}">
                <a16:creationId xmlns:a16="http://schemas.microsoft.com/office/drawing/2014/main" id="{60D8BFD2-1123-E836-39A9-C83E83E0FC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3992" y="704054"/>
            <a:ext cx="5449889" cy="544988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a:xfrm>
            <a:off x="648931" y="2438400"/>
            <a:ext cx="4166509" cy="3785419"/>
          </a:xfrm>
        </p:spPr>
        <p:txBody>
          <a:bodyPr>
            <a:normAutofit/>
          </a:bodyPr>
          <a:lstStyle/>
          <a:p>
            <a:r>
              <a:rPr lang="sl-SI" b="1" dirty="0">
                <a:solidFill>
                  <a:srgbClr val="FF0000"/>
                </a:solidFill>
              </a:rPr>
              <a:t>Rok Capuder</a:t>
            </a:r>
            <a:r>
              <a:rPr lang="sl-SI" dirty="0">
                <a:solidFill>
                  <a:srgbClr val="EBEBEB"/>
                </a:solidFill>
              </a:rPr>
              <a:t>, Zavod 404</a:t>
            </a:r>
          </a:p>
        </p:txBody>
      </p:sp>
      <p:sp>
        <p:nvSpPr>
          <p:cNvPr id="7" name="Date Placeholder 6">
            <a:extLst>
              <a:ext uri="{FF2B5EF4-FFF2-40B4-BE49-F238E27FC236}">
                <a16:creationId xmlns:a16="http://schemas.microsoft.com/office/drawing/2014/main" id="{B3745A61-F16F-F7BB-9AE4-C3D1E330D536}"/>
              </a:ext>
            </a:extLst>
          </p:cNvPr>
          <p:cNvSpPr>
            <a:spLocks noGrp="1"/>
          </p:cNvSpPr>
          <p:nvPr>
            <p:ph type="dt" sz="half" idx="10"/>
          </p:nvPr>
        </p:nvSpPr>
        <p:spPr/>
        <p:txBody>
          <a:bodyPr/>
          <a:lstStyle/>
          <a:p>
            <a:r>
              <a:rPr lang="en-US"/>
              <a:t>30. 1. 2023</a:t>
            </a:r>
            <a:endParaRPr lang="en-US" dirty="0"/>
          </a:p>
        </p:txBody>
      </p:sp>
      <p:sp>
        <p:nvSpPr>
          <p:cNvPr id="8" name="Footer Placeholder 7">
            <a:extLst>
              <a:ext uri="{FF2B5EF4-FFF2-40B4-BE49-F238E27FC236}">
                <a16:creationId xmlns:a16="http://schemas.microsoft.com/office/drawing/2014/main" id="{F59AC626-7145-E49F-5D66-B11B6D6CF3E2}"/>
              </a:ext>
            </a:extLst>
          </p:cNvPr>
          <p:cNvSpPr>
            <a:spLocks noGrp="1"/>
          </p:cNvSpPr>
          <p:nvPr>
            <p:ph type="ftr" sz="quarter" idx="11"/>
          </p:nvPr>
        </p:nvSpPr>
        <p:spPr/>
        <p:txBody>
          <a:bodyPr/>
          <a:lstStyle/>
          <a:p>
            <a:r>
              <a:rPr lang="en-US"/>
              <a:t>NAPOJ - MINUT</a:t>
            </a:r>
            <a:endParaRPr lang="en-US" dirty="0"/>
          </a:p>
        </p:txBody>
      </p:sp>
      <p:sp>
        <p:nvSpPr>
          <p:cNvPr id="9" name="Slide Number Placeholder 8">
            <a:extLst>
              <a:ext uri="{FF2B5EF4-FFF2-40B4-BE49-F238E27FC236}">
                <a16:creationId xmlns:a16="http://schemas.microsoft.com/office/drawing/2014/main" id="{1B09D452-C5D9-DC1A-9355-BA24F4ED5107}"/>
              </a:ext>
            </a:extLst>
          </p:cNvPr>
          <p:cNvSpPr>
            <a:spLocks noGrp="1"/>
          </p:cNvSpPr>
          <p:nvPr>
            <p:ph type="sldNum" sz="quarter" idx="12"/>
          </p:nvPr>
        </p:nvSpPr>
        <p:spPr/>
        <p:txBody>
          <a:bodyPr/>
          <a:lstStyle/>
          <a:p>
            <a:fld id="{D57F1E4F-1CFF-5643-939E-02111984F565}" type="slidenum">
              <a:rPr lang="en-US" smtClean="0"/>
              <a:t>5</a:t>
            </a:fld>
            <a:endParaRPr lang="en-US" dirty="0"/>
          </a:p>
        </p:txBody>
      </p:sp>
      <p:pic>
        <p:nvPicPr>
          <p:cNvPr id="10" name="Picture 9" descr="A picture containing sunburst chart&#10;&#10;Description automatically generated">
            <a:extLst>
              <a:ext uri="{FF2B5EF4-FFF2-40B4-BE49-F238E27FC236}">
                <a16:creationId xmlns:a16="http://schemas.microsoft.com/office/drawing/2014/main" id="{81BAA552-0887-7BAB-84BE-CD75674426E0}"/>
              </a:ext>
            </a:extLst>
          </p:cNvPr>
          <p:cNvPicPr>
            <a:picLocks noChangeAspect="1"/>
          </p:cNvPicPr>
          <p:nvPr/>
        </p:nvPicPr>
        <p:blipFill>
          <a:blip r:embed="rId3"/>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2820040150"/>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E69B-20A3-2DE2-862B-01C87A1FE691}"/>
              </a:ext>
            </a:extLst>
          </p:cNvPr>
          <p:cNvSpPr>
            <a:spLocks noGrp="1"/>
          </p:cNvSpPr>
          <p:nvPr>
            <p:ph type="title"/>
          </p:nvPr>
        </p:nvSpPr>
        <p:spPr>
          <a:xfrm>
            <a:off x="587248" y="0"/>
            <a:ext cx="10668000" cy="1524000"/>
          </a:xfrm>
        </p:spPr>
        <p:txBody>
          <a:bodyPr/>
          <a:lstStyle/>
          <a:p>
            <a:r>
              <a:rPr lang="sl-SI"/>
              <a:t>CILJ Projekta</a:t>
            </a:r>
          </a:p>
        </p:txBody>
      </p:sp>
      <p:sp>
        <p:nvSpPr>
          <p:cNvPr id="3" name="Content Placeholder 2">
            <a:extLst>
              <a:ext uri="{FF2B5EF4-FFF2-40B4-BE49-F238E27FC236}">
                <a16:creationId xmlns:a16="http://schemas.microsoft.com/office/drawing/2014/main" id="{EDA27E98-BA88-3522-FBA7-36FAA5C528BE}"/>
              </a:ext>
            </a:extLst>
          </p:cNvPr>
          <p:cNvSpPr>
            <a:spLocks noGrp="1"/>
          </p:cNvSpPr>
          <p:nvPr>
            <p:ph idx="1"/>
          </p:nvPr>
        </p:nvSpPr>
        <p:spPr>
          <a:xfrm>
            <a:off x="777413" y="1247522"/>
            <a:ext cx="11108944" cy="3818083"/>
          </a:xfrm>
        </p:spPr>
        <p:txBody>
          <a:bodyPr>
            <a:noAutofit/>
          </a:bodyPr>
          <a:lstStyle/>
          <a:p>
            <a:pPr marL="0" indent="0">
              <a:buNone/>
            </a:pPr>
            <a:r>
              <a:rPr lang="sl-SI" sz="1800"/>
              <a:t>● Spoznati, da lahko s pomočjo računalniških simulacij pridobivamo znanja z določenih drugih področij</a:t>
            </a:r>
          </a:p>
          <a:p>
            <a:pPr marL="0" indent="0">
              <a:buNone/>
            </a:pPr>
            <a:r>
              <a:rPr lang="sl-SI" sz="1800"/>
              <a:t>● Učenec pozna pojem množina snovi in enoto za množino snovi mol.</a:t>
            </a:r>
          </a:p>
          <a:p>
            <a:pPr marL="0" indent="0">
              <a:buNone/>
            </a:pPr>
            <a:r>
              <a:rPr lang="sl-SI" sz="1800"/>
              <a:t>● Medpredmetna povezava z matematiko - MNOŽINA SNOVI Matematika: Računske operacije z ulomki; Enačbe in neenačbe (izražati neznanko iz obrazca)</a:t>
            </a:r>
          </a:p>
          <a:p>
            <a:pPr marL="0" indent="0">
              <a:buNone/>
            </a:pPr>
            <a:r>
              <a:rPr lang="sl-SI" sz="1800"/>
              <a:t>● Spoznajo pojem množine snovi z enoto mol in število delcev v enem molu snovi, </a:t>
            </a:r>
          </a:p>
          <a:p>
            <a:pPr marL="0" indent="0">
              <a:buNone/>
            </a:pPr>
            <a:r>
              <a:rPr lang="sl-SI" sz="1800"/>
              <a:t>● Učenci razumejo povezavo molske mase elementov in spojin z množino snovi,</a:t>
            </a:r>
          </a:p>
          <a:p>
            <a:pPr marL="0" indent="0">
              <a:buNone/>
            </a:pPr>
            <a:r>
              <a:rPr lang="sl-SI" sz="1800"/>
              <a:t>● Učenci znajo iz množine snovi izračunati maso snovi in obratno</a:t>
            </a:r>
          </a:p>
          <a:p>
            <a:pPr marL="0" indent="0">
              <a:buNone/>
            </a:pPr>
            <a:r>
              <a:rPr lang="sl-SI" sz="1800"/>
              <a:t>● Učenci razumejo postopke za izražanje količin</a:t>
            </a:r>
          </a:p>
          <a:p>
            <a:pPr marL="0" indent="0">
              <a:buNone/>
            </a:pPr>
            <a:r>
              <a:rPr lang="sl-SI" sz="1800"/>
              <a:t>● Razvijajo sposobnost opazovanja in uporabljajo submikroskopske prikaze</a:t>
            </a:r>
          </a:p>
          <a:p>
            <a:pPr marL="0" indent="0">
              <a:buNone/>
            </a:pPr>
            <a:r>
              <a:rPr lang="sl-SI" sz="1800"/>
              <a:t>● Spoznajo in uporabijo program Scratch</a:t>
            </a:r>
          </a:p>
          <a:p>
            <a:pPr marL="0" indent="0">
              <a:buNone/>
            </a:pPr>
            <a:r>
              <a:rPr lang="sl-SI" sz="1800"/>
              <a:t>● Zapišejo algoritem in ga pretvorijo v enostaven program</a:t>
            </a:r>
          </a:p>
          <a:p>
            <a:pPr marL="0" indent="0">
              <a:buNone/>
            </a:pPr>
            <a:r>
              <a:rPr lang="sl-SI" sz="1800"/>
              <a:t>● V danem programu spremenijo logiko za iskanje molske mase</a:t>
            </a:r>
          </a:p>
          <a:p>
            <a:pPr marL="0" indent="0">
              <a:buNone/>
            </a:pPr>
            <a:r>
              <a:rPr lang="sl-SI" sz="1800"/>
              <a:t>● Učenci pripravijo predstavitev rešitve svoje naloge</a:t>
            </a:r>
          </a:p>
        </p:txBody>
      </p:sp>
      <p:pic>
        <p:nvPicPr>
          <p:cNvPr id="4" name="Picture 5">
            <a:extLst>
              <a:ext uri="{FF2B5EF4-FFF2-40B4-BE49-F238E27FC236}">
                <a16:creationId xmlns:a16="http://schemas.microsoft.com/office/drawing/2014/main" id="{0E1E9B4F-9BF9-AA4A-5159-7FFE608C02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85603" y="136034"/>
            <a:ext cx="2000754" cy="1656362"/>
          </a:xfrm>
          <a:prstGeom prst="rect">
            <a:avLst/>
          </a:prstGeom>
        </p:spPr>
      </p:pic>
      <p:sp>
        <p:nvSpPr>
          <p:cNvPr id="5" name="Date Placeholder 4">
            <a:extLst>
              <a:ext uri="{FF2B5EF4-FFF2-40B4-BE49-F238E27FC236}">
                <a16:creationId xmlns:a16="http://schemas.microsoft.com/office/drawing/2014/main" id="{0FA7C630-CA95-2FB5-522C-837C9CE22201}"/>
              </a:ext>
            </a:extLst>
          </p:cNvPr>
          <p:cNvSpPr>
            <a:spLocks noGrp="1"/>
          </p:cNvSpPr>
          <p:nvPr>
            <p:ph type="dt" sz="half" idx="10"/>
          </p:nvPr>
        </p:nvSpPr>
        <p:spPr/>
        <p:txBody>
          <a:bodyPr/>
          <a:lstStyle/>
          <a:p>
            <a:r>
              <a:rPr lang="en-US"/>
              <a:t>30. 1. 2023</a:t>
            </a:r>
            <a:endParaRPr lang="en-US" dirty="0"/>
          </a:p>
        </p:txBody>
      </p:sp>
      <p:sp>
        <p:nvSpPr>
          <p:cNvPr id="6" name="Footer Placeholder 5">
            <a:extLst>
              <a:ext uri="{FF2B5EF4-FFF2-40B4-BE49-F238E27FC236}">
                <a16:creationId xmlns:a16="http://schemas.microsoft.com/office/drawing/2014/main" id="{DA3AA2BC-D245-5B64-78B0-7A951BB003FF}"/>
              </a:ext>
            </a:extLst>
          </p:cNvPr>
          <p:cNvSpPr>
            <a:spLocks noGrp="1"/>
          </p:cNvSpPr>
          <p:nvPr>
            <p:ph type="ftr" sz="quarter" idx="11"/>
          </p:nvPr>
        </p:nvSpPr>
        <p:spPr/>
        <p:txBody>
          <a:bodyPr/>
          <a:lstStyle/>
          <a:p>
            <a:r>
              <a:rPr lang="en-US"/>
              <a:t>NAPOJ - MINUT</a:t>
            </a:r>
            <a:endParaRPr lang="en-US" dirty="0"/>
          </a:p>
        </p:txBody>
      </p:sp>
      <p:sp>
        <p:nvSpPr>
          <p:cNvPr id="7" name="Slide Number Placeholder 6">
            <a:extLst>
              <a:ext uri="{FF2B5EF4-FFF2-40B4-BE49-F238E27FC236}">
                <a16:creationId xmlns:a16="http://schemas.microsoft.com/office/drawing/2014/main" id="{15A70725-1E78-7911-DE7E-6CB3FCE9EF02}"/>
              </a:ext>
            </a:extLst>
          </p:cNvPr>
          <p:cNvSpPr>
            <a:spLocks noGrp="1"/>
          </p:cNvSpPr>
          <p:nvPr>
            <p:ph type="sldNum" sz="quarter" idx="12"/>
          </p:nvPr>
        </p:nvSpPr>
        <p:spPr/>
        <p:txBody>
          <a:bodyPr/>
          <a:lstStyle/>
          <a:p>
            <a:fld id="{D57F1E4F-1CFF-5643-939E-02111984F565}" type="slidenum">
              <a:rPr lang="en-US" smtClean="0"/>
              <a:t>50</a:t>
            </a:fld>
            <a:endParaRPr lang="en-US" dirty="0"/>
          </a:p>
        </p:txBody>
      </p:sp>
    </p:spTree>
    <p:extLst>
      <p:ext uri="{BB962C8B-B14F-4D97-AF65-F5344CB8AC3E}">
        <p14:creationId xmlns:p14="http://schemas.microsoft.com/office/powerpoint/2010/main" val="2387647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rotWithShape="1">
          <a:blip r:embed="rId2"/>
          <a:srcRect l="29683" t="31535" r="32394" b="26549"/>
          <a:stretch/>
        </p:blipFill>
        <p:spPr>
          <a:xfrm>
            <a:off x="212072" y="1468084"/>
            <a:ext cx="6130344" cy="4234890"/>
          </a:xfrm>
          <a:prstGeom prst="rect">
            <a:avLst/>
          </a:prstGeom>
        </p:spPr>
      </p:pic>
      <p:sp>
        <p:nvSpPr>
          <p:cNvPr id="6" name="PoljeZBesedilom 5"/>
          <p:cNvSpPr txBox="1"/>
          <p:nvPr/>
        </p:nvSpPr>
        <p:spPr>
          <a:xfrm>
            <a:off x="1004552" y="785612"/>
            <a:ext cx="1685077" cy="369332"/>
          </a:xfrm>
          <a:prstGeom prst="rect">
            <a:avLst/>
          </a:prstGeom>
          <a:noFill/>
        </p:spPr>
        <p:txBody>
          <a:bodyPr wrap="none" rtlCol="0">
            <a:spAutoFit/>
          </a:bodyPr>
          <a:lstStyle/>
          <a:p>
            <a:r>
              <a:rPr lang="sl-SI" dirty="0"/>
              <a:t>Primer naloge:</a:t>
            </a:r>
          </a:p>
        </p:txBody>
      </p:sp>
      <p:sp>
        <p:nvSpPr>
          <p:cNvPr id="7" name="PoljeZBesedilom 6"/>
          <p:cNvSpPr txBox="1"/>
          <p:nvPr/>
        </p:nvSpPr>
        <p:spPr>
          <a:xfrm>
            <a:off x="6529360" y="3272135"/>
            <a:ext cx="5756288" cy="1200329"/>
          </a:xfrm>
          <a:prstGeom prst="rect">
            <a:avLst/>
          </a:prstGeom>
          <a:noFill/>
        </p:spPr>
        <p:txBody>
          <a:bodyPr wrap="square" rtlCol="0">
            <a:spAutoFit/>
          </a:bodyPr>
          <a:lstStyle/>
          <a:p>
            <a:r>
              <a:rPr lang="sl-SI" sz="2400" dirty="0"/>
              <a:t>Ostale naloge pa si lahko ogledate</a:t>
            </a:r>
            <a:r>
              <a:rPr lang="en-US" sz="2400" dirty="0"/>
              <a:t>,</a:t>
            </a:r>
            <a:r>
              <a:rPr lang="sl-SI" sz="2400" dirty="0"/>
              <a:t> ko bo projekt zaključen in ga boste lahko uporabili tudi za lastno uporabo ;)</a:t>
            </a:r>
          </a:p>
        </p:txBody>
      </p:sp>
      <p:pic>
        <p:nvPicPr>
          <p:cNvPr id="8" name="Picture 5">
            <a:extLst>
              <a:ext uri="{FF2B5EF4-FFF2-40B4-BE49-F238E27FC236}">
                <a16:creationId xmlns:a16="http://schemas.microsoft.com/office/drawing/2014/main" id="{0E1E9B4F-9BF9-AA4A-5159-7FFE608C02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11361" y="226186"/>
            <a:ext cx="2000754" cy="1656362"/>
          </a:xfrm>
          <a:prstGeom prst="rect">
            <a:avLst/>
          </a:prstGeom>
        </p:spPr>
      </p:pic>
      <p:sp>
        <p:nvSpPr>
          <p:cNvPr id="2" name="Date Placeholder 1">
            <a:extLst>
              <a:ext uri="{FF2B5EF4-FFF2-40B4-BE49-F238E27FC236}">
                <a16:creationId xmlns:a16="http://schemas.microsoft.com/office/drawing/2014/main" id="{55902CDA-4CBC-DE5B-7231-E29B444C3D07}"/>
              </a:ext>
            </a:extLst>
          </p:cNvPr>
          <p:cNvSpPr>
            <a:spLocks noGrp="1"/>
          </p:cNvSpPr>
          <p:nvPr>
            <p:ph type="dt" sz="half" idx="10"/>
          </p:nvPr>
        </p:nvSpPr>
        <p:spPr/>
        <p:txBody>
          <a:bodyPr/>
          <a:lstStyle/>
          <a:p>
            <a:r>
              <a:rPr lang="en-US"/>
              <a:t>30. 1. 2023</a:t>
            </a:r>
            <a:endParaRPr lang="en-US" dirty="0"/>
          </a:p>
        </p:txBody>
      </p:sp>
      <p:sp>
        <p:nvSpPr>
          <p:cNvPr id="3" name="Footer Placeholder 2">
            <a:extLst>
              <a:ext uri="{FF2B5EF4-FFF2-40B4-BE49-F238E27FC236}">
                <a16:creationId xmlns:a16="http://schemas.microsoft.com/office/drawing/2014/main" id="{F038061C-686A-3C15-D042-7C81C4307762}"/>
              </a:ext>
            </a:extLst>
          </p:cNvPr>
          <p:cNvSpPr>
            <a:spLocks noGrp="1"/>
          </p:cNvSpPr>
          <p:nvPr>
            <p:ph type="ftr" sz="quarter" idx="11"/>
          </p:nvPr>
        </p:nvSpPr>
        <p:spPr/>
        <p:txBody>
          <a:bodyPr/>
          <a:lstStyle/>
          <a:p>
            <a:r>
              <a:rPr lang="en-US"/>
              <a:t>NAPOJ - MINUT</a:t>
            </a:r>
            <a:endParaRPr lang="en-US" dirty="0"/>
          </a:p>
        </p:txBody>
      </p:sp>
      <p:sp>
        <p:nvSpPr>
          <p:cNvPr id="4" name="Slide Number Placeholder 3">
            <a:extLst>
              <a:ext uri="{FF2B5EF4-FFF2-40B4-BE49-F238E27FC236}">
                <a16:creationId xmlns:a16="http://schemas.microsoft.com/office/drawing/2014/main" id="{D72B7362-5208-132F-5E13-AF99A4CBCC92}"/>
              </a:ext>
            </a:extLst>
          </p:cNvPr>
          <p:cNvSpPr>
            <a:spLocks noGrp="1"/>
          </p:cNvSpPr>
          <p:nvPr>
            <p:ph type="sldNum" sz="quarter" idx="12"/>
          </p:nvPr>
        </p:nvSpPr>
        <p:spPr/>
        <p:txBody>
          <a:bodyPr/>
          <a:lstStyle/>
          <a:p>
            <a:fld id="{D57F1E4F-1CFF-5643-939E-02111984F565}" type="slidenum">
              <a:rPr lang="en-US" smtClean="0"/>
              <a:t>51</a:t>
            </a:fld>
            <a:endParaRPr lang="en-US" dirty="0"/>
          </a:p>
        </p:txBody>
      </p:sp>
    </p:spTree>
    <p:extLst>
      <p:ext uri="{BB962C8B-B14F-4D97-AF65-F5344CB8AC3E}">
        <p14:creationId xmlns:p14="http://schemas.microsoft.com/office/powerpoint/2010/main" val="2818244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a:xfrm>
            <a:off x="648931" y="629266"/>
            <a:ext cx="4166510" cy="1622321"/>
          </a:xfrm>
        </p:spPr>
        <p:txBody>
          <a:bodyPr>
            <a:normAutofit/>
          </a:bodyPr>
          <a:lstStyle/>
          <a:p>
            <a:endParaRPr lang="sl-SI" dirty="0">
              <a:solidFill>
                <a:srgbClr val="EBEBEB"/>
              </a:solidFill>
            </a:endParaRPr>
          </a:p>
        </p:txBody>
      </p:sp>
      <p:sp>
        <p:nvSpPr>
          <p:cNvPr id="308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083" name="Freeform: Shape 308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3085" name="Rectangle 308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a:xfrm>
            <a:off x="648931" y="2438400"/>
            <a:ext cx="4166509" cy="3785419"/>
          </a:xfrm>
        </p:spPr>
        <p:txBody>
          <a:bodyPr>
            <a:normAutofit/>
          </a:bodyPr>
          <a:lstStyle/>
          <a:p>
            <a:r>
              <a:rPr lang="sl-SI" b="1" dirty="0">
                <a:solidFill>
                  <a:srgbClr val="FF0000"/>
                </a:solidFill>
              </a:rPr>
              <a:t>Andrej Brodnik</a:t>
            </a:r>
            <a:r>
              <a:rPr lang="sl-SI" dirty="0">
                <a:solidFill>
                  <a:srgbClr val="EBEBEB"/>
                </a:solidFill>
              </a:rPr>
              <a:t>, Univerza v Ljubljani, Fakulteta za računalništvo in informatiko</a:t>
            </a:r>
          </a:p>
          <a:p>
            <a:pPr marL="0" indent="0">
              <a:buNone/>
            </a:pPr>
            <a:endParaRPr lang="sl-SI" dirty="0">
              <a:solidFill>
                <a:srgbClr val="EBEBEB"/>
              </a:solidFill>
            </a:endParaRPr>
          </a:p>
        </p:txBody>
      </p:sp>
      <p:pic>
        <p:nvPicPr>
          <p:cNvPr id="4" name="Picture 3" descr="A person smiling for the camera&#10;&#10;Description automatically generated with medium confidence">
            <a:extLst>
              <a:ext uri="{FF2B5EF4-FFF2-40B4-BE49-F238E27FC236}">
                <a16:creationId xmlns:a16="http://schemas.microsoft.com/office/drawing/2014/main" id="{359EE7AA-2EA6-2719-AC6E-3A7BE2F9A8A3}"/>
              </a:ext>
            </a:extLst>
          </p:cNvPr>
          <p:cNvPicPr>
            <a:picLocks noChangeAspect="1"/>
          </p:cNvPicPr>
          <p:nvPr/>
        </p:nvPicPr>
        <p:blipFill>
          <a:blip r:embed="rId2"/>
          <a:stretch>
            <a:fillRect/>
          </a:stretch>
        </p:blipFill>
        <p:spPr>
          <a:xfrm>
            <a:off x="5941143" y="704053"/>
            <a:ext cx="5449891" cy="5449891"/>
          </a:xfrm>
          <a:prstGeom prst="rect">
            <a:avLst/>
          </a:prstGeom>
        </p:spPr>
      </p:pic>
      <p:sp>
        <p:nvSpPr>
          <p:cNvPr id="8" name="Date Placeholder 7">
            <a:extLst>
              <a:ext uri="{FF2B5EF4-FFF2-40B4-BE49-F238E27FC236}">
                <a16:creationId xmlns:a16="http://schemas.microsoft.com/office/drawing/2014/main" id="{11FF2C9F-D08E-6958-ED6A-7A8AD13ECFD0}"/>
              </a:ext>
            </a:extLst>
          </p:cNvPr>
          <p:cNvSpPr>
            <a:spLocks noGrp="1"/>
          </p:cNvSpPr>
          <p:nvPr>
            <p:ph type="dt" sz="half" idx="10"/>
          </p:nvPr>
        </p:nvSpPr>
        <p:spPr/>
        <p:txBody>
          <a:bodyPr/>
          <a:lstStyle/>
          <a:p>
            <a:r>
              <a:rPr lang="en-US"/>
              <a:t>30. 1. 2023</a:t>
            </a:r>
            <a:endParaRPr lang="en-US" dirty="0"/>
          </a:p>
        </p:txBody>
      </p:sp>
      <p:sp>
        <p:nvSpPr>
          <p:cNvPr id="9" name="Footer Placeholder 8">
            <a:extLst>
              <a:ext uri="{FF2B5EF4-FFF2-40B4-BE49-F238E27FC236}">
                <a16:creationId xmlns:a16="http://schemas.microsoft.com/office/drawing/2014/main" id="{27F0E09B-CC93-8C78-8ADB-4AEC7D685A53}"/>
              </a:ext>
            </a:extLst>
          </p:cNvPr>
          <p:cNvSpPr>
            <a:spLocks noGrp="1"/>
          </p:cNvSpPr>
          <p:nvPr>
            <p:ph type="ftr" sz="quarter" idx="11"/>
          </p:nvPr>
        </p:nvSpPr>
        <p:spPr/>
        <p:txBody>
          <a:bodyPr/>
          <a:lstStyle/>
          <a:p>
            <a:r>
              <a:rPr lang="en-US"/>
              <a:t>NAPOJ - MINUT</a:t>
            </a:r>
            <a:endParaRPr lang="en-US" dirty="0"/>
          </a:p>
        </p:txBody>
      </p:sp>
      <p:sp>
        <p:nvSpPr>
          <p:cNvPr id="10" name="Slide Number Placeholder 9">
            <a:extLst>
              <a:ext uri="{FF2B5EF4-FFF2-40B4-BE49-F238E27FC236}">
                <a16:creationId xmlns:a16="http://schemas.microsoft.com/office/drawing/2014/main" id="{178A1685-1721-77C8-1CA2-63FA493670E5}"/>
              </a:ext>
            </a:extLst>
          </p:cNvPr>
          <p:cNvSpPr>
            <a:spLocks noGrp="1"/>
          </p:cNvSpPr>
          <p:nvPr>
            <p:ph type="sldNum" sz="quarter" idx="12"/>
          </p:nvPr>
        </p:nvSpPr>
        <p:spPr/>
        <p:txBody>
          <a:bodyPr/>
          <a:lstStyle/>
          <a:p>
            <a:fld id="{D57F1E4F-1CFF-5643-939E-02111984F565}" type="slidenum">
              <a:rPr lang="en-US" smtClean="0"/>
              <a:t>6</a:t>
            </a:fld>
            <a:endParaRPr lang="en-US" dirty="0"/>
          </a:p>
        </p:txBody>
      </p:sp>
      <p:pic>
        <p:nvPicPr>
          <p:cNvPr id="11" name="Picture 10" descr="A picture containing sunburst chart&#10;&#10;Description automatically generated">
            <a:extLst>
              <a:ext uri="{FF2B5EF4-FFF2-40B4-BE49-F238E27FC236}">
                <a16:creationId xmlns:a16="http://schemas.microsoft.com/office/drawing/2014/main" id="{EDDE1EA0-71F2-297C-620D-BA1CF36E13DB}"/>
              </a:ext>
            </a:extLst>
          </p:cNvPr>
          <p:cNvPicPr>
            <a:picLocks noChangeAspect="1"/>
          </p:cNvPicPr>
          <p:nvPr/>
        </p:nvPicPr>
        <p:blipFill>
          <a:blip r:embed="rId3"/>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105294580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p:txBody>
          <a:bodyPr/>
          <a:lstStyle/>
          <a:p>
            <a:r>
              <a:rPr lang="sl-SI" dirty="0"/>
              <a:t>MINUT</a:t>
            </a:r>
          </a:p>
        </p:txBody>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a:xfrm>
            <a:off x="742278" y="2043957"/>
            <a:ext cx="2506531" cy="3238050"/>
          </a:xfrm>
        </p:spPr>
        <p:txBody>
          <a:bodyPr>
            <a:normAutofit/>
          </a:bodyPr>
          <a:lstStyle/>
          <a:p>
            <a:pPr marL="0" indent="0">
              <a:buNone/>
            </a:pPr>
            <a:r>
              <a:rPr lang="sl-SI" sz="2800" b="1" dirty="0">
                <a:solidFill>
                  <a:srgbClr val="FFC000"/>
                </a:solidFill>
              </a:rPr>
              <a:t>M</a:t>
            </a:r>
            <a:r>
              <a:rPr lang="sl-SI" b="1" dirty="0">
                <a:solidFill>
                  <a:prstClr val="white"/>
                </a:solidFill>
              </a:rPr>
              <a:t>atematika</a:t>
            </a:r>
          </a:p>
          <a:p>
            <a:pPr marL="0" indent="0">
              <a:buNone/>
            </a:pPr>
            <a:r>
              <a:rPr lang="sl-SI" sz="2800" b="1" dirty="0">
                <a:solidFill>
                  <a:srgbClr val="FFC000"/>
                </a:solidFill>
              </a:rPr>
              <a:t>I</a:t>
            </a:r>
            <a:r>
              <a:rPr lang="sl-SI" b="1" dirty="0">
                <a:solidFill>
                  <a:prstClr val="white"/>
                </a:solidFill>
              </a:rPr>
              <a:t>nformatika</a:t>
            </a:r>
          </a:p>
          <a:p>
            <a:pPr marL="0" indent="0">
              <a:buNone/>
            </a:pPr>
            <a:r>
              <a:rPr lang="sl-SI" sz="2800" b="1" dirty="0">
                <a:solidFill>
                  <a:srgbClr val="FFC000"/>
                </a:solidFill>
              </a:rPr>
              <a:t>N</a:t>
            </a:r>
            <a:r>
              <a:rPr lang="sl-SI" b="1" dirty="0">
                <a:solidFill>
                  <a:prstClr val="white"/>
                </a:solidFill>
              </a:rPr>
              <a:t>aravoslovje</a:t>
            </a:r>
          </a:p>
          <a:p>
            <a:pPr marL="0" indent="0">
              <a:buNone/>
            </a:pPr>
            <a:r>
              <a:rPr lang="sl-SI" sz="2800" b="1" dirty="0">
                <a:solidFill>
                  <a:srgbClr val="FFC000"/>
                </a:solidFill>
              </a:rPr>
              <a:t>U</a:t>
            </a:r>
            <a:r>
              <a:rPr lang="sl-SI" b="1" dirty="0">
                <a:solidFill>
                  <a:prstClr val="white"/>
                </a:solidFill>
              </a:rPr>
              <a:t>metnost</a:t>
            </a:r>
          </a:p>
          <a:p>
            <a:pPr marL="0" indent="0">
              <a:buNone/>
            </a:pPr>
            <a:r>
              <a:rPr lang="sl-SI" sz="2800" b="1" dirty="0">
                <a:solidFill>
                  <a:srgbClr val="FFC000"/>
                </a:solidFill>
              </a:rPr>
              <a:t>T</a:t>
            </a:r>
            <a:r>
              <a:rPr lang="sl-SI" b="1" dirty="0"/>
              <a:t>ehnika </a:t>
            </a:r>
          </a:p>
          <a:p>
            <a:pPr marL="0" indent="0" algn="ctr">
              <a:buNone/>
            </a:pPr>
            <a:endParaRPr lang="sl-SI" b="1" dirty="0"/>
          </a:p>
          <a:p>
            <a:pPr marL="0" indent="0" algn="ctr">
              <a:buNone/>
            </a:pPr>
            <a:endParaRPr lang="sl-SI" dirty="0"/>
          </a:p>
          <a:p>
            <a:endParaRPr lang="sl-SI" dirty="0"/>
          </a:p>
        </p:txBody>
      </p:sp>
      <p:sp>
        <p:nvSpPr>
          <p:cNvPr id="4" name="Content Placeholder 2">
            <a:extLst>
              <a:ext uri="{FF2B5EF4-FFF2-40B4-BE49-F238E27FC236}">
                <a16:creationId xmlns:a16="http://schemas.microsoft.com/office/drawing/2014/main" id="{8D2A75DE-6DC3-1BB7-131B-57E4BC8136D9}"/>
              </a:ext>
            </a:extLst>
          </p:cNvPr>
          <p:cNvSpPr txBox="1">
            <a:spLocks/>
          </p:cNvSpPr>
          <p:nvPr/>
        </p:nvSpPr>
        <p:spPr>
          <a:xfrm>
            <a:off x="3894268" y="2043957"/>
            <a:ext cx="6962418" cy="35632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sl-SI" dirty="0"/>
              <a:t>Pri umetnosti gre za:</a:t>
            </a:r>
          </a:p>
          <a:p>
            <a:r>
              <a:rPr lang="sl-SI" dirty="0">
                <a:solidFill>
                  <a:srgbClr val="FFFF00"/>
                </a:solidFill>
              </a:rPr>
              <a:t>uporabo ustvarjalnosti in domišljije za povečanje razvoja bistvenih veščin MINT in tudi</a:t>
            </a:r>
          </a:p>
          <a:p>
            <a:r>
              <a:rPr lang="sl-SI" dirty="0">
                <a:solidFill>
                  <a:srgbClr val="FFFF00"/>
                </a:solidFill>
              </a:rPr>
              <a:t>za povečanje prožnosti, prilagodljivosti, produktivnosti, odgovornosti in inovativnosti</a:t>
            </a:r>
          </a:p>
          <a:p>
            <a:pPr marL="0" indent="0">
              <a:buFont typeface="Wingdings 3" charset="2"/>
              <a:buNone/>
            </a:pPr>
            <a:r>
              <a:rPr lang="sl-SI" dirty="0"/>
              <a:t>vseh potrebnih veščin za uspešno kariero na katerem koli področju študija.</a:t>
            </a:r>
          </a:p>
          <a:p>
            <a:pPr marL="0" indent="0">
              <a:buNone/>
            </a:pPr>
            <a:r>
              <a:rPr lang="sl-SI" dirty="0"/>
              <a:t>​</a:t>
            </a:r>
          </a:p>
          <a:p>
            <a:pPr marL="0" indent="0" algn="r">
              <a:buNone/>
            </a:pPr>
            <a:r>
              <a:rPr lang="sl-SI" i="1" dirty="0"/>
              <a:t>STEAM - The Importance of Art in STEM Education</a:t>
            </a:r>
          </a:p>
          <a:p>
            <a:pPr marL="0" indent="0">
              <a:buFont typeface="Wingdings 3" charset="2"/>
              <a:buNone/>
            </a:pPr>
            <a:endParaRPr lang="sl-SI" dirty="0"/>
          </a:p>
        </p:txBody>
      </p:sp>
      <p:sp>
        <p:nvSpPr>
          <p:cNvPr id="5" name="Date Placeholder 4">
            <a:extLst>
              <a:ext uri="{FF2B5EF4-FFF2-40B4-BE49-F238E27FC236}">
                <a16:creationId xmlns:a16="http://schemas.microsoft.com/office/drawing/2014/main" id="{73A86EF2-D2F6-A522-40E5-3409178AC8B0}"/>
              </a:ext>
            </a:extLst>
          </p:cNvPr>
          <p:cNvSpPr>
            <a:spLocks noGrp="1"/>
          </p:cNvSpPr>
          <p:nvPr>
            <p:ph type="dt" sz="half" idx="10"/>
          </p:nvPr>
        </p:nvSpPr>
        <p:spPr/>
        <p:txBody>
          <a:bodyPr/>
          <a:lstStyle/>
          <a:p>
            <a:r>
              <a:rPr lang="en-US"/>
              <a:t>30. 1. 2023</a:t>
            </a:r>
            <a:endParaRPr lang="en-US" dirty="0"/>
          </a:p>
        </p:txBody>
      </p:sp>
      <p:sp>
        <p:nvSpPr>
          <p:cNvPr id="6" name="Footer Placeholder 5">
            <a:extLst>
              <a:ext uri="{FF2B5EF4-FFF2-40B4-BE49-F238E27FC236}">
                <a16:creationId xmlns:a16="http://schemas.microsoft.com/office/drawing/2014/main" id="{82442638-B9DF-A216-66AC-ED90AB68D5B5}"/>
              </a:ext>
            </a:extLst>
          </p:cNvPr>
          <p:cNvSpPr>
            <a:spLocks noGrp="1"/>
          </p:cNvSpPr>
          <p:nvPr>
            <p:ph type="ftr" sz="quarter" idx="11"/>
          </p:nvPr>
        </p:nvSpPr>
        <p:spPr/>
        <p:txBody>
          <a:bodyPr/>
          <a:lstStyle/>
          <a:p>
            <a:r>
              <a:rPr lang="en-US"/>
              <a:t>NAPOJ - MINUT</a:t>
            </a:r>
            <a:endParaRPr lang="en-US" dirty="0"/>
          </a:p>
        </p:txBody>
      </p:sp>
      <p:sp>
        <p:nvSpPr>
          <p:cNvPr id="7" name="Slide Number Placeholder 6">
            <a:extLst>
              <a:ext uri="{FF2B5EF4-FFF2-40B4-BE49-F238E27FC236}">
                <a16:creationId xmlns:a16="http://schemas.microsoft.com/office/drawing/2014/main" id="{95B2DCF1-DC76-523C-1249-93FE861F1401}"/>
              </a:ext>
            </a:extLst>
          </p:cNvPr>
          <p:cNvSpPr>
            <a:spLocks noGrp="1"/>
          </p:cNvSpPr>
          <p:nvPr>
            <p:ph type="sldNum" sz="quarter" idx="12"/>
          </p:nvPr>
        </p:nvSpPr>
        <p:spPr/>
        <p:txBody>
          <a:bodyPr/>
          <a:lstStyle/>
          <a:p>
            <a:fld id="{D57F1E4F-1CFF-5643-939E-02111984F565}" type="slidenum">
              <a:rPr lang="en-US" smtClean="0"/>
              <a:t>7</a:t>
            </a:fld>
            <a:endParaRPr lang="en-US" dirty="0"/>
          </a:p>
        </p:txBody>
      </p:sp>
      <p:pic>
        <p:nvPicPr>
          <p:cNvPr id="8" name="Picture 7" descr="A picture containing sunburst chart&#10;&#10;Description automatically generated">
            <a:extLst>
              <a:ext uri="{FF2B5EF4-FFF2-40B4-BE49-F238E27FC236}">
                <a16:creationId xmlns:a16="http://schemas.microsoft.com/office/drawing/2014/main" id="{BFBDCBB8-844E-F385-8FA3-B56B398FF310}"/>
              </a:ext>
            </a:extLst>
          </p:cNvPr>
          <p:cNvPicPr>
            <a:picLocks noChangeAspect="1"/>
          </p:cNvPicPr>
          <p:nvPr/>
        </p:nvPicPr>
        <p:blipFill>
          <a:blip r:embed="rId2"/>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139183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p:txBody>
          <a:bodyPr/>
          <a:lstStyle/>
          <a:p>
            <a:r>
              <a:rPr lang="sl-SI" dirty="0"/>
              <a:t>Korenine – RIN</a:t>
            </a:r>
            <a:endParaRPr lang="en-CA" dirty="0"/>
          </a:p>
        </p:txBody>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a:xfrm>
            <a:off x="742278" y="2140772"/>
            <a:ext cx="9307575" cy="4107628"/>
          </a:xfrm>
        </p:spPr>
        <p:txBody>
          <a:bodyPr>
            <a:normAutofit/>
          </a:bodyPr>
          <a:lstStyle/>
          <a:p>
            <a:pPr marL="400050" lvl="1" indent="0">
              <a:buNone/>
            </a:pPr>
            <a:r>
              <a:rPr lang="sl-SI" sz="2000" dirty="0"/>
              <a:t>Druga polovica 20. stoletja ter 21. stoletje je čas, ko prvič v zgodovini stroji, ki jih je naredil človek, ne opravljajo zgolj fizičnega dela, ampak pomagajo človeku tudi pri intelektualnem delu takorekoč na vseh področjih njegove dejavnosti. Stroj (računalnik) postaja človeku sodelavec in partner ter ne zgolj orodje</a:t>
            </a:r>
          </a:p>
          <a:p>
            <a:pPr marL="400050" lvl="1" indent="0">
              <a:buNone/>
            </a:pPr>
            <a:endParaRPr lang="sl-SI" sz="2000" dirty="0"/>
          </a:p>
          <a:p>
            <a:pPr marL="0" indent="0" algn="r">
              <a:buNone/>
            </a:pPr>
            <a:r>
              <a:rPr lang="sl-SI" sz="1800" dirty="0"/>
              <a:t>[Hannes Werthner, Erich Prem, Edward A. Lee, and Carlo Ghezzi (eds):</a:t>
            </a:r>
            <a:br>
              <a:rPr lang="sl-SI" sz="1800" dirty="0"/>
            </a:br>
            <a:r>
              <a:rPr lang="sl-SI" sz="1800" b="1" i="1" dirty="0">
                <a:solidFill>
                  <a:srgbClr val="FFC000"/>
                </a:solidFill>
              </a:rPr>
              <a:t>Perspectives on Digital Humanism</a:t>
            </a:r>
            <a:r>
              <a:rPr lang="sl-SI" sz="1800" dirty="0"/>
              <a:t>, Springer, 2021.</a:t>
            </a:r>
            <a:br>
              <a:rPr lang="sl-SI" sz="1800" dirty="0"/>
            </a:br>
            <a:r>
              <a:rPr lang="sl-SI" sz="1800" dirty="0">
                <a:hlinkClick r:id="rId2"/>
              </a:rPr>
              <a:t>https://dighum.ec.tuwien.ac.at/perspectives-on-digital-humanism/</a:t>
            </a:r>
            <a:r>
              <a:rPr lang="sl-SI" sz="1800" dirty="0"/>
              <a:t>].</a:t>
            </a:r>
            <a:endParaRPr lang="sl-SI" sz="2400" dirty="0"/>
          </a:p>
          <a:p>
            <a:pPr marL="0" indent="0" algn="ctr">
              <a:buNone/>
            </a:pPr>
            <a:endParaRPr lang="sl-SI" sz="2400" dirty="0"/>
          </a:p>
          <a:p>
            <a:endParaRPr lang="sl-SI" sz="2400" dirty="0"/>
          </a:p>
        </p:txBody>
      </p:sp>
      <p:sp>
        <p:nvSpPr>
          <p:cNvPr id="4" name="Date Placeholder 3">
            <a:extLst>
              <a:ext uri="{FF2B5EF4-FFF2-40B4-BE49-F238E27FC236}">
                <a16:creationId xmlns:a16="http://schemas.microsoft.com/office/drawing/2014/main" id="{D17FB4EC-EC92-F278-4F8C-7AEE469ED1EA}"/>
              </a:ext>
            </a:extLst>
          </p:cNvPr>
          <p:cNvSpPr>
            <a:spLocks noGrp="1"/>
          </p:cNvSpPr>
          <p:nvPr>
            <p:ph type="dt" sz="half" idx="10"/>
          </p:nvPr>
        </p:nvSpPr>
        <p:spPr/>
        <p:txBody>
          <a:bodyPr/>
          <a:lstStyle/>
          <a:p>
            <a:r>
              <a:rPr lang="en-US"/>
              <a:t>30. 1. 2023</a:t>
            </a:r>
            <a:endParaRPr lang="en-US" dirty="0"/>
          </a:p>
        </p:txBody>
      </p:sp>
      <p:sp>
        <p:nvSpPr>
          <p:cNvPr id="5" name="Footer Placeholder 4">
            <a:extLst>
              <a:ext uri="{FF2B5EF4-FFF2-40B4-BE49-F238E27FC236}">
                <a16:creationId xmlns:a16="http://schemas.microsoft.com/office/drawing/2014/main" id="{77971A62-ECA0-9BA2-CF75-332A542797E9}"/>
              </a:ext>
            </a:extLst>
          </p:cNvPr>
          <p:cNvSpPr>
            <a:spLocks noGrp="1"/>
          </p:cNvSpPr>
          <p:nvPr>
            <p:ph type="ftr" sz="quarter" idx="11"/>
          </p:nvPr>
        </p:nvSpPr>
        <p:spPr/>
        <p:txBody>
          <a:bodyPr/>
          <a:lstStyle/>
          <a:p>
            <a:r>
              <a:rPr lang="en-US"/>
              <a:t>NAPOJ - MINUT</a:t>
            </a:r>
            <a:endParaRPr lang="en-US" dirty="0"/>
          </a:p>
        </p:txBody>
      </p:sp>
      <p:sp>
        <p:nvSpPr>
          <p:cNvPr id="6" name="Slide Number Placeholder 5">
            <a:extLst>
              <a:ext uri="{FF2B5EF4-FFF2-40B4-BE49-F238E27FC236}">
                <a16:creationId xmlns:a16="http://schemas.microsoft.com/office/drawing/2014/main" id="{BEC1F1D9-CB2B-49F5-1CB7-D9BD2CB33C99}"/>
              </a:ext>
            </a:extLst>
          </p:cNvPr>
          <p:cNvSpPr>
            <a:spLocks noGrp="1"/>
          </p:cNvSpPr>
          <p:nvPr>
            <p:ph type="sldNum" sz="quarter" idx="12"/>
          </p:nvPr>
        </p:nvSpPr>
        <p:spPr/>
        <p:txBody>
          <a:bodyPr/>
          <a:lstStyle/>
          <a:p>
            <a:fld id="{D57F1E4F-1CFF-5643-939E-02111984F565}" type="slidenum">
              <a:rPr lang="en-US" smtClean="0"/>
              <a:t>8</a:t>
            </a:fld>
            <a:endParaRPr lang="en-US" dirty="0"/>
          </a:p>
        </p:txBody>
      </p:sp>
      <p:pic>
        <p:nvPicPr>
          <p:cNvPr id="7" name="Picture 6" descr="A picture containing sunburst chart&#10;&#10;Description automatically generated">
            <a:extLst>
              <a:ext uri="{FF2B5EF4-FFF2-40B4-BE49-F238E27FC236}">
                <a16:creationId xmlns:a16="http://schemas.microsoft.com/office/drawing/2014/main" id="{FC9E0C0D-B8E7-16C9-EB18-D9EC426120D6}"/>
              </a:ext>
            </a:extLst>
          </p:cNvPr>
          <p:cNvPicPr>
            <a:picLocks noChangeAspect="1"/>
          </p:cNvPicPr>
          <p:nvPr/>
        </p:nvPicPr>
        <p:blipFill>
          <a:blip r:embed="rId3"/>
          <a:stretch>
            <a:fillRect/>
          </a:stretch>
        </p:blipFill>
        <p:spPr>
          <a:xfrm>
            <a:off x="9348397" y="-132346"/>
            <a:ext cx="2314030" cy="1574144"/>
          </a:xfrm>
          <a:prstGeom prst="rect">
            <a:avLst/>
          </a:prstGeom>
        </p:spPr>
      </p:pic>
    </p:spTree>
    <p:extLst>
      <p:ext uri="{BB962C8B-B14F-4D97-AF65-F5344CB8AC3E}">
        <p14:creationId xmlns:p14="http://schemas.microsoft.com/office/powerpoint/2010/main" val="2667186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2"/>
          <p:cNvSpPr>
            <a:spLocks noGrp="1"/>
          </p:cNvSpPr>
          <p:nvPr>
            <p:ph type="subTitle"/>
          </p:nvPr>
        </p:nvSpPr>
        <p:spPr>
          <a:xfrm>
            <a:off x="603079" y="1853248"/>
            <a:ext cx="10884658" cy="4246338"/>
          </a:xfrm>
          <a:prstGeom prst="rect">
            <a:avLst/>
          </a:prstGeom>
          <a:noFill/>
          <a:ln w="0">
            <a:noFill/>
          </a:ln>
        </p:spPr>
        <p:txBody>
          <a:bodyPr vert="horz" lIns="0" tIns="0" rIns="0" bIns="0" rtlCol="0" anchor="t">
            <a:noAutofit/>
          </a:bodyPr>
          <a:lstStyle/>
          <a:p>
            <a:r>
              <a:rPr lang="sl-SI" sz="3600" spc="-1" dirty="0">
                <a:solidFill>
                  <a:srgbClr val="FFC000"/>
                </a:solidFill>
                <a:latin typeface="Arial"/>
              </a:rPr>
              <a:t>»… v šoli obravnavamo elektriko, ampak zato učenci nimajo predmeta osnove elektrotehnike ...«</a:t>
            </a:r>
            <a:endParaRPr lang="sl-SI" sz="3870" spc="-1" dirty="0">
              <a:solidFill>
                <a:srgbClr val="FFC000"/>
              </a:solidFill>
              <a:latin typeface="Arial"/>
            </a:endParaRPr>
          </a:p>
          <a:p>
            <a:pPr algn="r">
              <a:buNone/>
            </a:pPr>
            <a:r>
              <a:rPr lang="sl-SI" sz="2419" spc="-1" dirty="0">
                <a:latin typeface="Arial"/>
              </a:rPr>
              <a:t>Emilija Stojmenova Duh, Studio ob 17h, 11. 1. 2022</a:t>
            </a:r>
          </a:p>
          <a:p>
            <a:pPr algn="r">
              <a:buNone/>
            </a:pPr>
            <a:endParaRPr lang="sl-SI" sz="2419" spc="-1" dirty="0">
              <a:latin typeface="Arial"/>
            </a:endParaRPr>
          </a:p>
          <a:p>
            <a:endParaRPr lang="sl-SI" sz="2419" spc="-1" dirty="0">
              <a:latin typeface="Arial"/>
            </a:endParaRPr>
          </a:p>
          <a:p>
            <a:r>
              <a:rPr lang="sl-SI" sz="3870" spc="-1" dirty="0">
                <a:solidFill>
                  <a:srgbClr val="FFC000"/>
                </a:solidFill>
                <a:latin typeface="Arial"/>
              </a:rPr>
              <a:t>»... imajo pa predmet fizika ...«</a:t>
            </a:r>
          </a:p>
          <a:p>
            <a:pPr algn="r">
              <a:buNone/>
            </a:pPr>
            <a:r>
              <a:rPr lang="sl-SI" sz="2177" spc="-1" dirty="0">
                <a:latin typeface="Arial"/>
              </a:rPr>
              <a:t>Enrico Nardelli, </a:t>
            </a:r>
            <a:r>
              <a:rPr lang="sl-SI" sz="2177" i="1" spc="-1" dirty="0">
                <a:latin typeface="Arial"/>
              </a:rPr>
              <a:t>Informatics Curriculum Framework for schools</a:t>
            </a:r>
            <a:r>
              <a:rPr lang="sl-SI" sz="2177" spc="-1" dirty="0">
                <a:latin typeface="Arial"/>
              </a:rPr>
              <a:t>,</a:t>
            </a:r>
          </a:p>
          <a:p>
            <a:pPr algn="r">
              <a:buNone/>
            </a:pPr>
            <a:r>
              <a:rPr lang="sl-SI" sz="2177" spc="-1" dirty="0">
                <a:latin typeface="Arial"/>
              </a:rPr>
              <a:t>4. Odprti forum SDK: »Nova digitalna zgodba Slovenije v digitalni Evropi«</a:t>
            </a:r>
          </a:p>
          <a:p>
            <a:endParaRPr lang="sl-SI" sz="2177" spc="-1" dirty="0">
              <a:latin typeface="Arial"/>
            </a:endParaRPr>
          </a:p>
        </p:txBody>
      </p:sp>
      <p:sp>
        <p:nvSpPr>
          <p:cNvPr id="4" name="PlaceHolder 3"/>
          <p:cNvSpPr>
            <a:spLocks noGrp="1"/>
          </p:cNvSpPr>
          <p:nvPr>
            <p:ph type="sldNum" idx="3"/>
          </p:nvPr>
        </p:nvSpPr>
        <p:spPr/>
        <p:txBody>
          <a:bodyPr/>
          <a:lstStyle/>
          <a:p>
            <a:fld id="{06AB7A64-2311-46DE-8786-29D565AA763E}" type="slidenum">
              <a:rPr/>
              <a:t>9</a:t>
            </a:fld>
            <a:endParaRPr/>
          </a:p>
        </p:txBody>
      </p:sp>
      <p:sp>
        <p:nvSpPr>
          <p:cNvPr id="2" name="Footer Placeholder 1">
            <a:extLst>
              <a:ext uri="{FF2B5EF4-FFF2-40B4-BE49-F238E27FC236}">
                <a16:creationId xmlns:a16="http://schemas.microsoft.com/office/drawing/2014/main" id="{3808406E-456D-DC19-60CC-9612C2189655}"/>
              </a:ext>
            </a:extLst>
          </p:cNvPr>
          <p:cNvSpPr>
            <a:spLocks noGrp="1"/>
          </p:cNvSpPr>
          <p:nvPr>
            <p:ph type="ftr" idx="2"/>
          </p:nvPr>
        </p:nvSpPr>
        <p:spPr/>
        <p:txBody>
          <a:bodyPr/>
          <a:lstStyle/>
          <a:p>
            <a:r>
              <a:rPr lang="en-US"/>
              <a:t>NAPOJ - MINUT</a:t>
            </a:r>
          </a:p>
        </p:txBody>
      </p:sp>
      <p:pic>
        <p:nvPicPr>
          <p:cNvPr id="3" name="Picture 2" descr="A picture containing sunburst chart&#10;&#10;Description automatically generated">
            <a:extLst>
              <a:ext uri="{FF2B5EF4-FFF2-40B4-BE49-F238E27FC236}">
                <a16:creationId xmlns:a16="http://schemas.microsoft.com/office/drawing/2014/main" id="{306AAB83-4A06-25C3-64B7-2C6BEEB83B4F}"/>
              </a:ext>
            </a:extLst>
          </p:cNvPr>
          <p:cNvPicPr>
            <a:picLocks noChangeAspect="1"/>
          </p:cNvPicPr>
          <p:nvPr/>
        </p:nvPicPr>
        <p:blipFill>
          <a:blip r:embed="rId2"/>
          <a:stretch>
            <a:fillRect/>
          </a:stretch>
        </p:blipFill>
        <p:spPr>
          <a:xfrm>
            <a:off x="9348397" y="-132346"/>
            <a:ext cx="2314030" cy="1574144"/>
          </a:xfrm>
          <a:prstGeom prst="rect">
            <a:avLst/>
          </a:prstGeom>
        </p:spPr>
      </p:pic>
      <p:sp>
        <p:nvSpPr>
          <p:cNvPr id="7" name="Title 1">
            <a:extLst>
              <a:ext uri="{FF2B5EF4-FFF2-40B4-BE49-F238E27FC236}">
                <a16:creationId xmlns:a16="http://schemas.microsoft.com/office/drawing/2014/main" id="{E78AF5C2-19F0-F27A-DB95-7D06BACB82CE}"/>
              </a:ext>
            </a:extLst>
          </p:cNvPr>
          <p:cNvSpPr txBox="1">
            <a:spLocks/>
          </p:cNvSpPr>
          <p:nvPr/>
        </p:nvSpPr>
        <p:spPr>
          <a:xfrm>
            <a:off x="646111" y="452718"/>
            <a:ext cx="9404723" cy="1400530"/>
          </a:xfrm>
          <a:prstGeom prst="rect">
            <a:avLst/>
          </a:prstGeom>
          <a:noFill/>
          <a:ln w="0">
            <a:noFill/>
          </a:ln>
        </p:spPr>
        <p:txBody>
          <a:bodyPr vert="horz" lIns="0" tIns="0" rIns="0" bIns="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l-SI" dirty="0"/>
              <a:t>Korenine – RIN</a:t>
            </a:r>
            <a:endParaRPr lang="en-CA" dirty="0"/>
          </a:p>
        </p:txBody>
      </p:sp>
      <p:sp>
        <p:nvSpPr>
          <p:cNvPr id="8" name="Date Placeholder 7">
            <a:extLst>
              <a:ext uri="{FF2B5EF4-FFF2-40B4-BE49-F238E27FC236}">
                <a16:creationId xmlns:a16="http://schemas.microsoft.com/office/drawing/2014/main" id="{51959916-9546-2257-A70E-15F071FB711E}"/>
              </a:ext>
            </a:extLst>
          </p:cNvPr>
          <p:cNvSpPr>
            <a:spLocks noGrp="1"/>
          </p:cNvSpPr>
          <p:nvPr>
            <p:ph type="dt" idx="1"/>
          </p:nvPr>
        </p:nvSpPr>
        <p:spPr/>
        <p:txBody>
          <a:bodyPr/>
          <a:lstStyle/>
          <a:p>
            <a:r>
              <a:rPr lang="en-US"/>
              <a:t>30. 1. 2023</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7">
                                            <p:txEl>
                                              <p:pRg st="4" end="4"/>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97">
                                            <p:txEl>
                                              <p:pRg st="5" end="5"/>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9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252</TotalTime>
  <Words>2770</Words>
  <Application>Microsoft Macintosh PowerPoint</Application>
  <PresentationFormat>Widescreen</PresentationFormat>
  <Paragraphs>360</Paragraphs>
  <Slides>51</Slides>
  <Notes>6</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Arial</vt:lpstr>
      <vt:lpstr>Calibri</vt:lpstr>
      <vt:lpstr>Calibri Light</vt:lpstr>
      <vt:lpstr>Catamaran</vt:lpstr>
      <vt:lpstr>Century Gothic</vt:lpstr>
      <vt:lpstr>Courier New</vt:lpstr>
      <vt:lpstr>Roboto</vt:lpstr>
      <vt:lpstr>Roboto Black</vt:lpstr>
      <vt:lpstr>Roboto Light</vt:lpstr>
      <vt:lpstr>StarSymbol</vt:lpstr>
      <vt:lpstr>Tahoma</vt:lpstr>
      <vt:lpstr>Times New Roman</vt:lpstr>
      <vt:lpstr>Verdana</vt:lpstr>
      <vt:lpstr>Wingdings 3</vt:lpstr>
      <vt:lpstr>Ion</vt:lpstr>
      <vt:lpstr>PowerPoint Presentation</vt:lpstr>
      <vt:lpstr>Kdo</vt:lpstr>
      <vt:lpstr>PowerPoint Presentation</vt:lpstr>
      <vt:lpstr>PowerPoint Presentation</vt:lpstr>
      <vt:lpstr>PowerPoint Presentation</vt:lpstr>
      <vt:lpstr>PowerPoint Presentation</vt:lpstr>
      <vt:lpstr>MINUT</vt:lpstr>
      <vt:lpstr>Korenine – RIN</vt:lpstr>
      <vt:lpstr>PowerPoint Presentation</vt:lpstr>
      <vt:lpstr>Korenine – RINOS</vt:lpstr>
      <vt:lpstr>PowerPoint Presentation</vt:lpstr>
      <vt:lpstr>Korenine – Okvir temeljnih vsebin RIN</vt:lpstr>
      <vt:lpstr>Korenine – NAPOJ</vt:lpstr>
      <vt:lpstr>Korenine – NAPOJ</vt:lpstr>
      <vt:lpstr>Korenine – NAPOJ</vt:lpstr>
      <vt:lpstr>NAPOJ – MINUT</vt:lpstr>
      <vt:lpstr>Časovnica</vt:lpstr>
      <vt:lpstr>PowerPoint Presentation</vt:lpstr>
      <vt:lpstr>PowerPoint Presentation</vt:lpstr>
      <vt:lpstr>Vsebine</vt:lpstr>
      <vt:lpstr>Ovrednotenje</vt:lpstr>
      <vt:lpstr>Digitalna umetnost in matematika</vt:lpstr>
      <vt:lpstr>Digitalna umetnost in matematika</vt:lpstr>
      <vt:lpstr>Navodila za učenca</vt:lpstr>
      <vt:lpstr>Fizično računalništvo pri pouku fizike</vt:lpstr>
      <vt:lpstr>Projekt NAPOJ-MINUT</vt:lpstr>
      <vt:lpstr>Kameleon na malo drugačen način</vt:lpstr>
      <vt:lpstr>MERJENJE ČISTOSTI ZRAKA</vt:lpstr>
      <vt:lpstr>DIGITALNA TEHNOLOGIJA V POUK MATEMATIKE</vt:lpstr>
      <vt:lpstr>PowerPoint Presentation</vt:lpstr>
      <vt:lpstr>Digitalna umetnost in matematika</vt:lpstr>
      <vt:lpstr>Digitalna umetnost in matematika</vt:lpstr>
      <vt:lpstr>Navodila za učenca</vt:lpstr>
      <vt:lpstr>Fizično računalništvo pri pouku fizike</vt:lpstr>
      <vt:lpstr>Ko združimo RIN in osnovno elektroniko…</vt:lpstr>
      <vt:lpstr>Kameleon na malo drugačen način</vt:lpstr>
      <vt:lpstr>Problem: Elektronski model, ki prikazuje delovanje prilagajanja barve kože kameleona barvi okolice. </vt:lpstr>
      <vt:lpstr>Korak za korakom do rešitve</vt:lpstr>
      <vt:lpstr>Sklop nalog iz kemije s programiranjem v projektu Tomo</vt:lpstr>
      <vt:lpstr>Cilji pri pouku informatike</vt:lpstr>
      <vt:lpstr>DIGITALNA TEHNOLOGIJA V POUK MATEMATIKE</vt:lpstr>
      <vt:lpstr>Namen in CILJI projekta</vt:lpstr>
      <vt:lpstr>pogled na povezovanje RIN in MINUT predmetov</vt:lpstr>
      <vt:lpstr>MERJENJE ČISTOSTI ZRAKA</vt:lpstr>
      <vt:lpstr>POVEZOVANJE</vt:lpstr>
      <vt:lpstr>POVEZOVANJE</vt:lpstr>
      <vt:lpstr>POVEZOVANJE</vt:lpstr>
      <vt:lpstr>Projekt NAPOJ-MINUT</vt:lpstr>
      <vt:lpstr>Osnova projekta</vt:lpstr>
      <vt:lpstr>CILJ Projekta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PREDSTAVITEV</dc:title>
  <dc:creator>Brodnik, Andrej</dc:creator>
  <cp:lastModifiedBy>Brodnik, Andrej</cp:lastModifiedBy>
  <cp:revision>147</cp:revision>
  <dcterms:created xsi:type="dcterms:W3CDTF">2022-08-22T22:19:53Z</dcterms:created>
  <dcterms:modified xsi:type="dcterms:W3CDTF">2023-01-30T00:30:41Z</dcterms:modified>
</cp:coreProperties>
</file>