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4" r:id="rId3"/>
    <p:sldId id="280" r:id="rId4"/>
    <p:sldId id="279" r:id="rId5"/>
    <p:sldId id="257" r:id="rId6"/>
    <p:sldId id="281" r:id="rId7"/>
    <p:sldId id="285" r:id="rId8"/>
    <p:sldId id="287" r:id="rId9"/>
    <p:sldId id="286" r:id="rId10"/>
    <p:sldId id="288" r:id="rId11"/>
    <p:sldId id="289" r:id="rId12"/>
    <p:sldId id="290" r:id="rId13"/>
    <p:sldId id="291" r:id="rId14"/>
    <p:sldId id="293" r:id="rId15"/>
    <p:sldId id="294" r:id="rId16"/>
    <p:sldId id="295" r:id="rId17"/>
    <p:sldId id="292" r:id="rId18"/>
    <p:sldId id="278" r:id="rId19"/>
    <p:sldId id="283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0A398-D886-FE4F-BFE9-270A4B50849F}" type="datetimeFigureOut">
              <a:rPr lang="en-US" smtClean="0"/>
              <a:pPr/>
              <a:t>6/8/12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06F5-38FF-7B4E-957E-63CDEFEC09CF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6AE53-CB95-C940-A900-D7D8B2FDFB02}" type="datetimeFigureOut">
              <a:rPr lang="en-US" smtClean="0"/>
              <a:pPr/>
              <a:t>6/8/12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4AE9D-47C6-6E46-9CF1-043062686F1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can be instructive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97EEA-2AD4-4497-B664-F9C8BFAD1D2B}" type="slidenum">
              <a:rPr lang="sk-SK" smtClean="0"/>
              <a:pPr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244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FA38D-AC05-2A46-8C08-4237E52F91A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scircles.cemc.uwaterloo.c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hyperlink" Target="http://cs.joensuu.fi/kolistelut/index.php/previous-koli-calling-conferences/koli-calling-2011/teaching-workshop-201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lusy.fri.uni-lj.si/redmine/projects/cs-edu/wiki" TargetMode="External"/><Relationship Id="rId3" Type="http://schemas.openxmlformats.org/officeDocument/2006/relationships/hyperlink" Target="http://csta.acm.org/" TargetMode="External"/><Relationship Id="rId5" Type="http://schemas.openxmlformats.org/officeDocument/2006/relationships/hyperlink" Target="https://lusy.fri.uni-lj.si/redmine/projects/cs-edu/wiki/%C4%8Cas_za_ponovni_premislek_o_izobra%C5%BEevanju_ra%C4%8Dunalni%C5%A1tva_in_informatik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m.org/education/curricula-recommendations" TargetMode="Externa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royalsociety.org/uploadedFiles/Royal_Society_Content/education/policy/computing-in-schools/2012-01-12-Computing-in-School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2520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Računalništvo in informatika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v osnovnih in srednjih šolah</a:t>
            </a:r>
            <a:br>
              <a:rPr lang="sl-SI" dirty="0" smtClean="0"/>
            </a:br>
            <a:r>
              <a:rPr lang="sl-SI" dirty="0" smtClean="0"/>
              <a:t>v Sloveniji, Evropi in širše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79682"/>
            <a:ext cx="6400800" cy="559118"/>
          </a:xfrm>
        </p:spPr>
        <p:txBody>
          <a:bodyPr>
            <a:normAutofit lnSpcReduction="10000"/>
          </a:bodyPr>
          <a:lstStyle/>
          <a:p>
            <a:pPr algn="r"/>
            <a:r>
              <a:rPr lang="sl-SI" dirty="0" smtClean="0"/>
              <a:t>Andrej Brodnik, UL </a:t>
            </a:r>
            <a:r>
              <a:rPr lang="sl-SI" dirty="0" smtClean="0"/>
              <a:t>FRI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Splošna gimnazija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Informatika (70 ur,</a:t>
            </a:r>
            <a:r>
              <a:rPr lang="x-none" dirty="0" smtClean="0"/>
              <a:t> </a:t>
            </a:r>
            <a:r>
              <a:rPr lang="x-none" dirty="0" smtClean="0"/>
              <a:t>obvezni predmet; 210ur, izbirni predmet; 70+210ur, maturitetni predmet)</a:t>
            </a:r>
          </a:p>
          <a:p>
            <a:pPr lvl="1"/>
            <a:r>
              <a:rPr lang="x-none" dirty="0" smtClean="0"/>
              <a:t>splošna znanja: Osnove informatike, Digitalna tehnologija, Predstavitev informacij</a:t>
            </a:r>
          </a:p>
          <a:p>
            <a:pPr lvl="1"/>
            <a:r>
              <a:rPr lang="x-none" dirty="0" smtClean="0"/>
              <a:t>posebna </a:t>
            </a:r>
            <a:r>
              <a:rPr lang="x-none" dirty="0" smtClean="0"/>
              <a:t>znanja: </a:t>
            </a:r>
            <a:r>
              <a:rPr lang="x-none" dirty="0" smtClean="0"/>
              <a:t>Predstavitev </a:t>
            </a:r>
            <a:r>
              <a:rPr lang="x-none" dirty="0" smtClean="0"/>
              <a:t>informacij, Obdelava podatkov, </a:t>
            </a:r>
            <a:endParaRPr lang="en-US" dirty="0" smtClean="0"/>
          </a:p>
          <a:p>
            <a:pPr lvl="1">
              <a:buNone/>
            </a:pP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9</a:t>
            </a:fld>
            <a:endParaRPr lang="sl-S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10</a:t>
            </a:fld>
            <a:endParaRPr lang="sl-SI"/>
          </a:p>
        </p:txBody>
      </p:sp>
      <p:pic>
        <p:nvPicPr>
          <p:cNvPr id="7" name="Picture 6" descr="gimn_dosez-vs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0" y="1619476"/>
            <a:ext cx="8634920" cy="361904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dirty="0" smtClean="0"/>
              <a:t>Splošna gimnazija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11</a:t>
            </a:fld>
            <a:endParaRPr lang="sl-SI"/>
          </a:p>
        </p:txBody>
      </p:sp>
      <p:pic>
        <p:nvPicPr>
          <p:cNvPr id="8" name="Picture 7" descr="gimn_dosez-veci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0" y="2000428"/>
            <a:ext cx="8647619" cy="285714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dirty="0" smtClean="0"/>
              <a:t>Splošna gimnazija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12</a:t>
            </a:fld>
            <a:endParaRPr lang="sl-SI"/>
          </a:p>
        </p:txBody>
      </p:sp>
      <p:pic>
        <p:nvPicPr>
          <p:cNvPr id="7" name="Picture 6" descr="gimn_dosez-posamezn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7" y="2533762"/>
            <a:ext cx="8596825" cy="179047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 dirty="0" smtClean="0"/>
              <a:t>Splošna gimnazija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ea typeface="ＭＳ Ｐゴシック" pitchFamily="-112" charset="-128"/>
                <a:cs typeface="ＭＳ Ｐゴシック" pitchFamily="-112" charset="-128"/>
              </a:rPr>
              <a:t>Slovenske uvrstitve na IOI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>
                <a:ea typeface="ＭＳ Ｐゴシック" pitchFamily="-112" charset="-128"/>
                <a:cs typeface="ＭＳ Ｐゴシック" pitchFamily="-112" charset="-128"/>
              </a:rPr>
              <a:t>2011 – Tajska: (308 tekmovalcev, 79 držav)</a:t>
            </a:r>
          </a:p>
          <a:p>
            <a:pPr lvl="1"/>
            <a:r>
              <a:rPr lang="sl-SI" dirty="0" smtClean="0"/>
              <a:t>medalje: 1 bronasta		79. mesto – v 1/4</a:t>
            </a:r>
          </a:p>
          <a:p>
            <a:pPr lvl="1"/>
            <a:r>
              <a:rPr lang="sl-SI" dirty="0" smtClean="0"/>
              <a:t>po skupnem številu točk		57. država – v 3/4 </a:t>
            </a:r>
          </a:p>
          <a:p>
            <a:pPr lvl="1"/>
            <a:r>
              <a:rPr lang="sl-SI" dirty="0" smtClean="0"/>
              <a:t>po povprečju na tekmovalca	58. država – v 3/4</a:t>
            </a:r>
          </a:p>
          <a:p>
            <a:pPr lvl="1"/>
            <a:r>
              <a:rPr lang="sl-SI" dirty="0" smtClean="0"/>
              <a:t>samo najboljši tekmovalec	39. država – v 2/4</a:t>
            </a:r>
          </a:p>
          <a:p>
            <a:pPr lvl="1"/>
            <a:r>
              <a:rPr lang="sl-SI" dirty="0" smtClean="0"/>
              <a:t>samo najslabši tekmovalec	56. država – v</a:t>
            </a:r>
            <a:r>
              <a:rPr lang="sl-SI" dirty="0" smtClean="0"/>
              <a:t> ¾</a:t>
            </a:r>
          </a:p>
          <a:p>
            <a:r>
              <a:rPr lang="sl-SI" dirty="0" smtClean="0"/>
              <a:t>Kanada, Univerza v Waterlooju: 25 zaposlenih v </a:t>
            </a:r>
            <a:r>
              <a:rPr lang="en-US" i="1" dirty="0" smtClean="0"/>
              <a:t>The Centre for Education in Mathematics and </a:t>
            </a:r>
            <a:r>
              <a:rPr lang="en-US" i="1" dirty="0" smtClean="0"/>
              <a:t>Computing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http://cscircles.cemc.uwaterloo.ca</a:t>
            </a:r>
            <a:r>
              <a:rPr lang="en-US" dirty="0" smtClean="0">
                <a:hlinkClick r:id="rId2"/>
              </a:rPr>
              <a:t>/</a:t>
            </a:r>
            <a:endParaRPr lang="sl-SI" i="1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657599" y="6356350"/>
            <a:ext cx="343020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pitchFamily="-112" charset="0"/>
              </a:rPr>
              <a:t>RIN </a:t>
            </a:r>
            <a:r>
              <a:rPr lang="en-US" dirty="0" err="1" smtClean="0">
                <a:latin typeface="Arial" pitchFamily="-112" charset="0"/>
              </a:rPr>
              <a:t>v</a:t>
            </a:r>
            <a:r>
              <a:rPr lang="en-US" dirty="0" smtClean="0">
                <a:latin typeface="Arial" pitchFamily="-112" charset="0"/>
              </a:rPr>
              <a:t> OŠ in SŠ </a:t>
            </a:r>
            <a:r>
              <a:rPr lang="en-US" dirty="0" err="1" smtClean="0">
                <a:latin typeface="Arial" pitchFamily="-112" charset="0"/>
              </a:rPr>
              <a:t>v</a:t>
            </a:r>
            <a:r>
              <a:rPr lang="en-US" dirty="0" smtClean="0">
                <a:latin typeface="Arial" pitchFamily="-112" charset="0"/>
              </a:rPr>
              <a:t> </a:t>
            </a:r>
            <a:r>
              <a:rPr lang="en-US" dirty="0" err="1" smtClean="0">
                <a:latin typeface="Arial" pitchFamily="-112" charset="0"/>
              </a:rPr>
              <a:t>Sloveniji</a:t>
            </a:r>
            <a:r>
              <a:rPr lang="en-US" dirty="0" smtClean="0">
                <a:latin typeface="Arial" pitchFamily="-112" charset="0"/>
              </a:rPr>
              <a:t>, </a:t>
            </a:r>
            <a:r>
              <a:rPr lang="en-US" dirty="0" err="1" smtClean="0">
                <a:latin typeface="Arial" pitchFamily="-112" charset="0"/>
              </a:rPr>
              <a:t>Evropi</a:t>
            </a:r>
            <a:r>
              <a:rPr lang="en-US" dirty="0" smtClean="0">
                <a:latin typeface="Arial" pitchFamily="-112" charset="0"/>
              </a:rPr>
              <a:t> in </a:t>
            </a:r>
            <a:r>
              <a:rPr lang="en-US" dirty="0" err="1" smtClean="0">
                <a:latin typeface="Arial" pitchFamily="-112" charset="0"/>
              </a:rPr>
              <a:t>širše</a:t>
            </a:r>
            <a:endParaRPr lang="sl-SI" dirty="0" smtClean="0">
              <a:latin typeface="Arial" pitchFamily="-112" charset="0"/>
            </a:endParaRP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86272" y="6356350"/>
            <a:ext cx="600528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5862E07-4162-A047-A4CB-6A7939C3CB45}" type="slidenum">
              <a:rPr lang="sl-SI">
                <a:latin typeface="Arial" pitchFamily="-112" charset="0"/>
              </a:rPr>
              <a:pPr/>
              <a:t>13</a:t>
            </a:fld>
            <a:endParaRPr lang="sl-SI" dirty="0">
              <a:latin typeface="Arial" pitchFamily="-11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2966571" cy="365125"/>
          </a:xfrm>
        </p:spPr>
        <p:txBody>
          <a:bodyPr/>
          <a:lstStyle/>
          <a:p>
            <a:r>
              <a:rPr lang="x-none" dirty="0" smtClean="0"/>
              <a:t>Andrej Brodnik, Pedagoška delavnica 120608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>
                <a:ea typeface="ＭＳ Ｐゴシック" pitchFamily="-112" charset="-128"/>
                <a:cs typeface="ＭＳ Ｐゴシック" pitchFamily="-112" charset="-128"/>
              </a:rPr>
              <a:t>Slovenske uvrstitve na IOI </a:t>
            </a:r>
            <a:r>
              <a:rPr lang="sl-SI" sz="2800" smtClean="0">
                <a:ea typeface="ＭＳ Ｐゴシック" pitchFamily="-112" charset="-128"/>
                <a:cs typeface="ＭＳ Ｐゴシック" pitchFamily="-112" charset="-128"/>
              </a:rPr>
              <a:t>(nadalj.)</a:t>
            </a:r>
            <a:endParaRPr lang="sl-SI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810000" cy="4321175"/>
          </a:xfrm>
        </p:spPr>
        <p:txBody>
          <a:bodyPr>
            <a:normAutofit lnSpcReduction="10000"/>
          </a:bodyPr>
          <a:lstStyle/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1989 – Bolgarija: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NP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1990 – Belorusija: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NP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1991 – Grčija: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NP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1992 – Nemčija: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ni sodelovala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1993 – Argentina: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ni podatka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1994 – Švedska: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brez medalje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1995 – Nizozemska: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ni podatka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1996 – Madžarska: </a:t>
            </a:r>
            <a:r>
              <a:rPr lang="en-US" sz="2000" i="1" u="sng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2 bronasti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1997 - Južna Afrika: </a:t>
            </a:r>
            <a:r>
              <a:rPr lang="en-US" sz="2000" i="1" u="sng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1 bronasta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1998 – Portugalska: </a:t>
            </a:r>
            <a:r>
              <a:rPr lang="en-US" sz="2000" i="1" u="sng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1 bronasta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1999 – Turčija: </a:t>
            </a:r>
            <a:r>
              <a:rPr lang="en-US" sz="2000" i="1" u="sng" smtClean="0">
                <a:solidFill>
                  <a:srgbClr val="FF0000"/>
                </a:solidFill>
                <a:ea typeface="ＭＳ Ｐゴシック" pitchFamily="-112" charset="-128"/>
                <a:cs typeface="ＭＳ Ｐゴシック" pitchFamily="-112" charset="-128"/>
              </a:rPr>
              <a:t>1 bronasta</a:t>
            </a:r>
          </a:p>
          <a:p>
            <a:pPr>
              <a:buFont typeface="Wingdings" pitchFamily="-112" charset="2"/>
              <a:buNone/>
            </a:pPr>
            <a:r>
              <a:rPr lang="en-US" sz="2000" smtClean="0">
                <a:ea typeface="ＭＳ Ｐゴシック" pitchFamily="-112" charset="-128"/>
                <a:cs typeface="ＭＳ Ｐゴシック" pitchFamily="-112" charset="-128"/>
              </a:rPr>
              <a:t>2000 – Kitajska: </a:t>
            </a:r>
            <a:r>
              <a:rPr lang="en-US" sz="2000" i="1" u="sng" smtClean="0">
                <a:ea typeface="ＭＳ Ｐゴシック" pitchFamily="-112" charset="-128"/>
                <a:cs typeface="ＭＳ Ｐゴシック" pitchFamily="-112" charset="-128"/>
              </a:rPr>
              <a:t>ni podatka</a:t>
            </a:r>
            <a:endParaRPr lang="sl-SI" sz="2000" i="1" u="sng" smtClean="0"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95388" y="6356350"/>
            <a:ext cx="3286477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pitchFamily="-112" charset="0"/>
              </a:rPr>
              <a:t>RIN </a:t>
            </a:r>
            <a:r>
              <a:rPr lang="en-US" dirty="0" err="1" smtClean="0">
                <a:latin typeface="Arial" pitchFamily="-112" charset="0"/>
              </a:rPr>
              <a:t>v</a:t>
            </a:r>
            <a:r>
              <a:rPr lang="en-US" dirty="0" smtClean="0">
                <a:latin typeface="Arial" pitchFamily="-112" charset="0"/>
              </a:rPr>
              <a:t> OŠ in SŠ </a:t>
            </a:r>
            <a:r>
              <a:rPr lang="en-US" dirty="0" err="1" smtClean="0">
                <a:latin typeface="Arial" pitchFamily="-112" charset="0"/>
              </a:rPr>
              <a:t>v</a:t>
            </a:r>
            <a:r>
              <a:rPr lang="en-US" dirty="0" smtClean="0">
                <a:latin typeface="Arial" pitchFamily="-112" charset="0"/>
              </a:rPr>
              <a:t> </a:t>
            </a:r>
            <a:r>
              <a:rPr lang="en-US" dirty="0" err="1" smtClean="0">
                <a:latin typeface="Arial" pitchFamily="-112" charset="0"/>
              </a:rPr>
              <a:t>Sloveniji</a:t>
            </a:r>
            <a:r>
              <a:rPr lang="en-US" dirty="0" smtClean="0">
                <a:latin typeface="Arial" pitchFamily="-112" charset="0"/>
              </a:rPr>
              <a:t>, </a:t>
            </a:r>
            <a:r>
              <a:rPr lang="en-US" dirty="0" err="1" smtClean="0">
                <a:latin typeface="Arial" pitchFamily="-112" charset="0"/>
              </a:rPr>
              <a:t>Evropi</a:t>
            </a:r>
            <a:r>
              <a:rPr lang="en-US" dirty="0" smtClean="0">
                <a:latin typeface="Arial" pitchFamily="-112" charset="0"/>
              </a:rPr>
              <a:t> in </a:t>
            </a:r>
            <a:r>
              <a:rPr lang="en-US" dirty="0" err="1" smtClean="0">
                <a:latin typeface="Arial" pitchFamily="-112" charset="0"/>
              </a:rPr>
              <a:t>širše</a:t>
            </a:r>
            <a:endParaRPr lang="sl-SI" dirty="0" smtClean="0">
              <a:latin typeface="Arial" pitchFamily="-112" charset="0"/>
            </a:endParaRP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285420" y="6356350"/>
            <a:ext cx="55378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07F9AC7-D416-214A-8F9B-05D1389F2296}" type="slidenum">
              <a:rPr lang="sl-SI">
                <a:latin typeface="Arial" pitchFamily="-112" charset="0"/>
              </a:rPr>
              <a:pPr/>
              <a:t>14</a:t>
            </a:fld>
            <a:endParaRPr lang="sl-SI" dirty="0">
              <a:latin typeface="Arial" pitchFamily="-11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1524000"/>
            <a:ext cx="40386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2001 – Finska: </a:t>
            </a:r>
            <a:r>
              <a:rPr lang="en-US" sz="2100" i="1" u="sng"/>
              <a:t>ni podatka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2002 - Južna Koreja: </a:t>
            </a:r>
            <a:r>
              <a:rPr lang="en-US" sz="2100" i="1" u="sng">
                <a:solidFill>
                  <a:srgbClr val="FF0000"/>
                </a:solidFill>
              </a:rPr>
              <a:t>1 bronasta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2003 – ZDA: </a:t>
            </a:r>
            <a:r>
              <a:rPr lang="en-US" sz="2100" i="1" u="sng">
                <a:solidFill>
                  <a:srgbClr val="FF0000"/>
                </a:solidFill>
              </a:rPr>
              <a:t>3 bronaste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2004 – Grčija: </a:t>
            </a:r>
            <a:r>
              <a:rPr lang="en-US" sz="2100" i="1" u="sng">
                <a:solidFill>
                  <a:srgbClr val="FF0000"/>
                </a:solidFill>
              </a:rPr>
              <a:t>1 bronasta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2005 – Poljska: </a:t>
            </a:r>
            <a:r>
              <a:rPr lang="en-US" sz="2100" i="1" u="sng"/>
              <a:t>ni podatka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2006 – Mehika: </a:t>
            </a:r>
            <a:r>
              <a:rPr lang="en-US" sz="2100" i="1" u="sng">
                <a:solidFill>
                  <a:srgbClr val="FF0000"/>
                </a:solidFill>
              </a:rPr>
              <a:t>2 bronasti</a:t>
            </a:r>
            <a:endParaRPr lang="en-US" sz="2100" i="1" u="sng"/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2007 – Hrvaška: </a:t>
            </a:r>
            <a:r>
              <a:rPr lang="en-US" sz="2100" i="1" u="sng">
                <a:solidFill>
                  <a:srgbClr val="FF0000"/>
                </a:solidFill>
              </a:rPr>
              <a:t>1 bronasta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2008 – Egipt: </a:t>
            </a:r>
            <a:r>
              <a:rPr lang="en-US" sz="2100" i="1" u="sng">
                <a:solidFill>
                  <a:srgbClr val="FF0000"/>
                </a:solidFill>
              </a:rPr>
              <a:t>1 bronasta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2009 – Bolgarija: </a:t>
            </a:r>
            <a:r>
              <a:rPr lang="en-US" sz="2100" i="1" u="sng"/>
              <a:t>brez medalje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2010 – Kanada: </a:t>
            </a:r>
            <a:r>
              <a:rPr lang="en-US" sz="2100" i="1" u="sng">
                <a:solidFill>
                  <a:srgbClr val="FF0000"/>
                </a:solidFill>
              </a:rPr>
              <a:t>1 srebrna</a:t>
            </a:r>
          </a:p>
          <a:p>
            <a:pPr marL="342900" indent="-342900" eaLnBrk="0" hangingPunct="0">
              <a:buClr>
                <a:srgbClr val="003278"/>
              </a:buClr>
              <a:buFont typeface="Wingdings" pitchFamily="-112" charset="2"/>
              <a:buNone/>
            </a:pPr>
            <a:r>
              <a:rPr lang="en-US" sz="2100"/>
              <a:t>2011 – Tajska:</a:t>
            </a:r>
            <a:r>
              <a:rPr lang="sl-SI" sz="2100"/>
              <a:t> </a:t>
            </a:r>
            <a:r>
              <a:rPr lang="sl-SI" sz="2100" i="1" u="sng">
                <a:solidFill>
                  <a:srgbClr val="FF0000"/>
                </a:solidFill>
              </a:rPr>
              <a:t>1 bronasta</a:t>
            </a:r>
            <a:endParaRPr lang="en-US" sz="2100" i="1" u="sng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56350"/>
            <a:ext cx="3138189" cy="365125"/>
          </a:xfrm>
        </p:spPr>
        <p:txBody>
          <a:bodyPr/>
          <a:lstStyle/>
          <a:p>
            <a:r>
              <a:rPr lang="x-none" dirty="0" smtClean="0"/>
              <a:t>Andrej Brodnik, Pedagoška delavnica 120608</a:t>
            </a:r>
            <a:endParaRPr lang="sl-SI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Slovaška</a:t>
            </a:r>
            <a:endParaRPr lang="sk-SK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5848364"/>
              </p:ext>
            </p:extLst>
          </p:nvPr>
        </p:nvGraphicFramePr>
        <p:xfrm>
          <a:off x="251520" y="2636912"/>
          <a:ext cx="8568944" cy="2595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  <a:gridCol w="535559"/>
              </a:tblGrid>
              <a:tr h="370840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sk-SK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sk-S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sk-S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sk-S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sk-S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sk-SK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sk-SK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till 1985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optional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1985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1990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1998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optional</a:t>
                      </a:r>
                      <a:endParaRPr lang="sk-SK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2006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optional</a:t>
                      </a:r>
                      <a:endParaRPr lang="sk-SK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optional</a:t>
                      </a:r>
                      <a:endParaRPr lang="sk-SK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248464" y="54229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 smtClean="0"/>
              <a:t>Andrej </a:t>
            </a:r>
            <a:r>
              <a:rPr lang="en-US" dirty="0" err="1" smtClean="0"/>
              <a:t>Blaho</a:t>
            </a:r>
            <a:r>
              <a:rPr lang="en-US" dirty="0" smtClean="0"/>
              <a:t>, Comenius University, Slovakia</a:t>
            </a:r>
            <a:endParaRPr lang="sk-SK" dirty="0"/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595388" y="6356350"/>
            <a:ext cx="328647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rPr>
              <a:t>RIN v OŠ in SŠ v Sloveniji, Evropi in širše</a:t>
            </a:r>
            <a:endParaRPr kumimoji="0" lang="sl-SI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285420" y="6356350"/>
            <a:ext cx="55378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7F9AC7-D416-214A-8F9B-05D1389F2296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itchFamily="-112" charset="0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-112" charset="0"/>
              <a:ea typeface="+mn-ea"/>
              <a:cs typeface="+mn-cs"/>
            </a:endParaRPr>
          </a:p>
        </p:txBody>
      </p:sp>
      <p:sp>
        <p:nvSpPr>
          <p:cNvPr id="10" name="Date Placeholder 6"/>
          <p:cNvSpPr txBox="1">
            <a:spLocks/>
          </p:cNvSpPr>
          <p:nvPr/>
        </p:nvSpPr>
        <p:spPr>
          <a:xfrm>
            <a:off x="457199" y="6356350"/>
            <a:ext cx="3138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Andrej Brodnik, Pedagoška delavnica 120608</a:t>
            </a:r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0092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Avstrija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34451"/>
            <a:ext cx="8229600" cy="591712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r>
              <a:rPr lang="en-US" sz="2400" dirty="0" smtClean="0"/>
              <a:t>Peter </a:t>
            </a:r>
            <a:r>
              <a:rPr lang="en-US" sz="2400" dirty="0" err="1" smtClean="0"/>
              <a:t>Micheuz</a:t>
            </a:r>
            <a:r>
              <a:rPr lang="en-US" sz="2400" dirty="0" smtClean="0"/>
              <a:t>/Gerald </a:t>
            </a:r>
            <a:r>
              <a:rPr lang="en-US" sz="2400" dirty="0" err="1" smtClean="0"/>
              <a:t>Futschek</a:t>
            </a:r>
            <a:r>
              <a:rPr lang="en-US" sz="2400" dirty="0" smtClean="0"/>
              <a:t>: </a:t>
            </a:r>
            <a:r>
              <a:rPr lang="en-US" sz="2400" b="1" i="1" dirty="0" smtClean="0"/>
              <a:t>Model </a:t>
            </a:r>
            <a:r>
              <a:rPr lang="en-US" sz="2400" b="1" i="1" dirty="0" smtClean="0"/>
              <a:t>for Digital Competence and Basic Informatics Education  in Austria’s Lower Secondary Level</a:t>
            </a:r>
            <a:endParaRPr lang="sl-SI" sz="2400" b="1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16</a:t>
            </a:fld>
            <a:endParaRPr lang="sl-SI"/>
          </a:p>
        </p:txBody>
      </p:sp>
      <p:pic>
        <p:nvPicPr>
          <p:cNvPr id="7" name="Picture 6" descr="Avstrij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4" y="1227017"/>
            <a:ext cx="7977000" cy="4307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166344" y="473778"/>
            <a:ext cx="5800675" cy="4288424"/>
            <a:chOff x="1105345" y="1417638"/>
            <a:chExt cx="6196984" cy="44998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3753" y="1417638"/>
              <a:ext cx="4972997" cy="449985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929388" y="3243446"/>
              <a:ext cx="1372941" cy="7207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3" name="Group 7"/>
            <p:cNvGrpSpPr/>
            <p:nvPr/>
          </p:nvGrpSpPr>
          <p:grpSpPr>
            <a:xfrm>
              <a:off x="1105345" y="3243446"/>
              <a:ext cx="2232617" cy="832313"/>
              <a:chOff x="1105345" y="3243446"/>
              <a:chExt cx="2232617" cy="832313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83753" y="3243446"/>
                <a:ext cx="1254209" cy="8323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1105345" y="3479579"/>
                <a:ext cx="978408" cy="484632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177301" y="1540040"/>
              <a:ext cx="2232617" cy="832313"/>
              <a:chOff x="1105345" y="3243446"/>
              <a:chExt cx="2232617" cy="83231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083753" y="3243446"/>
                <a:ext cx="1254209" cy="8323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" name="Right Arrow 9"/>
              <p:cNvSpPr/>
              <p:nvPr/>
            </p:nvSpPr>
            <p:spPr>
              <a:xfrm>
                <a:off x="1105345" y="3479579"/>
                <a:ext cx="978408" cy="484632"/>
              </a:xfrm>
              <a:prstGeom prst="rightArrow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7" name="Rounded Rectangle 16"/>
          <p:cNvSpPr/>
          <p:nvPr/>
        </p:nvSpPr>
        <p:spPr>
          <a:xfrm>
            <a:off x="772277" y="4594880"/>
            <a:ext cx="4213213" cy="30031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dirty="0" smtClean="0"/>
              <a:t>Zaključek</a:t>
            </a:r>
            <a:endParaRPr lang="sl-S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3947050"/>
            <a:ext cx="4798982" cy="22824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300" b="1" i="1" dirty="0" smtClean="0">
                <a:solidFill>
                  <a:srgbClr val="FF0000"/>
                </a:solidFill>
              </a:rPr>
              <a:t>Learning Computer Science should develop young people into ‘technology designers and </a:t>
            </a:r>
            <a:r>
              <a:rPr lang="en-US" sz="2300" b="1" i="1" dirty="0" smtClean="0">
                <a:solidFill>
                  <a:srgbClr val="FF0000"/>
                </a:solidFill>
              </a:rPr>
              <a:t>creators’ </a:t>
            </a:r>
            <a:r>
              <a:rPr lang="en-US" sz="2300" b="1" i="1" dirty="0" smtClean="0">
                <a:solidFill>
                  <a:srgbClr val="FF0000"/>
                </a:solidFill>
              </a:rPr>
              <a:t>rather than merely ‘technology users’ – a philosophy of creativity and expression rather than mere productivity.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17</a:t>
            </a:fld>
            <a:endParaRPr lang="sl-SI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56" y="1867486"/>
            <a:ext cx="2025088" cy="114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72277" y="1643105"/>
            <a:ext cx="4659420" cy="240255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smtClean="0">
                <a:hlinkClick r:id="rId2"/>
              </a:rPr>
              <a:t>https://lusy.fri.uni-lj.si/redmine/projects/cs-</a:t>
            </a:r>
            <a:r>
              <a:rPr lang="en-US" sz="2800" dirty="0" smtClean="0">
                <a:hlinkClick r:id="rId2"/>
              </a:rPr>
              <a:t>edu</a:t>
            </a:r>
          </a:p>
          <a:p>
            <a:r>
              <a:rPr lang="sl-SI" dirty="0" smtClean="0"/>
              <a:t>Osnovna </a:t>
            </a:r>
            <a:r>
              <a:rPr lang="sl-SI" dirty="0" smtClean="0"/>
              <a:t>in srednja šola:</a:t>
            </a:r>
          </a:p>
          <a:p>
            <a:pPr lvl="1"/>
            <a:r>
              <a:rPr lang="sl-SI" dirty="0" smtClean="0"/>
              <a:t>ACM K12 kurikulum</a:t>
            </a:r>
            <a:endParaRPr lang="en-US" dirty="0" smtClean="0"/>
          </a:p>
          <a:p>
            <a:pPr lvl="1"/>
            <a:r>
              <a:rPr lang="sl-SI" dirty="0" smtClean="0"/>
              <a:t>UNESCO IFIP kurikulum</a:t>
            </a:r>
          </a:p>
          <a:p>
            <a:pPr lvl="1"/>
            <a:r>
              <a:rPr lang="sl-SI" dirty="0" smtClean="0"/>
              <a:t>IOI Syllabus za mednarodne olimpijade iz računalništva in informatike</a:t>
            </a:r>
          </a:p>
          <a:p>
            <a:pPr lvl="1"/>
            <a:r>
              <a:rPr lang="sl-SI" dirty="0" smtClean="0"/>
              <a:t>Zavod republike Slovenije za šolstvo</a:t>
            </a:r>
          </a:p>
          <a:p>
            <a:pPr lvl="1"/>
            <a:r>
              <a:rPr lang="en-US" dirty="0" smtClean="0"/>
              <a:t>CS Teacher Association (</a:t>
            </a:r>
            <a:r>
              <a:rPr lang="en-US" dirty="0" smtClean="0">
                <a:hlinkClick r:id="rId3"/>
              </a:rPr>
              <a:t>http://csta.acm.org/</a:t>
            </a:r>
            <a:r>
              <a:rPr lang="en-US" dirty="0" smtClean="0"/>
              <a:t> )</a:t>
            </a:r>
          </a:p>
          <a:p>
            <a:pPr lvl="1"/>
            <a:r>
              <a:rPr lang="en-US" dirty="0" err="1" smtClean="0"/>
              <a:t>Koli</a:t>
            </a:r>
            <a:r>
              <a:rPr lang="en-US" dirty="0" smtClean="0"/>
              <a:t> 2011 Working group on Teaching Computing at School / </a:t>
            </a:r>
            <a:br>
              <a:rPr lang="en-US" dirty="0" smtClean="0"/>
            </a:br>
            <a:r>
              <a:rPr lang="en-US" dirty="0" smtClean="0"/>
              <a:t>Computing Teacher Education (</a:t>
            </a:r>
            <a:r>
              <a:rPr lang="en-US" dirty="0" smtClean="0">
                <a:hlinkClick r:id="rId4"/>
              </a:rPr>
              <a:t>http://cs.joensuu.fi/kolistelut/index.php/previous-koli-calling-conferences/koli-calling-2011/teaching-workshop-2011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Čas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ponovni</a:t>
            </a:r>
            <a:r>
              <a:rPr lang="en-US" dirty="0" smtClean="0"/>
              <a:t> </a:t>
            </a:r>
            <a:r>
              <a:rPr lang="en-US" dirty="0" err="1" smtClean="0"/>
              <a:t>premislek</a:t>
            </a:r>
            <a:r>
              <a:rPr lang="en-US" dirty="0" smtClean="0"/>
              <a:t> </a:t>
            </a:r>
            <a:r>
              <a:rPr lang="en-US" dirty="0" err="1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izobraževanju</a:t>
            </a:r>
            <a:r>
              <a:rPr lang="en-US" dirty="0" smtClean="0"/>
              <a:t> </a:t>
            </a:r>
            <a:r>
              <a:rPr lang="en-US" dirty="0" err="1" smtClean="0"/>
              <a:t>računalništva</a:t>
            </a:r>
            <a:r>
              <a:rPr lang="en-US" dirty="0" smtClean="0"/>
              <a:t> in </a:t>
            </a:r>
            <a:r>
              <a:rPr lang="en-US" dirty="0" err="1" smtClean="0"/>
              <a:t>informatike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https://lusy.fri.uni-lj.si/redmine/projects/cs-edu/wiki/%C4%8Cas_za_ponovni_premislek_o_izobra%C5%BEevanju_ra%C4%8Dunalni%C5%A1tva_in_informatike</a:t>
            </a:r>
            <a:r>
              <a:rPr lang="en-US" dirty="0" smtClean="0"/>
              <a:t>)</a:t>
            </a:r>
            <a:endParaRPr lang="sl-SI" dirty="0" smtClean="0"/>
          </a:p>
          <a:p>
            <a:r>
              <a:rPr lang="sl-SI" dirty="0" smtClean="0"/>
              <a:t>Univerza: ACM kurikulum</a:t>
            </a:r>
            <a:endParaRPr lang="sl-S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Učni načrti in nekateri viri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18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Poskusimo tole »igrico«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1844889" y="2955425"/>
            <a:ext cx="55518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6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7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8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9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10</a:t>
            </a:r>
          </a:p>
          <a:p>
            <a:pPr algn="ctr"/>
            <a:r>
              <a:rPr lang="en-US" sz="2400" b="1" dirty="0" smtClean="0">
                <a:latin typeface="Courier"/>
                <a:cs typeface="Courier"/>
              </a:rPr>
              <a:t>32 26 52 68 75 33  7 17 66 93</a:t>
            </a:r>
            <a:endParaRPr lang="sl-SI" sz="2400" b="1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7845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In naša igrica?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19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1844889" y="2433133"/>
            <a:ext cx="555183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3  2  5  7  8  4  0  1  6  9</a:t>
            </a:r>
            <a:endParaRPr lang="sl-SI" sz="2400" dirty="0"/>
          </a:p>
        </p:txBody>
      </p:sp>
      <p:sp>
        <p:nvSpPr>
          <p:cNvPr id="11" name="Rectangle 10"/>
          <p:cNvSpPr/>
          <p:nvPr/>
        </p:nvSpPr>
        <p:spPr>
          <a:xfrm>
            <a:off x="1844889" y="1518733"/>
            <a:ext cx="55518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6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7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8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9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10</a:t>
            </a:r>
          </a:p>
          <a:p>
            <a:pPr algn="ctr"/>
            <a:r>
              <a:rPr lang="en-US" sz="2400" b="1" dirty="0" smtClean="0">
                <a:latin typeface="Courier"/>
                <a:cs typeface="Courier"/>
              </a:rPr>
              <a:t>32 26 52 68 75 33  7 17 66 93</a:t>
            </a:r>
            <a:endParaRPr lang="sl-SI" sz="2400" b="1" dirty="0">
              <a:latin typeface="Courier"/>
              <a:cs typeface="Courie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4889" y="3347533"/>
            <a:ext cx="555183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urier"/>
                <a:cs typeface="Courier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1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2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4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5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6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7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8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9</a:t>
            </a:r>
            <a:r>
              <a:rPr lang="en-US" sz="2400" b="1" dirty="0" smtClean="0">
                <a:solidFill>
                  <a:srgbClr val="FFFF00"/>
                </a:solidFill>
                <a:latin typeface="Courier"/>
                <a:cs typeface="Courier"/>
              </a:rPr>
              <a:t> 10</a:t>
            </a:r>
          </a:p>
          <a:p>
            <a:pPr algn="ctr"/>
            <a:r>
              <a:rPr lang="en-US" sz="2400" b="1" dirty="0" smtClean="0">
                <a:latin typeface="Courier"/>
                <a:cs typeface="Courier"/>
              </a:rPr>
              <a:t> 7 17 26 32 33 52 66 68 75 93</a:t>
            </a:r>
            <a:endParaRPr lang="sl-SI" sz="2400" b="1" dirty="0">
              <a:latin typeface="Courier"/>
              <a:cs typeface="Courie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44889" y="2890333"/>
            <a:ext cx="5551830" cy="457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latin typeface="Courier"/>
                <a:cs typeface="Courier"/>
              </a:rPr>
              <a:t> 10</a:t>
            </a:r>
            <a:endParaRPr lang="sl-SI" sz="2400" dirty="0"/>
          </a:p>
        </p:txBody>
      </p:sp>
      <p:sp>
        <p:nvSpPr>
          <p:cNvPr id="19" name="Rectangle 18"/>
          <p:cNvSpPr/>
          <p:nvPr/>
        </p:nvSpPr>
        <p:spPr>
          <a:xfrm>
            <a:off x="7542593" y="2433133"/>
            <a:ext cx="600662" cy="457200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FF0000"/>
                </a:solidFill>
                <a:latin typeface="Courier"/>
                <a:cs typeface="Courier"/>
              </a:rPr>
              <a:t>+1</a:t>
            </a:r>
            <a:endParaRPr lang="sl-SI" b="1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95727" y="4418980"/>
            <a:ext cx="8259410" cy="1604362"/>
            <a:chOff x="295727" y="4418980"/>
            <a:chExt cx="8259410" cy="1604362"/>
          </a:xfrm>
        </p:grpSpPr>
        <p:sp>
          <p:nvSpPr>
            <p:cNvPr id="14" name="TextBox 13"/>
            <p:cNvSpPr txBox="1"/>
            <p:nvPr/>
          </p:nvSpPr>
          <p:spPr>
            <a:xfrm>
              <a:off x="295727" y="4418980"/>
              <a:ext cx="68440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2400" b="1" dirty="0" smtClean="0">
                  <a:solidFill>
                    <a:srgbClr val="FF0000"/>
                  </a:solidFill>
                </a:rPr>
                <a:t>Znanje uporabe pralnega praška še ni znanje kemije.</a:t>
              </a:r>
              <a:endParaRPr lang="sl-SI" sz="2400" b="1" dirty="0">
                <a:solidFill>
                  <a:srgbClr val="FF0000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30049" y="4880645"/>
              <a:ext cx="2025088" cy="1142697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118823" y="474825"/>
            <a:ext cx="4281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400" b="1" dirty="0" smtClean="0">
                <a:solidFill>
                  <a:srgbClr val="008000"/>
                </a:solidFill>
              </a:rPr>
              <a:t>Računalniško razmišljanje</a:t>
            </a:r>
          </a:p>
          <a:p>
            <a:pPr algn="r"/>
            <a:r>
              <a:rPr lang="sl-SI" sz="2400" b="1" dirty="0" smtClean="0">
                <a:solidFill>
                  <a:srgbClr val="008000"/>
                </a:solidFill>
              </a:rPr>
              <a:t>Computational thinking</a:t>
            </a:r>
            <a:endParaRPr lang="sl-SI" sz="2400" b="1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40033" y="5098247"/>
            <a:ext cx="16787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>
                <a:solidFill>
                  <a:srgbClr val="3366FF"/>
                </a:solidFill>
              </a:rPr>
              <a:t>Hvala!</a:t>
            </a:r>
            <a:endParaRPr lang="sl-SI" sz="4400" b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6" grpId="0" animBg="1"/>
      <p:bldP spid="19" grpId="0" animBg="1"/>
      <p:bldP spid="22" grpId="0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+mj-cs"/>
              </a:rPr>
              <a:t>Računalništvo in informatika</a:t>
            </a:r>
            <a:endParaRPr lang="sl-SI" dirty="0">
              <a:solidFill>
                <a:schemeClr val="tx2">
                  <a:satMod val="13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angleščina: </a:t>
            </a:r>
            <a:r>
              <a:rPr lang="sl-SI" i="1" dirty="0" smtClean="0"/>
              <a:t>Computer Science</a:t>
            </a:r>
          </a:p>
          <a:p>
            <a:r>
              <a:rPr lang="sl-SI" dirty="0" smtClean="0"/>
              <a:t>francoščina: </a:t>
            </a:r>
            <a:r>
              <a:rPr lang="sl-SI" i="1" dirty="0" smtClean="0"/>
              <a:t>informatique</a:t>
            </a:r>
          </a:p>
          <a:p>
            <a:r>
              <a:rPr lang="sl-SI" dirty="0" smtClean="0"/>
              <a:t>nemščina: </a:t>
            </a:r>
            <a:r>
              <a:rPr lang="en-US" i="1" dirty="0" err="1" smtClean="0"/>
              <a:t>Informatik</a:t>
            </a:r>
            <a:endParaRPr lang="sl-SI" i="1" dirty="0" smtClean="0"/>
          </a:p>
          <a:p>
            <a:r>
              <a:rPr lang="sl-SI" dirty="0" smtClean="0"/>
              <a:t>italijanščina: </a:t>
            </a:r>
            <a:r>
              <a:rPr lang="sl-SI" i="1" dirty="0" smtClean="0"/>
              <a:t>informatica</a:t>
            </a:r>
          </a:p>
          <a:p>
            <a:r>
              <a:rPr lang="sl-SI" dirty="0" smtClean="0"/>
              <a:t>švedščina: </a:t>
            </a:r>
            <a:r>
              <a:rPr lang="en-US" i="1" dirty="0" err="1" smtClean="0"/>
              <a:t>datavetenskap</a:t>
            </a:r>
            <a:endParaRPr lang="sl-SI" i="1" dirty="0" smtClean="0"/>
          </a:p>
          <a:p>
            <a:r>
              <a:rPr lang="sl-SI" dirty="0" smtClean="0"/>
              <a:t>ruščina: </a:t>
            </a:r>
            <a:r>
              <a:rPr lang="ru-RU" i="1" dirty="0" smtClean="0"/>
              <a:t>информатика</a:t>
            </a:r>
            <a:endParaRPr lang="sl-SI" i="1" dirty="0" smtClean="0"/>
          </a:p>
          <a:p>
            <a:r>
              <a:rPr lang="sl-SI" dirty="0" smtClean="0"/>
              <a:t>...</a:t>
            </a:r>
          </a:p>
          <a:p>
            <a:pPr>
              <a:buFont typeface="Wingdings 2" pitchFamily="-106" charset="2"/>
              <a:buNone/>
            </a:pPr>
            <a:endParaRPr lang="sl-SI" dirty="0" smtClean="0"/>
          </a:p>
          <a:p>
            <a:endParaRPr lang="sl-SI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je računalništvo in informatika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80"/>
            <a:ext cx="8229600" cy="488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 smtClean="0"/>
              <a:t>The Joint Task Force for Computing Curricula 2005:</a:t>
            </a:r>
            <a:r>
              <a:rPr lang="en-US" sz="2000" dirty="0" smtClean="0"/>
              <a:t> </a:t>
            </a:r>
            <a:r>
              <a:rPr lang="en-US" sz="2000" b="1" i="1" dirty="0" smtClean="0"/>
              <a:t>Computing Curricula 2005 – The Overview Report</a:t>
            </a:r>
            <a:r>
              <a:rPr lang="en-US" sz="2000" dirty="0" smtClean="0"/>
              <a:t>. ACM, </a:t>
            </a:r>
            <a:r>
              <a:rPr lang="en-US" sz="2000" dirty="0" err="1" smtClean="0"/>
              <a:t>september</a:t>
            </a:r>
            <a:r>
              <a:rPr lang="en-US" sz="2000" dirty="0" smtClean="0"/>
              <a:t> 2005. </a:t>
            </a:r>
            <a:r>
              <a:rPr lang="en-US" sz="2000" dirty="0" smtClean="0">
                <a:hlinkClick r:id="rId2"/>
              </a:rPr>
              <a:t>http://www.acm.org/education/curricula-recommendations</a:t>
            </a:r>
            <a:endParaRPr lang="en-US" sz="2000" dirty="0" smtClean="0"/>
          </a:p>
          <a:p>
            <a:pPr marL="0" indent="0">
              <a:buNone/>
            </a:pPr>
            <a:endParaRPr lang="sl-SI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080" y="2238716"/>
            <a:ext cx="5395861" cy="40676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000" i="1" dirty="0" smtClean="0"/>
              <a:t>The Royal Society: </a:t>
            </a:r>
            <a:r>
              <a:rPr lang="en-US" sz="4000" b="1" i="1" dirty="0" smtClean="0"/>
              <a:t>Shut down or restart? The way forward for computing in UK schools</a:t>
            </a:r>
            <a:r>
              <a:rPr lang="en-US" sz="4000" i="1" dirty="0" smtClean="0"/>
              <a:t>. The Royal Society, </a:t>
            </a:r>
            <a:r>
              <a:rPr lang="en-US" sz="4000" i="1" dirty="0" err="1" smtClean="0"/>
              <a:t>januar</a:t>
            </a:r>
            <a:r>
              <a:rPr lang="en-US" sz="4000" i="1" dirty="0" smtClean="0"/>
              <a:t> 2012.</a:t>
            </a:r>
            <a:r>
              <a:rPr lang="en-US" sz="4000" dirty="0" smtClean="0"/>
              <a:t> </a:t>
            </a:r>
            <a:r>
              <a:rPr lang="en-US" sz="4000" dirty="0" smtClean="0">
                <a:hlinkClick r:id="rId2"/>
              </a:rPr>
              <a:t>http://royalsociety.org/uploadedFiles/Royal_Society_Content/education/policy/computing-in-schools/2012-01-12-Computing-in-Schools.pdf</a:t>
            </a:r>
            <a:r>
              <a:rPr lang="en-US" sz="4000" dirty="0" smtClean="0"/>
              <a:t>. (The Royal Society)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This report analyses the current state of Computing education in schools and sets out a way forward for improving on the present situation. With support from the Royal Academy of Engineering and others the Royal Society has used its ‘convening’ role to bring together a wide range of distinguished Computer Scientists and stakeholders to explore problems and propose solutions.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Paul Nurse </a:t>
            </a:r>
          </a:p>
          <a:p>
            <a:pPr algn="r">
              <a:buNone/>
            </a:pPr>
            <a:r>
              <a:rPr lang="en-US" dirty="0" smtClean="0"/>
              <a:t>President of the Royal Society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4</a:t>
            </a:fld>
            <a:endParaRPr 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izgleda RIN v šoli?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(The Royal Society).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99" y="2573760"/>
            <a:ext cx="5829300" cy="3289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5</a:t>
            </a:fld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Slovenija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Osnovna šola:</a:t>
            </a:r>
          </a:p>
          <a:p>
            <a:pPr lvl="1"/>
            <a:r>
              <a:rPr lang="sl-SI" dirty="0" smtClean="0"/>
              <a:t>izbirni predmeti: </a:t>
            </a:r>
            <a:r>
              <a:rPr lang="en-US" dirty="0" err="1" smtClean="0"/>
              <a:t>Urejanje</a:t>
            </a:r>
            <a:r>
              <a:rPr lang="en-US" dirty="0" smtClean="0"/>
              <a:t> </a:t>
            </a:r>
            <a:r>
              <a:rPr lang="en-US" dirty="0" err="1" smtClean="0"/>
              <a:t>besedil</a:t>
            </a:r>
            <a:r>
              <a:rPr lang="en-US" dirty="0" smtClean="0"/>
              <a:t>; </a:t>
            </a:r>
            <a:r>
              <a:rPr lang="en-US" dirty="0" err="1" smtClean="0"/>
              <a:t>Računalniška</a:t>
            </a:r>
            <a:r>
              <a:rPr lang="en-US" dirty="0" smtClean="0"/>
              <a:t> </a:t>
            </a:r>
            <a:r>
              <a:rPr lang="en-US" dirty="0" err="1" smtClean="0"/>
              <a:t>omrežja</a:t>
            </a:r>
            <a:r>
              <a:rPr lang="en-US" dirty="0" smtClean="0"/>
              <a:t>; </a:t>
            </a:r>
            <a:r>
              <a:rPr lang="en-US" dirty="0" err="1" smtClean="0"/>
              <a:t>Multimedija</a:t>
            </a:r>
            <a:endParaRPr lang="en-US" dirty="0" smtClean="0"/>
          </a:p>
          <a:p>
            <a:r>
              <a:rPr lang="en-US" dirty="0" err="1" smtClean="0"/>
              <a:t>Srednja</a:t>
            </a:r>
            <a:r>
              <a:rPr lang="en-US" dirty="0" smtClean="0"/>
              <a:t> </a:t>
            </a:r>
            <a:r>
              <a:rPr lang="en-US" dirty="0" err="1" smtClean="0"/>
              <a:t>šola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odvisno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srednje</a:t>
            </a:r>
            <a:r>
              <a:rPr lang="en-US" dirty="0" smtClean="0"/>
              <a:t> </a:t>
            </a:r>
            <a:r>
              <a:rPr lang="en-US" dirty="0" err="1" smtClean="0"/>
              <a:t>šole</a:t>
            </a:r>
            <a:r>
              <a:rPr lang="en-US" dirty="0" smtClean="0"/>
              <a:t>: </a:t>
            </a:r>
            <a:r>
              <a:rPr lang="en-US" dirty="0" err="1" smtClean="0"/>
              <a:t>gimnazija</a:t>
            </a:r>
            <a:r>
              <a:rPr lang="en-US" dirty="0" smtClean="0"/>
              <a:t>, </a:t>
            </a:r>
            <a:r>
              <a:rPr lang="en-US" dirty="0" err="1" smtClean="0"/>
              <a:t>tehniške</a:t>
            </a:r>
            <a:r>
              <a:rPr lang="en-US" dirty="0" smtClean="0"/>
              <a:t> </a:t>
            </a:r>
            <a:r>
              <a:rPr lang="en-US" dirty="0" err="1" smtClean="0"/>
              <a:t>gimnazije</a:t>
            </a:r>
            <a:r>
              <a:rPr lang="en-US" dirty="0" smtClean="0"/>
              <a:t>, </a:t>
            </a:r>
            <a:r>
              <a:rPr lang="en-US" dirty="0" err="1" smtClean="0"/>
              <a:t>poklicne</a:t>
            </a:r>
            <a:r>
              <a:rPr lang="en-US" dirty="0" smtClean="0"/>
              <a:t> </a:t>
            </a:r>
            <a:r>
              <a:rPr lang="en-US" dirty="0" err="1" smtClean="0"/>
              <a:t>šole</a:t>
            </a:r>
            <a:endParaRPr lang="en-US" dirty="0" smtClean="0"/>
          </a:p>
          <a:p>
            <a:pPr lvl="1">
              <a:buNone/>
            </a:pP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6</a:t>
            </a:fld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061616" cy="3243385"/>
          </a:xfrm>
        </p:spPr>
        <p:txBody>
          <a:bodyPr>
            <a:normAutofit/>
          </a:bodyPr>
          <a:lstStyle/>
          <a:p>
            <a:r>
              <a:rPr lang="sl-SI" dirty="0" smtClean="0"/>
              <a:t>OŠ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7</a:t>
            </a:fld>
            <a:endParaRPr lang="sl-SI"/>
          </a:p>
        </p:txBody>
      </p:sp>
      <p:pic>
        <p:nvPicPr>
          <p:cNvPr id="8" name="Picture 7" descr="OS-zahtev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842" y="426191"/>
            <a:ext cx="6349206" cy="5930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Tehniška gimnazija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l-SI" dirty="0" smtClean="0"/>
              <a:t>izbirni predmeti </a:t>
            </a:r>
            <a:r>
              <a:rPr lang="sl-SI" sz="3027" i="1" dirty="0" smtClean="0"/>
              <a:t>(70 ur je 1 ura na teden celo leto)</a:t>
            </a:r>
            <a:r>
              <a:rPr lang="sl-SI" dirty="0" smtClean="0"/>
              <a:t>:</a:t>
            </a:r>
          </a:p>
          <a:p>
            <a:pPr lvl="1"/>
            <a:r>
              <a:rPr lang="sl-SI" dirty="0" smtClean="0"/>
              <a:t>Računalniški sistemi in omrežja (210 ur): Arhitektura računalniških sistemov, Računalniška omrežja, Operacijski sistemi, Napredno programiranje, zaščita podatkov</a:t>
            </a:r>
          </a:p>
          <a:p>
            <a:pPr lvl="1"/>
            <a:r>
              <a:rPr lang="sl-SI" dirty="0" smtClean="0"/>
              <a:t>Računalništvo (280 ur, maturitetni predmet): </a:t>
            </a:r>
            <a:r>
              <a:rPr lang="sl-SI" dirty="0" smtClean="0"/>
              <a:t>Arhitektura računalniških sistemov, Računalniška omrežja, Operacijski sistemi,</a:t>
            </a:r>
            <a:r>
              <a:rPr lang="sl-SI" dirty="0" smtClean="0"/>
              <a:t> Programski jeziki in programiranje, Podatkovne baze, Informacijski sistemi</a:t>
            </a:r>
          </a:p>
          <a:p>
            <a:pPr lvl="1"/>
            <a:r>
              <a:rPr lang="sl-SI" dirty="0" smtClean="0"/>
              <a:t>Laboratorijske vaje (210 ur)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x-none" smtClean="0"/>
              <a:t>Andrej Brodnik, Pedagoška delavnica 120608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RIN v OŠ in SŠ v Sloveniji, Evropi in širše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FA38D-AC05-2A46-8C08-4237E52F91A6}" type="slidenum">
              <a:rPr lang="sl-SI" smtClean="0"/>
              <a:pPr/>
              <a:t>8</a:t>
            </a:fld>
            <a:endParaRPr lang="sl-S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712" y="426191"/>
            <a:ext cx="2025088" cy="11426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1367</Words>
  <Application>Microsoft Macintosh PowerPoint</Application>
  <PresentationFormat>On-screen Show (4:3)</PresentationFormat>
  <Paragraphs>197</Paragraphs>
  <Slides>20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Računalništvo in informatika v osnovnih in srednjih šolah v Sloveniji, Evropi in širše</vt:lpstr>
      <vt:lpstr>Poskusimo tole »igrico«</vt:lpstr>
      <vt:lpstr>Računalništvo in informatika</vt:lpstr>
      <vt:lpstr>Kaj je računalništvo in informatika</vt:lpstr>
      <vt:lpstr>Slide 4</vt:lpstr>
      <vt:lpstr>Kako izgleda RIN v šoli?</vt:lpstr>
      <vt:lpstr>Slovenija</vt:lpstr>
      <vt:lpstr>OŠ</vt:lpstr>
      <vt:lpstr>Tehniška gimnazija</vt:lpstr>
      <vt:lpstr>Splošna gimnazija</vt:lpstr>
      <vt:lpstr>Splošna gimnazija</vt:lpstr>
      <vt:lpstr>Splošna gimnazija</vt:lpstr>
      <vt:lpstr>Splošna gimnazija</vt:lpstr>
      <vt:lpstr>Slovenske uvrstitve na IOI</vt:lpstr>
      <vt:lpstr>Slovenske uvrstitve na IOI (nadalj.)</vt:lpstr>
      <vt:lpstr>Slovaška</vt:lpstr>
      <vt:lpstr>Avstrija</vt:lpstr>
      <vt:lpstr>Zaključek</vt:lpstr>
      <vt:lpstr>Učni načrti in nekateri viri</vt:lpstr>
      <vt:lpstr>In naša igrica?</vt:lpstr>
    </vt:vector>
  </TitlesOfParts>
  <Company>UL FRI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Royal Society: Shut down or restart? The way forward for computing in UK schools</dc:title>
  <dc:creator>Andrej (Andy) Brodnik</dc:creator>
  <cp:lastModifiedBy>Andrej (Andy) Brodnik</cp:lastModifiedBy>
  <cp:revision>154</cp:revision>
  <dcterms:created xsi:type="dcterms:W3CDTF">2012-06-08T05:14:26Z</dcterms:created>
  <dcterms:modified xsi:type="dcterms:W3CDTF">2012-06-08T06:52:12Z</dcterms:modified>
</cp:coreProperties>
</file>