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66" r:id="rId4"/>
    <p:sldId id="267" r:id="rId5"/>
    <p:sldId id="26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57" r:id="rId15"/>
    <p:sldId id="286" r:id="rId16"/>
    <p:sldId id="285" r:id="rId17"/>
    <p:sldId id="265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matura\matura\Izobrazevanja\20150821\matura-statistik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matura\matura\Izobrazevanja\20150821\matura-statistik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matura\matura\Izobrazevanja\20150821\matura-statistika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matura\matura\Izobrazevanja\20140822\matura-statistik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matura\matura\Izobrazevanja\20140822\matura-statistik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matura\matura\Izobrazevanja\20150821\matura-statistik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matura\matura\Izobrazevanja\20150821\matura-statisti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1828521434821"/>
          <c:y val="0.0474166253693813"/>
          <c:w val="0.883372703412074"/>
          <c:h val="0.83261956838728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skupaj_prikazi!$B$2:$J$2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skupaj_prikazi!$B$4:$J$4</c:f>
              <c:numCache>
                <c:formatCode>General</c:formatCode>
                <c:ptCount val="9"/>
                <c:pt idx="0">
                  <c:v>19.0</c:v>
                </c:pt>
                <c:pt idx="1">
                  <c:v>23.0</c:v>
                </c:pt>
                <c:pt idx="2">
                  <c:v>28.0</c:v>
                </c:pt>
                <c:pt idx="3">
                  <c:v>27.0</c:v>
                </c:pt>
                <c:pt idx="4">
                  <c:v>27.0</c:v>
                </c:pt>
                <c:pt idx="5">
                  <c:v>30.0</c:v>
                </c:pt>
                <c:pt idx="6">
                  <c:v>33.0</c:v>
                </c:pt>
                <c:pt idx="7">
                  <c:v>32.0</c:v>
                </c:pt>
                <c:pt idx="8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786664"/>
        <c:axId val="2086807336"/>
      </c:barChart>
      <c:catAx>
        <c:axId val="2087786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6807336"/>
        <c:crosses val="autoZero"/>
        <c:auto val="1"/>
        <c:lblAlgn val="ctr"/>
        <c:lblOffset val="100"/>
        <c:noMultiLvlLbl val="0"/>
      </c:catAx>
      <c:valAx>
        <c:axId val="2086807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7786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.0554330829906131"/>
          <c:y val="0.0975065972246272"/>
          <c:w val="0.784567100736461"/>
          <c:h val="0.82742775861321"/>
        </c:manualLayout>
      </c:layout>
      <c:lineChart>
        <c:grouping val="standard"/>
        <c:varyColors val="0"/>
        <c:ser>
          <c:idx val="0"/>
          <c:order val="0"/>
          <c:tx>
            <c:strRef>
              <c:f>skupaj_prikazi!$A$67</c:f>
              <c:strCache>
                <c:ptCount val="1"/>
                <c:pt idx="0">
                  <c:v>5</c:v>
                </c:pt>
              </c:strCache>
            </c:strRef>
          </c:tx>
          <c:spPr>
            <a:ln w="28440">
              <a:solidFill>
                <a:srgbClr val="4A7EBB"/>
              </a:solidFill>
            </a:ln>
          </c:spPr>
          <c:marker>
            <c:symbol val="none"/>
          </c:marker>
          <c:cat>
            <c:numRef>
              <c:f>skupaj_prikazi!$B$66:$J$66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skupaj_prikazi!$B$67:$J$67</c:f>
              <c:numCache>
                <c:formatCode>General</c:formatCode>
                <c:ptCount val="9"/>
                <c:pt idx="0">
                  <c:v>80.0</c:v>
                </c:pt>
                <c:pt idx="1">
                  <c:v>84.0</c:v>
                </c:pt>
                <c:pt idx="2">
                  <c:v>84.0</c:v>
                </c:pt>
                <c:pt idx="3">
                  <c:v>79.0</c:v>
                </c:pt>
                <c:pt idx="4">
                  <c:v>84.0</c:v>
                </c:pt>
                <c:pt idx="5">
                  <c:v>84.0</c:v>
                </c:pt>
                <c:pt idx="6">
                  <c:v>84.0</c:v>
                </c:pt>
                <c:pt idx="7">
                  <c:v>84.0</c:v>
                </c:pt>
                <c:pt idx="8">
                  <c:v>83.0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skupaj_prikazi!$A$68</c:f>
              <c:strCache>
                <c:ptCount val="1"/>
                <c:pt idx="0">
                  <c:v>4</c:v>
                </c:pt>
              </c:strCache>
            </c:strRef>
          </c:tx>
          <c:spPr>
            <a:ln w="28440">
              <a:solidFill>
                <a:srgbClr val="BE4B48"/>
              </a:solidFill>
            </a:ln>
          </c:spPr>
          <c:marker>
            <c:symbol val="none"/>
          </c:marker>
          <c:cat>
            <c:numRef>
              <c:f>skupaj_prikazi!$B$66:$J$66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skupaj_prikazi!$B$68:$J$68</c:f>
              <c:numCache>
                <c:formatCode>General</c:formatCode>
                <c:ptCount val="9"/>
                <c:pt idx="0">
                  <c:v>67.0</c:v>
                </c:pt>
                <c:pt idx="1">
                  <c:v>72.0</c:v>
                </c:pt>
                <c:pt idx="2">
                  <c:v>73.0</c:v>
                </c:pt>
                <c:pt idx="3">
                  <c:v>66.0</c:v>
                </c:pt>
                <c:pt idx="4">
                  <c:v>73.0</c:v>
                </c:pt>
                <c:pt idx="5">
                  <c:v>71.0</c:v>
                </c:pt>
                <c:pt idx="6">
                  <c:v>73.0</c:v>
                </c:pt>
                <c:pt idx="7">
                  <c:v>70.0</c:v>
                </c:pt>
                <c:pt idx="8">
                  <c:v>72.0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skupaj_prikazi!$A$69</c:f>
              <c:strCache>
                <c:ptCount val="1"/>
                <c:pt idx="0">
                  <c:v>3</c:v>
                </c:pt>
              </c:strCache>
            </c:strRef>
          </c:tx>
          <c:spPr>
            <a:ln w="28440">
              <a:solidFill>
                <a:srgbClr val="98B954"/>
              </a:solidFill>
            </a:ln>
          </c:spPr>
          <c:marker>
            <c:symbol val="none"/>
          </c:marker>
          <c:cat>
            <c:numRef>
              <c:f>skupaj_prikazi!$B$66:$J$66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skupaj_prikazi!$B$69:$J$69</c:f>
              <c:numCache>
                <c:formatCode>General</c:formatCode>
                <c:ptCount val="9"/>
                <c:pt idx="0">
                  <c:v>54.0</c:v>
                </c:pt>
                <c:pt idx="1">
                  <c:v>61.0</c:v>
                </c:pt>
                <c:pt idx="2">
                  <c:v>61.0</c:v>
                </c:pt>
                <c:pt idx="3">
                  <c:v>54.0</c:v>
                </c:pt>
                <c:pt idx="4">
                  <c:v>62.0</c:v>
                </c:pt>
                <c:pt idx="5">
                  <c:v>57.0</c:v>
                </c:pt>
                <c:pt idx="6">
                  <c:v>60.0</c:v>
                </c:pt>
                <c:pt idx="7">
                  <c:v>61.0</c:v>
                </c:pt>
                <c:pt idx="8">
                  <c:v>61.0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skupaj_prikazi!$A$70</c:f>
              <c:strCache>
                <c:ptCount val="1"/>
                <c:pt idx="0">
                  <c:v>2</c:v>
                </c:pt>
              </c:strCache>
            </c:strRef>
          </c:tx>
          <c:spPr>
            <a:ln w="28440">
              <a:solidFill>
                <a:srgbClr val="7D60A0"/>
              </a:solidFill>
            </a:ln>
          </c:spPr>
          <c:marker>
            <c:symbol val="none"/>
          </c:marker>
          <c:cat>
            <c:numRef>
              <c:f>skupaj_prikazi!$B$66:$J$66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skupaj_prikazi!$B$70:$J$70</c:f>
              <c:numCache>
                <c:formatCode>General</c:formatCode>
                <c:ptCount val="9"/>
                <c:pt idx="0">
                  <c:v>40.0</c:v>
                </c:pt>
                <c:pt idx="1">
                  <c:v>50.0</c:v>
                </c:pt>
                <c:pt idx="2">
                  <c:v>50.0</c:v>
                </c:pt>
                <c:pt idx="3">
                  <c:v>41.0</c:v>
                </c:pt>
                <c:pt idx="4">
                  <c:v>50.0</c:v>
                </c:pt>
                <c:pt idx="5">
                  <c:v>45.0</c:v>
                </c:pt>
                <c:pt idx="6">
                  <c:v>47.0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skupaj_prikazi!$A$71</c:f>
              <c:strCache>
                <c:ptCount val="1"/>
                <c:pt idx="0">
                  <c:v>1</c:v>
                </c:pt>
              </c:strCache>
            </c:strRef>
          </c:tx>
          <c:spPr>
            <a:ln w="28440">
              <a:solidFill>
                <a:srgbClr val="46AAC5"/>
              </a:solidFill>
            </a:ln>
          </c:spPr>
          <c:marker>
            <c:symbol val="none"/>
          </c:marker>
          <c:cat>
            <c:numRef>
              <c:f>skupaj_prikazi!$B$66:$J$66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skupaj_prikazi!$B$71:$J$71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152744"/>
        <c:axId val="2088149080"/>
      </c:lineChart>
      <c:valAx>
        <c:axId val="2088149080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8152744"/>
        <c:crosses val="autoZero"/>
        <c:crossBetween val="between"/>
      </c:valAx>
      <c:catAx>
        <c:axId val="2088152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8149080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.0554330829906131"/>
          <c:y val="0.0975065972246272"/>
          <c:w val="0.830945063636278"/>
          <c:h val="0.827427758613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skupaj_prikazi!$A$59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cat>
            <c:numRef>
              <c:f>skupaj_prikazi!$B$58:$J$58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skupaj_prikazi!$B$59:$J$59</c:f>
              <c:numCache>
                <c:formatCode>#,##0.00</c:formatCode>
                <c:ptCount val="9"/>
                <c:pt idx="0">
                  <c:v>6.04982206405694</c:v>
                </c:pt>
                <c:pt idx="1">
                  <c:v>9.489051094890508</c:v>
                </c:pt>
                <c:pt idx="2">
                  <c:v>9.18918918918919</c:v>
                </c:pt>
                <c:pt idx="3">
                  <c:v>10.5769230769231</c:v>
                </c:pt>
                <c:pt idx="4">
                  <c:v>10.5660377358491</c:v>
                </c:pt>
                <c:pt idx="5">
                  <c:v>8.44594594594595</c:v>
                </c:pt>
                <c:pt idx="6">
                  <c:v>12.5</c:v>
                </c:pt>
                <c:pt idx="7">
                  <c:v>16.25766871165645</c:v>
                </c:pt>
                <c:pt idx="8">
                  <c:v>15.8974358974359</c:v>
                </c:pt>
              </c:numCache>
            </c:numRef>
          </c:val>
        </c:ser>
        <c:ser>
          <c:idx val="1"/>
          <c:order val="1"/>
          <c:tx>
            <c:strRef>
              <c:f>skupaj_prikazi!$A$60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cat>
            <c:numRef>
              <c:f>skupaj_prikazi!$B$58:$J$58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skupaj_prikazi!$B$60:$J$60</c:f>
              <c:numCache>
                <c:formatCode>#,##0.00</c:formatCode>
                <c:ptCount val="9"/>
                <c:pt idx="0">
                  <c:v>21.7081850533808</c:v>
                </c:pt>
                <c:pt idx="1">
                  <c:v>19.3430656934307</c:v>
                </c:pt>
                <c:pt idx="2">
                  <c:v>19.4594594594595</c:v>
                </c:pt>
                <c:pt idx="3">
                  <c:v>21.1538461538462</c:v>
                </c:pt>
                <c:pt idx="4">
                  <c:v>18.49056603773589</c:v>
                </c:pt>
                <c:pt idx="5">
                  <c:v>16.8918918918919</c:v>
                </c:pt>
                <c:pt idx="6">
                  <c:v>24.1847826086957</c:v>
                </c:pt>
                <c:pt idx="7">
                  <c:v>34.3558282208589</c:v>
                </c:pt>
                <c:pt idx="8">
                  <c:v>23.84615384615384</c:v>
                </c:pt>
              </c:numCache>
            </c:numRef>
          </c:val>
        </c:ser>
        <c:ser>
          <c:idx val="2"/>
          <c:order val="2"/>
          <c:tx>
            <c:strRef>
              <c:f>skupaj_prikazi!$A$61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cat>
            <c:numRef>
              <c:f>skupaj_prikazi!$B$58:$J$58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skupaj_prikazi!$B$61:$J$61</c:f>
              <c:numCache>
                <c:formatCode>#,##0.00</c:formatCode>
                <c:ptCount val="9"/>
                <c:pt idx="0">
                  <c:v>28.8256227758007</c:v>
                </c:pt>
                <c:pt idx="1">
                  <c:v>32.8467153284672</c:v>
                </c:pt>
                <c:pt idx="2">
                  <c:v>33.24324324324319</c:v>
                </c:pt>
                <c:pt idx="3">
                  <c:v>35.8974358974359</c:v>
                </c:pt>
                <c:pt idx="4">
                  <c:v>27.9245283018868</c:v>
                </c:pt>
                <c:pt idx="5">
                  <c:v>34.12162162162159</c:v>
                </c:pt>
                <c:pt idx="6">
                  <c:v>25.0</c:v>
                </c:pt>
                <c:pt idx="7">
                  <c:v>22.08588957055214</c:v>
                </c:pt>
                <c:pt idx="8">
                  <c:v>30.25641025641025</c:v>
                </c:pt>
              </c:numCache>
            </c:numRef>
          </c:val>
        </c:ser>
        <c:ser>
          <c:idx val="3"/>
          <c:order val="3"/>
          <c:tx>
            <c:strRef>
              <c:f>skupaj_prikazi!$A$62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invertIfNegative val="0"/>
          <c:cat>
            <c:numRef>
              <c:f>skupaj_prikazi!$B$58:$J$58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skupaj_prikazi!$B$62:$J$62</c:f>
              <c:numCache>
                <c:formatCode>#,##0.00</c:formatCode>
                <c:ptCount val="9"/>
                <c:pt idx="0">
                  <c:v>33.09608540925269</c:v>
                </c:pt>
                <c:pt idx="1">
                  <c:v>28.83211678832119</c:v>
                </c:pt>
                <c:pt idx="2">
                  <c:v>23.78378378378379</c:v>
                </c:pt>
                <c:pt idx="3">
                  <c:v>26.92307692307689</c:v>
                </c:pt>
                <c:pt idx="4">
                  <c:v>25.2830188679245</c:v>
                </c:pt>
                <c:pt idx="5">
                  <c:v>25.0</c:v>
                </c:pt>
                <c:pt idx="6">
                  <c:v>24.4565217391304</c:v>
                </c:pt>
                <c:pt idx="7">
                  <c:v>18.71165644171779</c:v>
                </c:pt>
                <c:pt idx="8">
                  <c:v>23.07692307692307</c:v>
                </c:pt>
              </c:numCache>
            </c:numRef>
          </c:val>
        </c:ser>
        <c:ser>
          <c:idx val="4"/>
          <c:order val="4"/>
          <c:tx>
            <c:strRef>
              <c:f>skupaj_prikazi!$A$63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</c:spPr>
          <c:invertIfNegative val="0"/>
          <c:cat>
            <c:numRef>
              <c:f>skupaj_prikazi!$B$58:$J$58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skupaj_prikazi!$B$63:$J$63</c:f>
              <c:numCache>
                <c:formatCode>#,##0.00</c:formatCode>
                <c:ptCount val="9"/>
                <c:pt idx="0">
                  <c:v>10.3202846975089</c:v>
                </c:pt>
                <c:pt idx="1">
                  <c:v>9.489051094890508</c:v>
                </c:pt>
                <c:pt idx="2">
                  <c:v>14.3243243243243</c:v>
                </c:pt>
                <c:pt idx="3">
                  <c:v>5.448717948717949</c:v>
                </c:pt>
                <c:pt idx="4">
                  <c:v>17.7358490566038</c:v>
                </c:pt>
                <c:pt idx="5">
                  <c:v>15.5405405405405</c:v>
                </c:pt>
                <c:pt idx="6">
                  <c:v>13.8586956521739</c:v>
                </c:pt>
                <c:pt idx="7">
                  <c:v>8.588957055214722</c:v>
                </c:pt>
                <c:pt idx="8">
                  <c:v>6.923076923076922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7103880"/>
        <c:axId val="2087100248"/>
      </c:barChart>
      <c:valAx>
        <c:axId val="2087100248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#,##0.00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7103880"/>
        <c:crosses val="autoZero"/>
        <c:crossBetween val="between"/>
      </c:valAx>
      <c:catAx>
        <c:axId val="2087103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7100248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21828521434821"/>
          <c:y val="0.0474166253693813"/>
          <c:w val="0.883372703412074"/>
          <c:h val="0.83261956838728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skupaj_prikazi!$B$2:$J$2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skupaj_prikazi!$B$3:$J$3</c:f>
              <c:numCache>
                <c:formatCode>General</c:formatCode>
                <c:ptCount val="9"/>
                <c:pt idx="0">
                  <c:v>281.0</c:v>
                </c:pt>
                <c:pt idx="1">
                  <c:v>274.0</c:v>
                </c:pt>
                <c:pt idx="2">
                  <c:v>370.0</c:v>
                </c:pt>
                <c:pt idx="3">
                  <c:v>312.0</c:v>
                </c:pt>
                <c:pt idx="4">
                  <c:v>265.0</c:v>
                </c:pt>
                <c:pt idx="5">
                  <c:v>296.0</c:v>
                </c:pt>
                <c:pt idx="6">
                  <c:v>368.0</c:v>
                </c:pt>
                <c:pt idx="7" formatCode="0">
                  <c:v>326.0</c:v>
                </c:pt>
                <c:pt idx="8" formatCode="0">
                  <c:v>390.0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852184"/>
        <c:axId val="2087855224"/>
      </c:barChart>
      <c:catAx>
        <c:axId val="208785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7855224"/>
        <c:crosses val="autoZero"/>
        <c:auto val="1"/>
        <c:lblAlgn val="ctr"/>
        <c:lblOffset val="100"/>
        <c:noMultiLvlLbl val="0"/>
      </c:catAx>
      <c:valAx>
        <c:axId val="2087855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7852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21828521434821"/>
          <c:y val="0.0474166253693813"/>
          <c:w val="0.883372703412074"/>
          <c:h val="0.83261956838728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skupaj_prikazi!$B$2:$J$2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skupaj_prikazi!$B$3:$J$3</c:f>
              <c:numCache>
                <c:formatCode>General</c:formatCode>
                <c:ptCount val="9"/>
                <c:pt idx="0">
                  <c:v>281.0</c:v>
                </c:pt>
                <c:pt idx="1">
                  <c:v>274.0</c:v>
                </c:pt>
                <c:pt idx="2">
                  <c:v>370.0</c:v>
                </c:pt>
                <c:pt idx="3">
                  <c:v>312.0</c:v>
                </c:pt>
                <c:pt idx="4">
                  <c:v>265.0</c:v>
                </c:pt>
                <c:pt idx="5">
                  <c:v>296.0</c:v>
                </c:pt>
                <c:pt idx="6">
                  <c:v>368.0</c:v>
                </c:pt>
                <c:pt idx="7" formatCode="0">
                  <c:v>326.0</c:v>
                </c:pt>
                <c:pt idx="8" formatCode="0">
                  <c:v>390.0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909032"/>
        <c:axId val="2087912072"/>
      </c:barChart>
      <c:catAx>
        <c:axId val="2087909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7912072"/>
        <c:crosses val="autoZero"/>
        <c:auto val="1"/>
        <c:lblAlgn val="ctr"/>
        <c:lblOffset val="100"/>
        <c:noMultiLvlLbl val="0"/>
      </c:catAx>
      <c:valAx>
        <c:axId val="2087912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7909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skupaj_prikazi!$B$92:$J$92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skupaj_prikazi!$B$93:$J$93</c:f>
              <c:numCache>
                <c:formatCode>General</c:formatCode>
                <c:ptCount val="9"/>
                <c:pt idx="0">
                  <c:v>9773.0</c:v>
                </c:pt>
                <c:pt idx="1">
                  <c:v>9339.0</c:v>
                </c:pt>
                <c:pt idx="2">
                  <c:v>9221.0</c:v>
                </c:pt>
                <c:pt idx="3">
                  <c:v>8841.0</c:v>
                </c:pt>
                <c:pt idx="4">
                  <c:v>8335.0</c:v>
                </c:pt>
                <c:pt idx="5">
                  <c:v>7809.0</c:v>
                </c:pt>
                <c:pt idx="6">
                  <c:v>7814.0</c:v>
                </c:pt>
                <c:pt idx="7">
                  <c:v>7378.0</c:v>
                </c:pt>
                <c:pt idx="8">
                  <c:v>7030.0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7879496"/>
        <c:axId val="2087875192"/>
      </c:barChart>
      <c:catAx>
        <c:axId val="208787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875192"/>
        <c:crosses val="autoZero"/>
        <c:auto val="1"/>
        <c:lblAlgn val="ctr"/>
        <c:lblOffset val="100"/>
        <c:noMultiLvlLbl val="0"/>
      </c:catAx>
      <c:valAx>
        <c:axId val="2087875192"/>
        <c:scaling>
          <c:orientation val="minMax"/>
          <c:max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87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.0554330829906131"/>
          <c:y val="0.0975065972246272"/>
          <c:w val="0.677480244418251"/>
          <c:h val="0.82742775861321"/>
        </c:manualLayout>
      </c:layout>
      <c:lineChart>
        <c:grouping val="standard"/>
        <c:varyColors val="0"/>
        <c:ser>
          <c:idx val="0"/>
          <c:order val="0"/>
          <c:tx>
            <c:strRef>
              <c:f>skupaj_prikazi!$A$10</c:f>
              <c:strCache>
                <c:ptCount val="1"/>
                <c:pt idx="0">
                  <c:v>možno</c:v>
                </c:pt>
              </c:strCache>
            </c:strRef>
          </c:tx>
          <c:spPr>
            <a:ln w="28440">
              <a:solidFill>
                <a:srgbClr val="416FA6"/>
              </a:solidFill>
            </a:ln>
          </c:spPr>
          <c:marker>
            <c:symbol val="none"/>
          </c:marker>
          <c:cat>
            <c:numRef>
              <c:f>skupaj_prikazi!$B$9:$J$9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skupaj_prikazi!$B$10:$J$10</c:f>
              <c:numCache>
                <c:formatCode>#,##0.00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skupaj_prikazi!$A$11</c:f>
              <c:strCache>
                <c:ptCount val="1"/>
                <c:pt idx="0">
                  <c:v>največ</c:v>
                </c:pt>
              </c:strCache>
            </c:strRef>
          </c:tx>
          <c:spPr>
            <a:ln w="28440">
              <a:solidFill>
                <a:srgbClr val="A8423F"/>
              </a:solidFill>
            </a:ln>
          </c:spPr>
          <c:marker>
            <c:symbol val="none"/>
          </c:marker>
          <c:cat>
            <c:numRef>
              <c:f>skupaj_prikazi!$B$9:$J$9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skupaj_prikazi!$B$11:$J$11</c:f>
              <c:numCache>
                <c:formatCode>#,##0.00</c:formatCode>
                <c:ptCount val="9"/>
                <c:pt idx="0">
                  <c:v>96.6666666666667</c:v>
                </c:pt>
                <c:pt idx="1">
                  <c:v>96.6666666666667</c:v>
                </c:pt>
                <c:pt idx="2">
                  <c:v>96.6666666666667</c:v>
                </c:pt>
                <c:pt idx="3">
                  <c:v>93.33333333333329</c:v>
                </c:pt>
                <c:pt idx="4">
                  <c:v>96.6666666666667</c:v>
                </c:pt>
                <c:pt idx="5">
                  <c:v>97.14285714285707</c:v>
                </c:pt>
                <c:pt idx="6">
                  <c:v>97.14285714285707</c:v>
                </c:pt>
                <c:pt idx="7">
                  <c:v>100.0</c:v>
                </c:pt>
                <c:pt idx="8">
                  <c:v>97.14285714285712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skupaj_prikazi!$A$12</c:f>
              <c:strCache>
                <c:ptCount val="1"/>
                <c:pt idx="0">
                  <c:v>povprečno</c:v>
                </c:pt>
              </c:strCache>
            </c:strRef>
          </c:tx>
          <c:spPr>
            <a:ln w="28440">
              <a:solidFill>
                <a:srgbClr val="86A44A"/>
              </a:solidFill>
            </a:ln>
          </c:spPr>
          <c:marker>
            <c:symbol val="none"/>
          </c:marker>
          <c:cat>
            <c:numRef>
              <c:f>skupaj_prikazi!$B$9:$J$9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skupaj_prikazi!$B$12:$J$12</c:f>
              <c:numCache>
                <c:formatCode>#,##0.00</c:formatCode>
                <c:ptCount val="9"/>
                <c:pt idx="0">
                  <c:v>61.1625148279953</c:v>
                </c:pt>
                <c:pt idx="1">
                  <c:v>61.95863746958639</c:v>
                </c:pt>
                <c:pt idx="2">
                  <c:v>65.4954954954955</c:v>
                </c:pt>
                <c:pt idx="3">
                  <c:v>62.0299145299145</c:v>
                </c:pt>
                <c:pt idx="4">
                  <c:v>66.01257861635219</c:v>
                </c:pt>
                <c:pt idx="5">
                  <c:v>59.3795093795094</c:v>
                </c:pt>
                <c:pt idx="6">
                  <c:v>69.7360248447205</c:v>
                </c:pt>
                <c:pt idx="7">
                  <c:v>65.05696757230497</c:v>
                </c:pt>
                <c:pt idx="8">
                  <c:v>65.34798534798534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skupaj_prikazi!$A$13</c:f>
              <c:strCache>
                <c:ptCount val="1"/>
                <c:pt idx="0">
                  <c:v>mediana</c:v>
                </c:pt>
              </c:strCache>
            </c:strRef>
          </c:tx>
          <c:spPr>
            <a:ln w="28440">
              <a:solidFill>
                <a:srgbClr val="6E548D"/>
              </a:solidFill>
            </a:ln>
          </c:spPr>
          <c:marker>
            <c:symbol val="none"/>
          </c:marker>
          <c:cat>
            <c:numRef>
              <c:f>skupaj_prikazi!$B$9:$J$9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skupaj_prikazi!$B$13:$J$13</c:f>
              <c:numCache>
                <c:formatCode>#,##0.00</c:formatCode>
                <c:ptCount val="9"/>
                <c:pt idx="0">
                  <c:v>63.3333333333333</c:v>
                </c:pt>
                <c:pt idx="1">
                  <c:v>63.3333333333333</c:v>
                </c:pt>
                <c:pt idx="2">
                  <c:v>66.6666666666667</c:v>
                </c:pt>
                <c:pt idx="3">
                  <c:v>63.3333333333333</c:v>
                </c:pt>
                <c:pt idx="4">
                  <c:v>66.6666666666667</c:v>
                </c:pt>
                <c:pt idx="5">
                  <c:v>60.0</c:v>
                </c:pt>
                <c:pt idx="6">
                  <c:v>71.42857142857139</c:v>
                </c:pt>
                <c:pt idx="7">
                  <c:v>65.71428571428572</c:v>
                </c:pt>
                <c:pt idx="8">
                  <c:v>65.71428571428572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skupaj_prikazi!$A$14</c:f>
              <c:strCache>
                <c:ptCount val="1"/>
                <c:pt idx="0">
                  <c:v>najmanj</c:v>
                </c:pt>
              </c:strCache>
            </c:strRef>
          </c:tx>
          <c:spPr>
            <a:ln w="28440">
              <a:solidFill>
                <a:srgbClr val="3D96AE"/>
              </a:solidFill>
            </a:ln>
          </c:spPr>
          <c:marker>
            <c:symbol val="none"/>
          </c:marker>
          <c:cat>
            <c:numRef>
              <c:f>skupaj_prikazi!$B$9:$J$9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skupaj_prikazi!$B$14:$J$14</c:f>
              <c:numCache>
                <c:formatCode>#,##0.00</c:formatCode>
                <c:ptCount val="9"/>
                <c:pt idx="0">
                  <c:v>23.33333333333329</c:v>
                </c:pt>
                <c:pt idx="1">
                  <c:v>16.6666666666667</c:v>
                </c:pt>
                <c:pt idx="2">
                  <c:v>20.0</c:v>
                </c:pt>
                <c:pt idx="3">
                  <c:v>23.33333333333329</c:v>
                </c:pt>
                <c:pt idx="4">
                  <c:v>13.3333333333333</c:v>
                </c:pt>
                <c:pt idx="5">
                  <c:v>18.5714285714286</c:v>
                </c:pt>
                <c:pt idx="6">
                  <c:v>21.4285714285714</c:v>
                </c:pt>
                <c:pt idx="7">
                  <c:v>22.85714285714285</c:v>
                </c:pt>
                <c:pt idx="8">
                  <c:v>22.85714285714285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skupaj_prikazi!$A$15</c:f>
              <c:strCache>
                <c:ptCount val="1"/>
                <c:pt idx="0">
                  <c:v>modus</c:v>
                </c:pt>
              </c:strCache>
            </c:strRef>
          </c:tx>
          <c:spPr>
            <a:ln w="28440">
              <a:solidFill>
                <a:srgbClr val="DA8137"/>
              </a:solidFill>
            </a:ln>
          </c:spPr>
          <c:marker>
            <c:symbol val="none"/>
          </c:marker>
          <c:cat>
            <c:numRef>
              <c:f>skupaj_prikazi!$B$9:$J$9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skupaj_prikazi!$B$15:$J$15</c:f>
              <c:numCache>
                <c:formatCode>#,##0.00</c:formatCode>
                <c:ptCount val="9"/>
                <c:pt idx="0">
                  <c:v>70.0</c:v>
                </c:pt>
                <c:pt idx="1">
                  <c:v>63.3333333333333</c:v>
                </c:pt>
                <c:pt idx="2">
                  <c:v>76.6666666666667</c:v>
                </c:pt>
                <c:pt idx="3">
                  <c:v>66.6666666666667</c:v>
                </c:pt>
                <c:pt idx="4">
                  <c:v>66.6666666666667</c:v>
                </c:pt>
                <c:pt idx="5">
                  <c:v>50.0</c:v>
                </c:pt>
                <c:pt idx="6">
                  <c:v>74.2857142857143</c:v>
                </c:pt>
                <c:pt idx="7">
                  <c:v>68.57142857142856</c:v>
                </c:pt>
                <c:pt idx="8">
                  <c:v>65.71428571428572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7986232"/>
        <c:axId val="2087982520"/>
      </c:lineChart>
      <c:valAx>
        <c:axId val="2087982520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#,##0.00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7986232"/>
        <c:crosses val="autoZero"/>
        <c:crossBetween val="between"/>
      </c:valAx>
      <c:catAx>
        <c:axId val="2087986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7982520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313328656169"/>
          <c:y val="0.125758967629046"/>
          <c:w val="0.591609586661144"/>
          <c:h val="0.706343686205891"/>
        </c:manualLayout>
      </c:layout>
      <c:lineChart>
        <c:grouping val="standard"/>
        <c:varyColors val="0"/>
        <c:ser>
          <c:idx val="0"/>
          <c:order val="0"/>
          <c:tx>
            <c:strRef>
              <c:f>skupaj_prikazi!$A$20</c:f>
              <c:strCache>
                <c:ptCount val="1"/>
                <c:pt idx="0">
                  <c:v>možno</c:v>
                </c:pt>
              </c:strCache>
            </c:strRef>
          </c:tx>
          <c:spPr>
            <a:ln w="28440">
              <a:solidFill>
                <a:srgbClr val="416FA6"/>
              </a:solidFill>
            </a:ln>
          </c:spPr>
          <c:marker>
            <c:symbol val="none"/>
          </c:marker>
          <c:cat>
            <c:numRef>
              <c:f>skupaj_prikazi!$B$19:$J$19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skupaj_prikazi!$B$20:$J$20</c:f>
              <c:numCache>
                <c:formatCode>#,##0.00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skupaj_prikazi!$A$21</c:f>
              <c:strCache>
                <c:ptCount val="1"/>
                <c:pt idx="0">
                  <c:v>največ</c:v>
                </c:pt>
              </c:strCache>
            </c:strRef>
          </c:tx>
          <c:spPr>
            <a:ln w="28440">
              <a:solidFill>
                <a:srgbClr val="A8423F"/>
              </a:solidFill>
            </a:ln>
          </c:spPr>
          <c:marker>
            <c:symbol val="none"/>
          </c:marker>
          <c:cat>
            <c:numRef>
              <c:f>skupaj_prikazi!$B$19:$J$19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skupaj_prikazi!$B$21:$J$21</c:f>
              <c:numCache>
                <c:formatCode>#,##0.00</c:formatCode>
                <c:ptCount val="9"/>
                <c:pt idx="0">
                  <c:v>95.55555555555559</c:v>
                </c:pt>
                <c:pt idx="1">
                  <c:v>91.1111111111111</c:v>
                </c:pt>
                <c:pt idx="2">
                  <c:v>95.55555555555559</c:v>
                </c:pt>
                <c:pt idx="3">
                  <c:v>97.77777777777779</c:v>
                </c:pt>
                <c:pt idx="4">
                  <c:v>93.33333333333329</c:v>
                </c:pt>
                <c:pt idx="5">
                  <c:v>100.0</c:v>
                </c:pt>
                <c:pt idx="6">
                  <c:v>96.6666666666667</c:v>
                </c:pt>
                <c:pt idx="7">
                  <c:v>100.0</c:v>
                </c:pt>
                <c:pt idx="8">
                  <c:v>100.0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skupaj_prikazi!$A$22</c:f>
              <c:strCache>
                <c:ptCount val="1"/>
                <c:pt idx="0">
                  <c:v>povprečno</c:v>
                </c:pt>
              </c:strCache>
            </c:strRef>
          </c:tx>
          <c:spPr>
            <a:ln w="28440">
              <a:solidFill>
                <a:srgbClr val="86A44A"/>
              </a:solidFill>
            </a:ln>
          </c:spPr>
          <c:marker>
            <c:symbol val="none"/>
          </c:marker>
          <c:cat>
            <c:numRef>
              <c:f>skupaj_prikazi!$B$19:$J$19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skupaj_prikazi!$B$22:$J$22</c:f>
              <c:numCache>
                <c:formatCode>#,##0.00</c:formatCode>
                <c:ptCount val="9"/>
                <c:pt idx="0">
                  <c:v>51.1981020166074</c:v>
                </c:pt>
                <c:pt idx="1">
                  <c:v>59.4809407948094</c:v>
                </c:pt>
                <c:pt idx="2">
                  <c:v>58.84684684684679</c:v>
                </c:pt>
                <c:pt idx="3">
                  <c:v>42.3361823361823</c:v>
                </c:pt>
                <c:pt idx="4">
                  <c:v>59.622641509434</c:v>
                </c:pt>
                <c:pt idx="5">
                  <c:v>59.3565282454171</c:v>
                </c:pt>
                <c:pt idx="6">
                  <c:v>52.95591787439609</c:v>
                </c:pt>
                <c:pt idx="7">
                  <c:v>62.80163599182005</c:v>
                </c:pt>
                <c:pt idx="8">
                  <c:v>60.6039886039886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skupaj_prikazi!$A$23</c:f>
              <c:strCache>
                <c:ptCount val="1"/>
                <c:pt idx="0">
                  <c:v>mediana</c:v>
                </c:pt>
              </c:strCache>
            </c:strRef>
          </c:tx>
          <c:spPr>
            <a:ln w="28440">
              <a:solidFill>
                <a:srgbClr val="6E548D"/>
              </a:solidFill>
            </a:ln>
          </c:spPr>
          <c:marker>
            <c:symbol val="none"/>
          </c:marker>
          <c:cat>
            <c:numRef>
              <c:f>skupaj_prikazi!$B$19:$J$19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skupaj_prikazi!$B$23:$J$23</c:f>
              <c:numCache>
                <c:formatCode>#,##0.00</c:formatCode>
                <c:ptCount val="9"/>
                <c:pt idx="0">
                  <c:v>51.1111111111111</c:v>
                </c:pt>
                <c:pt idx="1">
                  <c:v>60.0</c:v>
                </c:pt>
                <c:pt idx="2">
                  <c:v>57.7777777777778</c:v>
                </c:pt>
                <c:pt idx="3">
                  <c:v>40.0</c:v>
                </c:pt>
                <c:pt idx="4">
                  <c:v>60.0</c:v>
                </c:pt>
                <c:pt idx="5">
                  <c:v>60.0</c:v>
                </c:pt>
                <c:pt idx="6">
                  <c:v>52.2222222222222</c:v>
                </c:pt>
                <c:pt idx="7">
                  <c:v>64.44444444444445</c:v>
                </c:pt>
                <c:pt idx="8">
                  <c:v>60.0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skupaj_prikazi!$A$24</c:f>
              <c:strCache>
                <c:ptCount val="1"/>
                <c:pt idx="0">
                  <c:v>najmanj</c:v>
                </c:pt>
              </c:strCache>
            </c:strRef>
          </c:tx>
          <c:spPr>
            <a:ln w="28440">
              <a:solidFill>
                <a:srgbClr val="3D96AE"/>
              </a:solidFill>
            </a:ln>
          </c:spPr>
          <c:marker>
            <c:symbol val="none"/>
          </c:marker>
          <c:cat>
            <c:numRef>
              <c:f>skupaj_prikazi!$B$19:$J$19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skupaj_prikazi!$B$24:$J$24</c:f>
              <c:numCache>
                <c:formatCode>#,##0.00</c:formatCode>
                <c:ptCount val="9"/>
                <c:pt idx="0">
                  <c:v>4.44444444444444</c:v>
                </c:pt>
                <c:pt idx="1">
                  <c:v>15.5555555555556</c:v>
                </c:pt>
                <c:pt idx="2">
                  <c:v>13.3333333333333</c:v>
                </c:pt>
                <c:pt idx="3">
                  <c:v>6.66666666666667</c:v>
                </c:pt>
                <c:pt idx="4">
                  <c:v>4.44444444444444</c:v>
                </c:pt>
                <c:pt idx="5">
                  <c:v>0.0</c:v>
                </c:pt>
                <c:pt idx="6">
                  <c:v>4.44444444444444</c:v>
                </c:pt>
                <c:pt idx="7">
                  <c:v>0.0</c:v>
                </c:pt>
                <c:pt idx="8">
                  <c:v>20.0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skupaj_prikazi!$A$25</c:f>
              <c:strCache>
                <c:ptCount val="1"/>
                <c:pt idx="0">
                  <c:v>modus</c:v>
                </c:pt>
              </c:strCache>
            </c:strRef>
          </c:tx>
          <c:spPr>
            <a:ln w="28440">
              <a:solidFill>
                <a:srgbClr val="DA8137"/>
              </a:solidFill>
            </a:ln>
          </c:spPr>
          <c:marker>
            <c:symbol val="none"/>
          </c:marker>
          <c:cat>
            <c:numRef>
              <c:f>skupaj_prikazi!$B$19:$J$19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skupaj_prikazi!$B$25:$J$25</c:f>
              <c:numCache>
                <c:formatCode>#,##0.00</c:formatCode>
                <c:ptCount val="9"/>
                <c:pt idx="0">
                  <c:v>44.44444444444439</c:v>
                </c:pt>
                <c:pt idx="1">
                  <c:v>66.6666666666667</c:v>
                </c:pt>
                <c:pt idx="2">
                  <c:v>57.7777777777778</c:v>
                </c:pt>
                <c:pt idx="3">
                  <c:v>37.7777777777778</c:v>
                </c:pt>
                <c:pt idx="4">
                  <c:v>57.7777777777778</c:v>
                </c:pt>
                <c:pt idx="5">
                  <c:v>64.4444444444444</c:v>
                </c:pt>
                <c:pt idx="6">
                  <c:v>74.4444444444444</c:v>
                </c:pt>
                <c:pt idx="7">
                  <c:v>64.44444444444445</c:v>
                </c:pt>
                <c:pt idx="8">
                  <c:v>51.11111111111111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934904"/>
        <c:axId val="2086931192"/>
      </c:lineChart>
      <c:valAx>
        <c:axId val="2086931192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#,##0.00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6934904"/>
        <c:crosses val="autoZero"/>
        <c:crossBetween val="between"/>
      </c:valAx>
      <c:catAx>
        <c:axId val="2086934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6931192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.0554330829906131"/>
          <c:y val="0.0975065972246272"/>
          <c:w val="0.677480244418251"/>
          <c:h val="0.82742775861321"/>
        </c:manualLayout>
      </c:layout>
      <c:lineChart>
        <c:grouping val="standard"/>
        <c:varyColors val="0"/>
        <c:ser>
          <c:idx val="0"/>
          <c:order val="0"/>
          <c:tx>
            <c:strRef>
              <c:f>skupaj_prikazi!$A$29</c:f>
              <c:strCache>
                <c:ptCount val="1"/>
                <c:pt idx="0">
                  <c:v>možno</c:v>
                </c:pt>
              </c:strCache>
            </c:strRef>
          </c:tx>
          <c:spPr>
            <a:ln w="28440">
              <a:solidFill>
                <a:srgbClr val="416FA6"/>
              </a:solidFill>
            </a:ln>
          </c:spPr>
          <c:marker>
            <c:symbol val="none"/>
          </c:marker>
          <c:cat>
            <c:numRef>
              <c:f>skupaj_prikazi!$B$28:$J$28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skupaj_prikazi!$B$29:$J$29</c:f>
              <c:numCache>
                <c:formatCode>#,##0.00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skupaj_prikazi!$A$30</c:f>
              <c:strCache>
                <c:ptCount val="1"/>
                <c:pt idx="0">
                  <c:v>največ</c:v>
                </c:pt>
              </c:strCache>
            </c:strRef>
          </c:tx>
          <c:spPr>
            <a:ln w="28440">
              <a:solidFill>
                <a:srgbClr val="A8423F"/>
              </a:solidFill>
            </a:ln>
          </c:spPr>
          <c:marker>
            <c:symbol val="none"/>
          </c:marker>
          <c:cat>
            <c:numRef>
              <c:f>skupaj_prikazi!$B$28:$J$28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skupaj_prikazi!$B$30:$J$30</c:f>
              <c:numCache>
                <c:formatCode>#,##0.00</c:formatCode>
                <c:ptCount val="9"/>
                <c:pt idx="0">
                  <c:v>94.6666666666667</c:v>
                </c:pt>
                <c:pt idx="1">
                  <c:v>89.33333333333329</c:v>
                </c:pt>
                <c:pt idx="2">
                  <c:v>94.6666666666667</c:v>
                </c:pt>
                <c:pt idx="3">
                  <c:v>94.6666666666667</c:v>
                </c:pt>
                <c:pt idx="4">
                  <c:v>93.33333333333329</c:v>
                </c:pt>
                <c:pt idx="5">
                  <c:v>98.12499999999998</c:v>
                </c:pt>
                <c:pt idx="6">
                  <c:v>93.75</c:v>
                </c:pt>
                <c:pt idx="7">
                  <c:v>100.0</c:v>
                </c:pt>
                <c:pt idx="8">
                  <c:v>98.75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skupaj_prikazi!$A$31</c:f>
              <c:strCache>
                <c:ptCount val="1"/>
                <c:pt idx="0">
                  <c:v>povprečno</c:v>
                </c:pt>
              </c:strCache>
            </c:strRef>
          </c:tx>
          <c:spPr>
            <a:ln w="28440">
              <a:solidFill>
                <a:srgbClr val="86A44A"/>
              </a:solidFill>
            </a:ln>
          </c:spPr>
          <c:marker>
            <c:symbol val="none"/>
          </c:marker>
          <c:cat>
            <c:numRef>
              <c:f>skupaj_prikazi!$B$28:$J$28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skupaj_prikazi!$B$31:$J$31</c:f>
              <c:numCache>
                <c:formatCode>#,##0.00</c:formatCode>
                <c:ptCount val="9"/>
                <c:pt idx="0">
                  <c:v>55.18386714116249</c:v>
                </c:pt>
                <c:pt idx="1">
                  <c:v>60.4720194647202</c:v>
                </c:pt>
                <c:pt idx="2">
                  <c:v>61.5063063063063</c:v>
                </c:pt>
                <c:pt idx="3">
                  <c:v>50.2136752136752</c:v>
                </c:pt>
                <c:pt idx="4">
                  <c:v>62.1786163522013</c:v>
                </c:pt>
                <c:pt idx="5">
                  <c:v>59.53125</c:v>
                </c:pt>
                <c:pt idx="6">
                  <c:v>60.297214673913</c:v>
                </c:pt>
                <c:pt idx="7">
                  <c:v>63.78834355828219</c:v>
                </c:pt>
                <c:pt idx="8">
                  <c:v>62.67948717948717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skupaj_prikazi!$A$32</c:f>
              <c:strCache>
                <c:ptCount val="1"/>
                <c:pt idx="0">
                  <c:v>mediana</c:v>
                </c:pt>
              </c:strCache>
            </c:strRef>
          </c:tx>
          <c:spPr>
            <a:ln w="28440">
              <a:solidFill>
                <a:srgbClr val="6E548D"/>
              </a:solidFill>
            </a:ln>
          </c:spPr>
          <c:marker>
            <c:symbol val="none"/>
          </c:marker>
          <c:cat>
            <c:numRef>
              <c:f>skupaj_prikazi!$B$28:$J$28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skupaj_prikazi!$B$32:$J$32</c:f>
              <c:numCache>
                <c:formatCode>#,##0.00</c:formatCode>
                <c:ptCount val="9"/>
                <c:pt idx="0">
                  <c:v>56.0</c:v>
                </c:pt>
                <c:pt idx="1">
                  <c:v>60.66666666666669</c:v>
                </c:pt>
                <c:pt idx="2">
                  <c:v>61.3333333333333</c:v>
                </c:pt>
                <c:pt idx="3">
                  <c:v>48.0</c:v>
                </c:pt>
                <c:pt idx="4">
                  <c:v>64.0</c:v>
                </c:pt>
                <c:pt idx="5">
                  <c:v>59.0625</c:v>
                </c:pt>
                <c:pt idx="6">
                  <c:v>60.625</c:v>
                </c:pt>
                <c:pt idx="7">
                  <c:v>65.0</c:v>
                </c:pt>
                <c:pt idx="8">
                  <c:v>62.5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skupaj_prikazi!$A$33</c:f>
              <c:strCache>
                <c:ptCount val="1"/>
                <c:pt idx="0">
                  <c:v>najmanj</c:v>
                </c:pt>
              </c:strCache>
            </c:strRef>
          </c:tx>
          <c:spPr>
            <a:ln w="28440">
              <a:solidFill>
                <a:srgbClr val="3D96AE"/>
              </a:solidFill>
            </a:ln>
          </c:spPr>
          <c:marker>
            <c:symbol val="none"/>
          </c:marker>
          <c:cat>
            <c:numRef>
              <c:f>skupaj_prikazi!$B$28:$J$28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skupaj_prikazi!$B$33:$J$33</c:f>
              <c:numCache>
                <c:formatCode>#,##0.00</c:formatCode>
                <c:ptCount val="9"/>
                <c:pt idx="0">
                  <c:v>13.3333333333333</c:v>
                </c:pt>
                <c:pt idx="1">
                  <c:v>18.6666666666667</c:v>
                </c:pt>
                <c:pt idx="2">
                  <c:v>16.0</c:v>
                </c:pt>
                <c:pt idx="3">
                  <c:v>16.0</c:v>
                </c:pt>
                <c:pt idx="4">
                  <c:v>8.0</c:v>
                </c:pt>
                <c:pt idx="5">
                  <c:v>11.25</c:v>
                </c:pt>
                <c:pt idx="6">
                  <c:v>14.375</c:v>
                </c:pt>
                <c:pt idx="7">
                  <c:v>12.5</c:v>
                </c:pt>
                <c:pt idx="8">
                  <c:v>28.74999999999999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skupaj_prikazi!$A$34</c:f>
              <c:strCache>
                <c:ptCount val="1"/>
                <c:pt idx="0">
                  <c:v>modus</c:v>
                </c:pt>
              </c:strCache>
            </c:strRef>
          </c:tx>
          <c:spPr>
            <a:ln w="28440">
              <a:solidFill>
                <a:srgbClr val="DA8137"/>
              </a:solidFill>
            </a:ln>
          </c:spPr>
          <c:marker>
            <c:symbol val="none"/>
          </c:marker>
          <c:cat>
            <c:numRef>
              <c:f>skupaj_prikazi!$B$28:$J$28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skupaj_prikazi!$B$34:$J$34</c:f>
              <c:numCache>
                <c:formatCode>#,##0.00</c:formatCode>
                <c:ptCount val="9"/>
                <c:pt idx="0">
                  <c:v>46.66666666666669</c:v>
                </c:pt>
                <c:pt idx="1">
                  <c:v>64.0</c:v>
                </c:pt>
                <c:pt idx="2">
                  <c:v>57.3333333333333</c:v>
                </c:pt>
                <c:pt idx="3">
                  <c:v>45.3333333333333</c:v>
                </c:pt>
                <c:pt idx="4">
                  <c:v>66.6666666666667</c:v>
                </c:pt>
                <c:pt idx="5">
                  <c:v>80.0</c:v>
                </c:pt>
                <c:pt idx="6">
                  <c:v>50.625</c:v>
                </c:pt>
                <c:pt idx="7">
                  <c:v>72.5</c:v>
                </c:pt>
                <c:pt idx="8">
                  <c:v>57.5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978200"/>
        <c:axId val="2086974488"/>
      </c:lineChart>
      <c:valAx>
        <c:axId val="2086974488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#,##0.00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6978200"/>
        <c:crosses val="autoZero"/>
        <c:crossBetween val="between"/>
      </c:valAx>
      <c:catAx>
        <c:axId val="2086978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6974488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.0554330829906131"/>
          <c:y val="0.0985560072900603"/>
          <c:w val="0.677480244418251"/>
          <c:h val="0.822654874838388"/>
        </c:manualLayout>
      </c:layout>
      <c:lineChart>
        <c:grouping val="standard"/>
        <c:varyColors val="0"/>
        <c:ser>
          <c:idx val="0"/>
          <c:order val="0"/>
          <c:tx>
            <c:strRef>
              <c:f>skupaj_prikazi!$A$39</c:f>
              <c:strCache>
                <c:ptCount val="1"/>
                <c:pt idx="0">
                  <c:v>možno</c:v>
                </c:pt>
              </c:strCache>
            </c:strRef>
          </c:tx>
          <c:spPr>
            <a:ln w="28440">
              <a:solidFill>
                <a:srgbClr val="416FA6"/>
              </a:solidFill>
            </a:ln>
          </c:spPr>
          <c:marker>
            <c:symbol val="none"/>
          </c:marker>
          <c:cat>
            <c:numRef>
              <c:f>skupaj_prikazi!$B$38:$J$38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skupaj_prikazi!$B$39:$J$39</c:f>
              <c:numCache>
                <c:formatCode>#,##0.00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skupaj_prikazi!$A$40</c:f>
              <c:strCache>
                <c:ptCount val="1"/>
                <c:pt idx="0">
                  <c:v>največ</c:v>
                </c:pt>
              </c:strCache>
            </c:strRef>
          </c:tx>
          <c:spPr>
            <a:ln w="28440">
              <a:solidFill>
                <a:srgbClr val="A8423F"/>
              </a:solidFill>
            </a:ln>
          </c:spPr>
          <c:marker>
            <c:symbol val="none"/>
          </c:marker>
          <c:cat>
            <c:numRef>
              <c:f>skupaj_prikazi!$B$38:$J$38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skupaj_prikazi!$B$40:$J$40</c:f>
              <c:numCache>
                <c:formatCode>#,##0.00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skupaj_prikazi!$A$41</c:f>
              <c:strCache>
                <c:ptCount val="1"/>
                <c:pt idx="0">
                  <c:v>povprečno</c:v>
                </c:pt>
              </c:strCache>
            </c:strRef>
          </c:tx>
          <c:spPr>
            <a:ln w="28440">
              <a:solidFill>
                <a:srgbClr val="86A44A"/>
              </a:solidFill>
            </a:ln>
          </c:spPr>
          <c:marker>
            <c:symbol val="none"/>
          </c:marker>
          <c:cat>
            <c:numRef>
              <c:f>skupaj_prikazi!$B$38:$J$38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skupaj_prikazi!$B$41:$J$41</c:f>
              <c:numCache>
                <c:formatCode>#,##0.00</c:formatCode>
                <c:ptCount val="9"/>
                <c:pt idx="0">
                  <c:v>87.77224199288258</c:v>
                </c:pt>
                <c:pt idx="1">
                  <c:v>84.99270072992698</c:v>
                </c:pt>
                <c:pt idx="2">
                  <c:v>86.69189189189188</c:v>
                </c:pt>
                <c:pt idx="3">
                  <c:v>86.1410256410256</c:v>
                </c:pt>
                <c:pt idx="4">
                  <c:v>86.2641509433962</c:v>
                </c:pt>
                <c:pt idx="5">
                  <c:v>88.7246621621622</c:v>
                </c:pt>
                <c:pt idx="6">
                  <c:v>87.00407608695649</c:v>
                </c:pt>
                <c:pt idx="7">
                  <c:v>89.94631901840489</c:v>
                </c:pt>
                <c:pt idx="8">
                  <c:v>87.46153846153846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skupaj_prikazi!$A$42</c:f>
              <c:strCache>
                <c:ptCount val="1"/>
                <c:pt idx="0">
                  <c:v>mediana</c:v>
                </c:pt>
              </c:strCache>
            </c:strRef>
          </c:tx>
          <c:spPr>
            <a:ln w="28440">
              <a:solidFill>
                <a:srgbClr val="6E548D"/>
              </a:solidFill>
            </a:ln>
          </c:spPr>
          <c:marker>
            <c:symbol val="none"/>
          </c:marker>
          <c:cat>
            <c:numRef>
              <c:f>skupaj_prikazi!$B$38:$J$38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skupaj_prikazi!$B$42:$J$42</c:f>
              <c:numCache>
                <c:formatCode>#,##0.00</c:formatCode>
                <c:ptCount val="9"/>
                <c:pt idx="0">
                  <c:v>92.0</c:v>
                </c:pt>
                <c:pt idx="1">
                  <c:v>92.0</c:v>
                </c:pt>
                <c:pt idx="2">
                  <c:v>92.0</c:v>
                </c:pt>
                <c:pt idx="3">
                  <c:v>92.0</c:v>
                </c:pt>
                <c:pt idx="4">
                  <c:v>92.0</c:v>
                </c:pt>
                <c:pt idx="5">
                  <c:v>95.0</c:v>
                </c:pt>
                <c:pt idx="6">
                  <c:v>95.0</c:v>
                </c:pt>
                <c:pt idx="7">
                  <c:v>100.0</c:v>
                </c:pt>
                <c:pt idx="8">
                  <c:v>95.0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skupaj_prikazi!$A$43</c:f>
              <c:strCache>
                <c:ptCount val="1"/>
                <c:pt idx="0">
                  <c:v>najmanj</c:v>
                </c:pt>
              </c:strCache>
            </c:strRef>
          </c:tx>
          <c:spPr>
            <a:ln w="28440">
              <a:solidFill>
                <a:srgbClr val="3D96AE"/>
              </a:solidFill>
            </a:ln>
          </c:spPr>
          <c:marker>
            <c:symbol val="none"/>
          </c:marker>
          <c:cat>
            <c:numRef>
              <c:f>skupaj_prikazi!$B$38:$J$38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skupaj_prikazi!$B$43:$J$43</c:f>
              <c:numCache>
                <c:formatCode>#,##0.00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skupaj_prikazi!$A$44</c:f>
              <c:strCache>
                <c:ptCount val="1"/>
                <c:pt idx="0">
                  <c:v>modus</c:v>
                </c:pt>
              </c:strCache>
            </c:strRef>
          </c:tx>
          <c:spPr>
            <a:ln w="28440">
              <a:solidFill>
                <a:srgbClr val="DA8137"/>
              </a:solidFill>
            </a:ln>
          </c:spPr>
          <c:marker>
            <c:symbol val="none"/>
          </c:marker>
          <c:cat>
            <c:numRef>
              <c:f>skupaj_prikazi!$B$38:$J$38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skupaj_prikazi!$B$44:$J$44</c:f>
              <c:numCache>
                <c:formatCode>#,##0.00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7940888"/>
        <c:axId val="2087942696"/>
      </c:lineChart>
      <c:valAx>
        <c:axId val="2087942696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#,##0.00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7940888"/>
        <c:crosses val="autoZero"/>
        <c:crossBetween val="between"/>
      </c:valAx>
      <c:catAx>
        <c:axId val="2087940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7942696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.0554330829906131"/>
          <c:y val="0.0985560072900603"/>
          <c:w val="0.677480244418251"/>
          <c:h val="0.822654874838388"/>
        </c:manualLayout>
      </c:layout>
      <c:lineChart>
        <c:grouping val="standard"/>
        <c:varyColors val="0"/>
        <c:ser>
          <c:idx val="0"/>
          <c:order val="0"/>
          <c:tx>
            <c:strRef>
              <c:f>skupaj_prikazi!$A$49</c:f>
              <c:strCache>
                <c:ptCount val="1"/>
                <c:pt idx="0">
                  <c:v>možno</c:v>
                </c:pt>
              </c:strCache>
            </c:strRef>
          </c:tx>
          <c:spPr>
            <a:ln w="28440">
              <a:solidFill>
                <a:srgbClr val="416FA6"/>
              </a:solidFill>
            </a:ln>
          </c:spPr>
          <c:marker>
            <c:symbol val="none"/>
          </c:marker>
          <c:cat>
            <c:numRef>
              <c:f>skupaj_prikazi!$B$48:$J$48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skupaj_prikazi!$B$49:$J$49</c:f>
              <c:numCache>
                <c:formatCode>#,##0.00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skupaj_prikazi!$A$50</c:f>
              <c:strCache>
                <c:ptCount val="1"/>
                <c:pt idx="0">
                  <c:v>največ</c:v>
                </c:pt>
              </c:strCache>
            </c:strRef>
          </c:tx>
          <c:spPr>
            <a:ln w="28440">
              <a:solidFill>
                <a:srgbClr val="A8423F"/>
              </a:solidFill>
            </a:ln>
          </c:spPr>
          <c:marker>
            <c:symbol val="none"/>
          </c:marker>
          <c:cat>
            <c:numRef>
              <c:f>skupaj_prikazi!$B$48:$J$48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skupaj_prikazi!$B$50:$J$50</c:f>
              <c:numCache>
                <c:formatCode>#,##0.00</c:formatCode>
                <c:ptCount val="9"/>
                <c:pt idx="0">
                  <c:v>96.0</c:v>
                </c:pt>
                <c:pt idx="1">
                  <c:v>92.0</c:v>
                </c:pt>
                <c:pt idx="2">
                  <c:v>94.0</c:v>
                </c:pt>
                <c:pt idx="3">
                  <c:v>96.0</c:v>
                </c:pt>
                <c:pt idx="4">
                  <c:v>95.0</c:v>
                </c:pt>
                <c:pt idx="5">
                  <c:v>98.5</c:v>
                </c:pt>
                <c:pt idx="6">
                  <c:v>95.0</c:v>
                </c:pt>
                <c:pt idx="7">
                  <c:v>100.0</c:v>
                </c:pt>
                <c:pt idx="8">
                  <c:v>99.0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skupaj_prikazi!$A$51</c:f>
              <c:strCache>
                <c:ptCount val="1"/>
                <c:pt idx="0">
                  <c:v>povprečno</c:v>
                </c:pt>
              </c:strCache>
            </c:strRef>
          </c:tx>
          <c:spPr>
            <a:ln w="28440">
              <a:solidFill>
                <a:srgbClr val="86A44A"/>
              </a:solidFill>
            </a:ln>
          </c:spPr>
          <c:marker>
            <c:symbol val="none"/>
          </c:marker>
          <c:cat>
            <c:numRef>
              <c:f>skupaj_prikazi!$B$48:$J$48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skupaj_prikazi!$B$51:$J$51</c:f>
              <c:numCache>
                <c:formatCode>#,##0.00</c:formatCode>
                <c:ptCount val="9"/>
                <c:pt idx="0">
                  <c:v>63.33096085409249</c:v>
                </c:pt>
                <c:pt idx="1">
                  <c:v>66.60218978102189</c:v>
                </c:pt>
                <c:pt idx="2">
                  <c:v>67.80270270270267</c:v>
                </c:pt>
                <c:pt idx="3">
                  <c:v>59.1955128205128</c:v>
                </c:pt>
                <c:pt idx="4">
                  <c:v>68.2</c:v>
                </c:pt>
                <c:pt idx="5">
                  <c:v>67.0101351351351</c:v>
                </c:pt>
                <c:pt idx="6">
                  <c:v>65.63858695652166</c:v>
                </c:pt>
                <c:pt idx="7">
                  <c:v>69.01993865030674</c:v>
                </c:pt>
                <c:pt idx="8">
                  <c:v>67.63589743589742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skupaj_prikazi!$A$52</c:f>
              <c:strCache>
                <c:ptCount val="1"/>
                <c:pt idx="0">
                  <c:v>mediana</c:v>
                </c:pt>
              </c:strCache>
            </c:strRef>
          </c:tx>
          <c:spPr>
            <a:ln w="28440">
              <a:solidFill>
                <a:srgbClr val="6E548D"/>
              </a:solidFill>
            </a:ln>
          </c:spPr>
          <c:marker>
            <c:symbol val="none"/>
          </c:marker>
          <c:cat>
            <c:numRef>
              <c:f>skupaj_prikazi!$B$48:$J$48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skupaj_prikazi!$B$52:$J$52</c:f>
              <c:numCache>
                <c:formatCode>#,##0.00</c:formatCode>
                <c:ptCount val="9"/>
                <c:pt idx="0">
                  <c:v>64.0</c:v>
                </c:pt>
                <c:pt idx="1">
                  <c:v>67.0</c:v>
                </c:pt>
                <c:pt idx="2">
                  <c:v>68.0</c:v>
                </c:pt>
                <c:pt idx="3">
                  <c:v>59.0</c:v>
                </c:pt>
                <c:pt idx="4">
                  <c:v>70.0</c:v>
                </c:pt>
                <c:pt idx="5">
                  <c:v>66.5</c:v>
                </c:pt>
                <c:pt idx="6">
                  <c:v>66.0</c:v>
                </c:pt>
                <c:pt idx="7">
                  <c:v>70.0</c:v>
                </c:pt>
                <c:pt idx="8">
                  <c:v>68.0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skupaj_prikazi!$A$53</c:f>
              <c:strCache>
                <c:ptCount val="1"/>
                <c:pt idx="0">
                  <c:v>najmanj</c:v>
                </c:pt>
              </c:strCache>
            </c:strRef>
          </c:tx>
          <c:spPr>
            <a:ln w="28440">
              <a:solidFill>
                <a:srgbClr val="3D96AE"/>
              </a:solidFill>
            </a:ln>
          </c:spPr>
          <c:marker>
            <c:symbol val="none"/>
          </c:marker>
          <c:cat>
            <c:numRef>
              <c:f>skupaj_prikazi!$B$48:$J$48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skupaj_prikazi!$B$53:$J$53</c:f>
              <c:numCache>
                <c:formatCode>#,##0.00</c:formatCode>
                <c:ptCount val="9"/>
                <c:pt idx="0">
                  <c:v>18.0</c:v>
                </c:pt>
                <c:pt idx="1">
                  <c:v>24.0</c:v>
                </c:pt>
                <c:pt idx="2">
                  <c:v>26.0</c:v>
                </c:pt>
                <c:pt idx="3">
                  <c:v>18.0</c:v>
                </c:pt>
                <c:pt idx="4">
                  <c:v>19.0</c:v>
                </c:pt>
                <c:pt idx="5">
                  <c:v>28.5</c:v>
                </c:pt>
                <c:pt idx="6">
                  <c:v>16.0</c:v>
                </c:pt>
                <c:pt idx="7">
                  <c:v>10.0</c:v>
                </c:pt>
                <c:pt idx="8">
                  <c:v>23.0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skupaj_prikazi!$A$54</c:f>
              <c:strCache>
                <c:ptCount val="1"/>
                <c:pt idx="0">
                  <c:v>modus</c:v>
                </c:pt>
              </c:strCache>
            </c:strRef>
          </c:tx>
          <c:spPr>
            <a:ln w="28440">
              <a:solidFill>
                <a:srgbClr val="DA8137"/>
              </a:solidFill>
            </a:ln>
          </c:spPr>
          <c:marker>
            <c:symbol val="none"/>
          </c:marker>
          <c:cat>
            <c:numRef>
              <c:f>skupaj_prikazi!$B$48:$J$48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skupaj_prikazi!$B$54:$J$54</c:f>
              <c:numCache>
                <c:formatCode>#,##0.00</c:formatCode>
                <c:ptCount val="9"/>
                <c:pt idx="0">
                  <c:v>65.0</c:v>
                </c:pt>
                <c:pt idx="1">
                  <c:v>73.0</c:v>
                </c:pt>
                <c:pt idx="2">
                  <c:v>61.0</c:v>
                </c:pt>
                <c:pt idx="3">
                  <c:v>59.0</c:v>
                </c:pt>
                <c:pt idx="4">
                  <c:v>76.0</c:v>
                </c:pt>
                <c:pt idx="5">
                  <c:v>57.5</c:v>
                </c:pt>
                <c:pt idx="6">
                  <c:v>58.5</c:v>
                </c:pt>
                <c:pt idx="7">
                  <c:v>68.0</c:v>
                </c:pt>
                <c:pt idx="8">
                  <c:v>56.00000000000001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097848"/>
        <c:axId val="2088094136"/>
      </c:lineChart>
      <c:valAx>
        <c:axId val="2088094136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#,##0.00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8097848"/>
        <c:crosses val="autoZero"/>
        <c:crossBetween val="between"/>
      </c:valAx>
      <c:catAx>
        <c:axId val="2088097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8094136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ED378-C1B8-E94F-B29B-A656A132F0B7}" type="datetimeFigureOut">
              <a:rPr lang="en-US" smtClean="0"/>
              <a:t>20/08/15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C1CB-8F7B-EB4B-9DB2-3838E87BD5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468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E51DB-5B90-004C-B61E-A5AB1EE51D70}" type="datetimeFigureOut">
              <a:rPr lang="en-US" smtClean="0"/>
              <a:t>20/08/15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E6F91-DFF3-CA45-99B0-DA5695F676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244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20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  <p:sp>
        <p:nvSpPr>
          <p:cNvPr id="6" name="Pravoko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9" name="Diagram poteka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agram poteka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899592" y="6337126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4355976" y="6305550"/>
            <a:ext cx="4254624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sl-SI" dirty="0" smtClean="0"/>
              <a:t>Matura iz informatike – kot možnost za izboljšavo pouka</a:t>
            </a:r>
            <a:endParaRPr lang="sl-SI" dirty="0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83C4A8-2015-4426-BD1A-028BF21A8E0B}" type="slidenum">
              <a:rPr lang="sl-SI" smtClean="0"/>
              <a:t>‹#›</a:t>
            </a:fld>
            <a:endParaRPr lang="sl-SI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usy.fri.uni-lj.si/ucbeni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usy.fri.uni-lj.si/redmine/documents/13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7406640" cy="1472184"/>
          </a:xfrm>
        </p:spPr>
        <p:txBody>
          <a:bodyPr>
            <a:normAutofit/>
          </a:bodyPr>
          <a:lstStyle/>
          <a:p>
            <a:r>
              <a:rPr lang="sl-SI" dirty="0" smtClean="0"/>
              <a:t>Matura iz informatike – kot možnost za izboljšavo pouka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198984"/>
          </a:xfrm>
        </p:spPr>
        <p:txBody>
          <a:bodyPr>
            <a:normAutofit/>
          </a:bodyPr>
          <a:lstStyle/>
          <a:p>
            <a:r>
              <a:rPr lang="sl-SI" dirty="0" smtClean="0"/>
              <a:t>Študijsko </a:t>
            </a:r>
            <a:r>
              <a:rPr lang="sl-SI" dirty="0"/>
              <a:t>srečanje učiteljev informatike</a:t>
            </a:r>
          </a:p>
          <a:p>
            <a:r>
              <a:rPr lang="sl-SI" dirty="0" smtClean="0"/>
              <a:t>21. avgust 2015</a:t>
            </a:r>
          </a:p>
          <a:p>
            <a:endParaRPr lang="sl-SI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1475656" y="4869160"/>
            <a:ext cx="69127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r>
              <a:rPr lang="sl-SI" dirty="0"/>
              <a:t>DRŽAVNA PREDMETNA </a:t>
            </a:r>
            <a:r>
              <a:rPr lang="sl-SI" dirty="0" smtClean="0"/>
              <a:t>KOMISIJA ZA </a:t>
            </a:r>
            <a:r>
              <a:rPr lang="sl-SI" dirty="0"/>
              <a:t>SPLOŠNO </a:t>
            </a:r>
            <a:r>
              <a:rPr lang="sl-SI" dirty="0" smtClean="0"/>
              <a:t>MATURO ZA </a:t>
            </a:r>
            <a:r>
              <a:rPr lang="sl-SI" dirty="0"/>
              <a:t>INFORMATIKO</a:t>
            </a:r>
          </a:p>
          <a:p>
            <a:r>
              <a:rPr lang="sl-SI" dirty="0" smtClean="0"/>
              <a:t>Andrej Brodnik,</a:t>
            </a:r>
            <a:r>
              <a:rPr lang="sl-SI" dirty="0"/>
              <a:t> Gregor Anželj, </a:t>
            </a:r>
            <a:r>
              <a:rPr lang="sl-SI" dirty="0" smtClean="0"/>
              <a:t>Marko Kikelj, Alenka Krapež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05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Matura skozi številke – skupaj</a:t>
            </a:r>
            <a:endParaRPr lang="sl-SI" dirty="0"/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91134"/>
              </p:ext>
            </p:extLst>
          </p:nvPr>
        </p:nvGraphicFramePr>
        <p:xfrm>
          <a:off x="3923928" y="5661248"/>
          <a:ext cx="508788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972"/>
                <a:gridCol w="1271972"/>
                <a:gridCol w="1271972"/>
                <a:gridCol w="1271972"/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</a:rPr>
                        <a:t>leto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</a:rPr>
                        <a:t>pola 1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</a:rPr>
                        <a:t>pola 2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</a:rPr>
                        <a:t>seminar</a:t>
                      </a:r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2007 – 2011</a:t>
                      </a:r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30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45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25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2012 – 2015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35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45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20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10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496909"/>
              </p:ext>
            </p:extLst>
          </p:nvPr>
        </p:nvGraphicFramePr>
        <p:xfrm>
          <a:off x="1979712" y="1628801"/>
          <a:ext cx="59046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68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Matura skozi številke – meje ocen</a:t>
            </a:r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11</a:t>
            </a:fld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362726"/>
              </p:ext>
            </p:extLst>
          </p:nvPr>
        </p:nvGraphicFramePr>
        <p:xfrm>
          <a:off x="1979712" y="1556792"/>
          <a:ext cx="61926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17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Matura skozi številke – ocene</a:t>
            </a:r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12</a:t>
            </a:fld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655742"/>
              </p:ext>
            </p:extLst>
          </p:nvPr>
        </p:nvGraphicFramePr>
        <p:xfrm>
          <a:off x="1979712" y="1556792"/>
          <a:ext cx="6120680" cy="474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345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Spremembe v PIK </a:t>
            </a:r>
            <a:r>
              <a:rPr lang="sl-SI" dirty="0" smtClean="0"/>
              <a:t>2017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sl-SI" dirty="0" smtClean="0"/>
              <a:t>Sprememb </a:t>
            </a:r>
            <a:r>
              <a:rPr lang="sl-SI" dirty="0"/>
              <a:t>v PIK 2017 ne bo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sl-SI" dirty="0"/>
              <a:t>PIK 2017 ostaja enak kot PIK </a:t>
            </a:r>
            <a:r>
              <a:rPr lang="sl-SI" dirty="0" smtClean="0"/>
              <a:t>2016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sl-SI" dirty="0" smtClean="0"/>
              <a:t>Glavni spremembi ostajata:</a:t>
            </a:r>
          </a:p>
          <a:p>
            <a:pPr marL="704088" lvl="2" indent="-457200"/>
            <a:r>
              <a:rPr lang="sl-SI" dirty="0"/>
              <a:t>struktura nalog, </a:t>
            </a:r>
            <a:r>
              <a:rPr lang="sl-SI" dirty="0" smtClean="0"/>
              <a:t>ki </a:t>
            </a:r>
            <a:r>
              <a:rPr lang="sl-SI" dirty="0"/>
              <a:t>upošteva preverjanje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(</a:t>
            </a:r>
            <a:r>
              <a:rPr lang="sl-SI" dirty="0"/>
              <a:t>i.) temeljnega znanja informatike</a:t>
            </a:r>
            <a:r>
              <a:rPr lang="sl-SI" dirty="0" smtClean="0"/>
              <a:t>;</a:t>
            </a:r>
            <a:br>
              <a:rPr lang="sl-SI" dirty="0" smtClean="0"/>
            </a:br>
            <a:r>
              <a:rPr lang="sl-SI" dirty="0" smtClean="0"/>
              <a:t>(</a:t>
            </a:r>
            <a:r>
              <a:rPr lang="sl-SI" dirty="0"/>
              <a:t>ii.) uporabe IKT; </a:t>
            </a:r>
            <a:r>
              <a:rPr lang="sl-SI" dirty="0" smtClean="0"/>
              <a:t>in</a:t>
            </a:r>
            <a:br>
              <a:rPr lang="sl-SI" dirty="0" smtClean="0"/>
            </a:br>
            <a:r>
              <a:rPr lang="sl-SI" dirty="0" smtClean="0"/>
              <a:t>(iii</a:t>
            </a:r>
            <a:r>
              <a:rPr lang="sl-SI" dirty="0"/>
              <a:t>.) </a:t>
            </a:r>
            <a:r>
              <a:rPr lang="sl-SI" dirty="0" smtClean="0"/>
              <a:t>digitalne </a:t>
            </a:r>
            <a:r>
              <a:rPr lang="sl-SI" dirty="0"/>
              <a:t>pismenosti</a:t>
            </a:r>
          </a:p>
          <a:p>
            <a:pPr marL="704088" lvl="2" indent="-457200"/>
            <a:r>
              <a:rPr lang="sl-SI" dirty="0"/>
              <a:t>pri seminarskih nalogah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(</a:t>
            </a:r>
            <a:r>
              <a:rPr lang="sl-SI" dirty="0"/>
              <a:t>i.) poudarek na temeljnem znanju informatike; </a:t>
            </a:r>
            <a:r>
              <a:rPr lang="sl-SI" dirty="0" smtClean="0"/>
              <a:t>in</a:t>
            </a:r>
            <a:br>
              <a:rPr lang="sl-SI" dirty="0" smtClean="0"/>
            </a:br>
            <a:r>
              <a:rPr lang="sl-SI" dirty="0" smtClean="0"/>
              <a:t>(ii</a:t>
            </a:r>
            <a:r>
              <a:rPr lang="sl-SI" dirty="0"/>
              <a:t>.) kakovost znanja uporabe IKT pri izvedbi seminarske naloge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999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Interaktivni učbenik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/>
              <a:t>Poglavitni vodili pri nastanku učbenika:</a:t>
            </a:r>
          </a:p>
          <a:p>
            <a:pPr lvl="1"/>
            <a:r>
              <a:rPr lang="sl-SI" dirty="0"/>
              <a:t>učbenik naj prinaša takšno znanje, ki bo dijakinjo </a:t>
            </a:r>
            <a:r>
              <a:rPr lang="sl-SI" dirty="0" smtClean="0"/>
              <a:t>oz. </a:t>
            </a:r>
            <a:r>
              <a:rPr lang="sl-SI" dirty="0"/>
              <a:t>dijaka usposobilo tvorjenja novega znanja in ustvarjanja novih informacijskih rešitev in ne zgolj uporabe tehnologij; ter</a:t>
            </a:r>
          </a:p>
          <a:p>
            <a:pPr lvl="1"/>
            <a:r>
              <a:rPr lang="sl-SI" dirty="0"/>
              <a:t>učbenik naj bo pošten do slovenskega dijaka </a:t>
            </a:r>
            <a:r>
              <a:rPr lang="sl-SI" dirty="0" smtClean="0"/>
              <a:t>oz. </a:t>
            </a:r>
            <a:r>
              <a:rPr lang="sl-SI" dirty="0"/>
              <a:t>dijakinje tako, da mu bo (vsaj) predstavil tisto znanje, katerega so deležni njegovi vrstniki drugje po svetu ter mu bo na ta način sploh odprl vrata uspešnosti v življenju globalne </a:t>
            </a:r>
            <a:r>
              <a:rPr lang="sl-SI" dirty="0" smtClean="0"/>
              <a:t>prihodnosti</a:t>
            </a:r>
            <a:endParaRPr lang="sl-S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14</a:t>
            </a:fld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Interaktivni učbenik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Vsebuje izbrana poglavja oz. teme, ki naj bi jih dijaki obdelali v prvem letniku</a:t>
            </a:r>
          </a:p>
          <a:p>
            <a:r>
              <a:rPr lang="sl-SI" dirty="0" smtClean="0"/>
              <a:t>Kazalo izbranih poglavij oz. tem je bilo potrjeno s strani konzulenta</a:t>
            </a:r>
          </a:p>
          <a:p>
            <a:r>
              <a:rPr lang="sl-SI" dirty="0" smtClean="0"/>
              <a:t>Vse učne enote sta potrdila strokovna recenzenta – »teoretik« in »praktik«</a:t>
            </a:r>
          </a:p>
          <a:p>
            <a:r>
              <a:rPr lang="sl-SI" dirty="0" smtClean="0"/>
              <a:t>Učbenik je dostopen preko spleta na</a:t>
            </a:r>
            <a:br>
              <a:rPr lang="sl-SI" dirty="0" smtClean="0"/>
            </a:b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2"/>
              </a:rPr>
              <a:t>http://lusy.fri.uni-lj.si/ucbenik</a:t>
            </a:r>
            <a:r>
              <a:rPr lang="sl-SI" dirty="0"/>
              <a:t>;</a:t>
            </a:r>
            <a:r>
              <a:rPr lang="sl-SI" dirty="0" smtClean="0"/>
              <a:t> dijaki si ga lahko shranijo in uporabljajo brez spleta</a:t>
            </a:r>
            <a:endParaRPr lang="sl-SI" dirty="0"/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448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Analiza nalog na maturi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sl-SI" dirty="0" smtClean="0"/>
              <a:t>Za izboljšanje pouka in mesta ter vloge </a:t>
            </a:r>
            <a:r>
              <a:rPr lang="sl-SI" dirty="0"/>
              <a:t>predmeta informatike v </a:t>
            </a:r>
            <a:r>
              <a:rPr lang="sl-SI" dirty="0" smtClean="0"/>
              <a:t>šolah:</a:t>
            </a:r>
          </a:p>
          <a:p>
            <a:pPr marL="457200" lvl="1" indent="-457200"/>
            <a:r>
              <a:rPr lang="sl-SI" dirty="0" smtClean="0"/>
              <a:t>predstavitev </a:t>
            </a:r>
            <a:r>
              <a:rPr lang="sl-SI" dirty="0"/>
              <a:t>in </a:t>
            </a:r>
            <a:r>
              <a:rPr lang="sl-SI" dirty="0" smtClean="0"/>
              <a:t>razlaga </a:t>
            </a:r>
            <a:r>
              <a:rPr lang="sl-SI" dirty="0"/>
              <a:t>nalog, </a:t>
            </a:r>
            <a:r>
              <a:rPr lang="sl-SI" dirty="0" smtClean="0"/>
              <a:t>na </a:t>
            </a:r>
            <a:r>
              <a:rPr lang="sl-SI" dirty="0"/>
              <a:t>več </a:t>
            </a:r>
            <a:r>
              <a:rPr lang="sl-SI" dirty="0" smtClean="0"/>
              <a:t>ravneh:</a:t>
            </a:r>
            <a:r>
              <a:rPr lang="sl-SI" dirty="0"/>
              <a:t>	</a:t>
            </a:r>
            <a:endParaRPr lang="sl-SI" dirty="0" smtClean="0"/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Naloga z rešitvijo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Področje po ACM </a:t>
            </a:r>
            <a:r>
              <a:rPr lang="sl-SI" dirty="0" err="1" smtClean="0"/>
              <a:t>kurikulumu</a:t>
            </a:r>
            <a:endParaRPr lang="sl-SI" dirty="0" smtClean="0"/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Razlaga naloge z ozadjem na treh </a:t>
            </a:r>
            <a:r>
              <a:rPr lang="sl-SI" dirty="0" smtClean="0"/>
              <a:t>področjih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16</a:t>
            </a:fld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481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Analiza nalog na maturi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Za </a:t>
            </a:r>
            <a:r>
              <a:rPr lang="sl-SI" dirty="0" smtClean="0"/>
              <a:t>predstavitev:</a:t>
            </a:r>
          </a:p>
          <a:p>
            <a:pPr lvl="1"/>
            <a:r>
              <a:rPr lang="sl-SI" dirty="0" smtClean="0"/>
              <a:t>pola 1, naloga 7</a:t>
            </a:r>
          </a:p>
          <a:p>
            <a:pPr lvl="1"/>
            <a:r>
              <a:rPr lang="sl-SI" dirty="0" smtClean="0"/>
              <a:t>pola 1, naloga 2</a:t>
            </a:r>
          </a:p>
          <a:p>
            <a:pPr lvl="1"/>
            <a:r>
              <a:rPr lang="sl-SI" dirty="0" smtClean="0"/>
              <a:t>pola 1, naloga 14 in pola 2, naloga 1</a:t>
            </a:r>
          </a:p>
          <a:p>
            <a:pPr lvl="1"/>
            <a:r>
              <a:rPr lang="sl-SI" dirty="0" smtClean="0"/>
              <a:t>pola 2, naloga 2</a:t>
            </a:r>
          </a:p>
          <a:p>
            <a:pPr lvl="1"/>
            <a:r>
              <a:rPr lang="sl-SI" dirty="0" smtClean="0"/>
              <a:t>pola 1, naloga 22 in naloga 21</a:t>
            </a:r>
          </a:p>
          <a:p>
            <a:pPr lvl="1"/>
            <a:r>
              <a:rPr lang="sl-SI" dirty="0" smtClean="0"/>
              <a:t>pola 2, naloga 5</a:t>
            </a:r>
            <a:endParaRPr lang="sl-SI" dirty="0" smtClean="0"/>
          </a:p>
          <a:p>
            <a:r>
              <a:rPr lang="sl-SI" dirty="0" smtClean="0"/>
              <a:t>Gradivo </a:t>
            </a:r>
            <a:r>
              <a:rPr lang="sl-SI" dirty="0" smtClean="0"/>
              <a:t>z vsemi nalogami je dostopno na</a:t>
            </a:r>
          </a:p>
          <a:p>
            <a:pPr lvl="1">
              <a:buNone/>
            </a:pPr>
            <a:r>
              <a:rPr lang="sl-SI" dirty="0">
                <a:hlinkClick r:id="rId2"/>
              </a:rPr>
              <a:t>https://lusy.fri.uni-lj.si/redmine/documents/</a:t>
            </a:r>
            <a:r>
              <a:rPr lang="sl-SI" dirty="0" smtClean="0">
                <a:hlinkClick r:id="rId2"/>
              </a:rPr>
              <a:t>135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17</a:t>
            </a:fld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843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Tema predstavitve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Matura iz informatike skozi številke</a:t>
            </a:r>
          </a:p>
          <a:p>
            <a:pPr marL="274320" lvl="1" indent="0">
              <a:buNone/>
            </a:pPr>
            <a:r>
              <a:rPr lang="sl-SI" dirty="0"/>
              <a:t>	</a:t>
            </a:r>
            <a:r>
              <a:rPr lang="sl-SI" dirty="0" smtClean="0"/>
              <a:t>Vir podatkov RIC</a:t>
            </a:r>
          </a:p>
          <a:p>
            <a:pPr marL="514350" indent="-514350">
              <a:buAutoNum type="arabicPeriod"/>
            </a:pPr>
            <a:r>
              <a:rPr lang="sl-SI" dirty="0" smtClean="0"/>
              <a:t>Spremembe v PIK 2017</a:t>
            </a:r>
          </a:p>
          <a:p>
            <a:pPr marL="514350" indent="-514350">
              <a:buAutoNum type="arabicPeriod"/>
            </a:pPr>
            <a:r>
              <a:rPr lang="sl-SI" dirty="0" smtClean="0"/>
              <a:t>Predstavitev interaktivnega učbenika</a:t>
            </a:r>
          </a:p>
          <a:p>
            <a:pPr marL="514350" indent="-514350">
              <a:buAutoNum type="arabicPeriod"/>
            </a:pPr>
            <a:r>
              <a:rPr lang="sl-SI" dirty="0" smtClean="0"/>
              <a:t>Analiza maturitetnih nalog spomladanske mature 2015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0032" y="6305550"/>
            <a:ext cx="3750568" cy="476250"/>
          </a:xfrm>
        </p:spPr>
        <p:txBody>
          <a:bodyPr/>
          <a:lstStyle/>
          <a:p>
            <a:r>
              <a:rPr lang="sl-SI" dirty="0"/>
              <a:t>Matura iz informatike – kot možnost za izboljšavo pouka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2</a:t>
            </a:fld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26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Matura skozi številke</a:t>
            </a:r>
            <a:endParaRPr lang="sl-SI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013232"/>
              </p:ext>
            </p:extLst>
          </p:nvPr>
        </p:nvGraphicFramePr>
        <p:xfrm>
          <a:off x="1835696" y="2492896"/>
          <a:ext cx="5886400" cy="343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3604865" y="1700808"/>
            <a:ext cx="215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l-SI" b="1" dirty="0" smtClean="0">
                <a:solidFill>
                  <a:prstClr val="black"/>
                </a:solidFill>
              </a:rPr>
              <a:t>Število šol </a:t>
            </a:r>
            <a:r>
              <a:rPr lang="sl-SI" b="1" dirty="0">
                <a:solidFill>
                  <a:prstClr val="black"/>
                </a:solidFill>
              </a:rPr>
              <a:t>po letih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3</a:t>
            </a:fld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116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Matura skozi številke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166251" y="1700808"/>
            <a:ext cx="303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l-SI" b="1" dirty="0" smtClean="0">
                <a:solidFill>
                  <a:prstClr val="black"/>
                </a:solidFill>
              </a:rPr>
              <a:t>Število kandidatov </a:t>
            </a:r>
            <a:r>
              <a:rPr lang="sl-SI" b="1" dirty="0">
                <a:solidFill>
                  <a:prstClr val="black"/>
                </a:solidFill>
              </a:rPr>
              <a:t>po letih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4</a:t>
            </a:fld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760156"/>
              </p:ext>
            </p:extLst>
          </p:nvPr>
        </p:nvGraphicFramePr>
        <p:xfrm>
          <a:off x="2411760" y="2420888"/>
          <a:ext cx="5400600" cy="38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98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Matura skozi številke - kandidati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267830" y="177281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l-SI" b="1" dirty="0" smtClean="0">
                <a:solidFill>
                  <a:prstClr val="black"/>
                </a:solidFill>
              </a:rPr>
              <a:t>Informatika</a:t>
            </a:r>
            <a:endParaRPr lang="sl-SI" b="1" dirty="0">
              <a:solidFill>
                <a:prstClr val="black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085156" y="177709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l-SI" b="1" dirty="0" smtClean="0">
                <a:solidFill>
                  <a:prstClr val="black"/>
                </a:solidFill>
              </a:rPr>
              <a:t>Celotna matura</a:t>
            </a:r>
            <a:endParaRPr lang="sl-SI" b="1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5</a:t>
            </a:fld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809250"/>
              </p:ext>
            </p:extLst>
          </p:nvPr>
        </p:nvGraphicFramePr>
        <p:xfrm>
          <a:off x="1515217" y="2223818"/>
          <a:ext cx="3384376" cy="262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121811"/>
              </p:ext>
            </p:extLst>
          </p:nvPr>
        </p:nvGraphicFramePr>
        <p:xfrm>
          <a:off x="5003685" y="2308956"/>
          <a:ext cx="37856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34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Matura skozi številke – pola 1</a:t>
            </a:r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6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803386"/>
              </p:ext>
            </p:extLst>
          </p:nvPr>
        </p:nvGraphicFramePr>
        <p:xfrm>
          <a:off x="1979712" y="1556792"/>
          <a:ext cx="62646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32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Matura skozi številke – pola 2</a:t>
            </a:r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7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102836"/>
              </p:ext>
            </p:extLst>
          </p:nvPr>
        </p:nvGraphicFramePr>
        <p:xfrm>
          <a:off x="1979712" y="1556792"/>
          <a:ext cx="6264696" cy="460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419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Matura skozi številke – pola 1+2</a:t>
            </a:r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43515"/>
              </p:ext>
            </p:extLst>
          </p:nvPr>
        </p:nvGraphicFramePr>
        <p:xfrm>
          <a:off x="3851920" y="5733256"/>
          <a:ext cx="508788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972"/>
                <a:gridCol w="1271972"/>
                <a:gridCol w="1271972"/>
                <a:gridCol w="1271972"/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</a:rPr>
                        <a:t>leto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</a:rPr>
                        <a:t>pola 1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</a:rPr>
                        <a:t>pola 2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</a:rPr>
                        <a:t>seminar</a:t>
                      </a:r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2007 – 2011</a:t>
                      </a:r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30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45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25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2012 – 2015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35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45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20</a:t>
                      </a:r>
                      <a:endParaRPr lang="sl-SI" sz="1600" dirty="0"/>
                    </a:p>
                  </a:txBody>
                  <a:tcPr>
                    <a:solidFill>
                      <a:schemeClr val="accent1">
                        <a:alpha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Matura iz informatike – kot možnost za izboljšavo pouka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8</a:t>
            </a:fld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636497"/>
              </p:ext>
            </p:extLst>
          </p:nvPr>
        </p:nvGraphicFramePr>
        <p:xfrm>
          <a:off x="2267744" y="1628800"/>
          <a:ext cx="5832648" cy="35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483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Matura skozi številke – seminarska</a:t>
            </a:r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Matura iz informatike – kot možnost za izboljšavo pouka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C4A8-2015-4426-BD1A-028BF21A8E0B}" type="slidenum">
              <a:rPr lang="sl-SI" smtClean="0"/>
              <a:t>9</a:t>
            </a:fld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UL FRI, 22. 8. 2014</a:t>
            </a:r>
            <a:endParaRPr lang="sl-SI"/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076801"/>
              </p:ext>
            </p:extLst>
          </p:nvPr>
        </p:nvGraphicFramePr>
        <p:xfrm>
          <a:off x="1907704" y="1628801"/>
          <a:ext cx="6336704" cy="470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60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3877</TotalTime>
  <Words>680</Words>
  <Application>Microsoft Macintosh PowerPoint</Application>
  <PresentationFormat>On-screen Show (4:3)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Solsticij</vt:lpstr>
      <vt:lpstr>Matura iz informatike – kot možnost za izboljšavo pouka</vt:lpstr>
      <vt:lpstr>Tema predstavitve</vt:lpstr>
      <vt:lpstr>Matura skozi številke</vt:lpstr>
      <vt:lpstr>Matura skozi številke</vt:lpstr>
      <vt:lpstr>Matura skozi številke - kandidati</vt:lpstr>
      <vt:lpstr>Matura skozi številke – pola 1</vt:lpstr>
      <vt:lpstr>Matura skozi številke – pola 2</vt:lpstr>
      <vt:lpstr>Matura skozi številke – pola 1+2</vt:lpstr>
      <vt:lpstr>Matura skozi številke – seminarska</vt:lpstr>
      <vt:lpstr>Matura skozi številke – skupaj</vt:lpstr>
      <vt:lpstr>Matura skozi številke – meje ocen</vt:lpstr>
      <vt:lpstr>Matura skozi številke – ocene</vt:lpstr>
      <vt:lpstr>Spremembe v PIK 2017</vt:lpstr>
      <vt:lpstr>Interaktivni učbenik</vt:lpstr>
      <vt:lpstr>Interaktivni učbenik</vt:lpstr>
      <vt:lpstr>Analiza nalog na maturi</vt:lpstr>
      <vt:lpstr>Analiza nalog na maturi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markok</dc:creator>
  <cp:lastModifiedBy>Andrej (Andy) Brodnik</cp:lastModifiedBy>
  <cp:revision>92</cp:revision>
  <dcterms:created xsi:type="dcterms:W3CDTF">2013-08-21T06:41:12Z</dcterms:created>
  <dcterms:modified xsi:type="dcterms:W3CDTF">2015-08-20T18:17:05Z</dcterms:modified>
</cp:coreProperties>
</file>