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5" r:id="rId6"/>
    <p:sldId id="269" r:id="rId7"/>
    <p:sldId id="270" r:id="rId8"/>
    <p:sldId id="271" r:id="rId9"/>
    <p:sldId id="272" r:id="rId10"/>
    <p:sldId id="273" r:id="rId11"/>
    <p:sldId id="274" r:id="rId12"/>
    <p:sldId id="264" r:id="rId13"/>
    <p:sldId id="259" r:id="rId14"/>
    <p:sldId id="260" r:id="rId15"/>
    <p:sldId id="261" r:id="rId16"/>
    <p:sldId id="266" r:id="rId17"/>
    <p:sldId id="267" r:id="rId18"/>
    <p:sldId id="268" r:id="rId19"/>
    <p:sldId id="258" r:id="rId20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rez sloga, brez mrež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rez sloga, mreža tabele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4CC5-879E-426F-BDCB-A962E39360C2}" type="datetimeFigureOut">
              <a:rPr lang="sl-SI" smtClean="0"/>
              <a:t>28.3.2014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99F9-FBA7-45BC-85C0-9F15655F5F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74094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4CC5-879E-426F-BDCB-A962E39360C2}" type="datetimeFigureOut">
              <a:rPr lang="sl-SI" smtClean="0"/>
              <a:t>28.3.2014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99F9-FBA7-45BC-85C0-9F15655F5F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07544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4CC5-879E-426F-BDCB-A962E39360C2}" type="datetimeFigureOut">
              <a:rPr lang="sl-SI" smtClean="0"/>
              <a:t>28.3.2014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99F9-FBA7-45BC-85C0-9F15655F5F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0521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4CC5-879E-426F-BDCB-A962E39360C2}" type="datetimeFigureOut">
              <a:rPr lang="sl-SI" smtClean="0"/>
              <a:t>28.3.2014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99F9-FBA7-45BC-85C0-9F15655F5F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50268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4CC5-879E-426F-BDCB-A962E39360C2}" type="datetimeFigureOut">
              <a:rPr lang="sl-SI" smtClean="0"/>
              <a:t>28.3.2014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99F9-FBA7-45BC-85C0-9F15655F5F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35053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4CC5-879E-426F-BDCB-A962E39360C2}" type="datetimeFigureOut">
              <a:rPr lang="sl-SI" smtClean="0"/>
              <a:t>28.3.2014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99F9-FBA7-45BC-85C0-9F15655F5F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62543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4CC5-879E-426F-BDCB-A962E39360C2}" type="datetimeFigureOut">
              <a:rPr lang="sl-SI" smtClean="0"/>
              <a:t>28.3.2014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99F9-FBA7-45BC-85C0-9F15655F5F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59145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4CC5-879E-426F-BDCB-A962E39360C2}" type="datetimeFigureOut">
              <a:rPr lang="sl-SI" smtClean="0"/>
              <a:t>28.3.2014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99F9-FBA7-45BC-85C0-9F15655F5F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44460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4CC5-879E-426F-BDCB-A962E39360C2}" type="datetimeFigureOut">
              <a:rPr lang="sl-SI" smtClean="0"/>
              <a:t>28.3.2014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99F9-FBA7-45BC-85C0-9F15655F5F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7816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4CC5-879E-426F-BDCB-A962E39360C2}" type="datetimeFigureOut">
              <a:rPr lang="sl-SI" smtClean="0"/>
              <a:t>28.3.2014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99F9-FBA7-45BC-85C0-9F15655F5F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2683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4CC5-879E-426F-BDCB-A962E39360C2}" type="datetimeFigureOut">
              <a:rPr lang="sl-SI" smtClean="0"/>
              <a:t>28.3.2014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99F9-FBA7-45BC-85C0-9F15655F5F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44836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44CC5-879E-426F-BDCB-A962E39360C2}" type="datetimeFigureOut">
              <a:rPr lang="sl-SI" smtClean="0"/>
              <a:t>28.3.2014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899F9-FBA7-45BC-85C0-9F15655F5F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6583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dpk-informatika@ric.si" TargetMode="External"/><Relationship Id="rId2" Type="http://schemas.openxmlformats.org/officeDocument/2006/relationships/hyperlink" Target="https://lusy.fri.uni-lj.si/redmine/projects/cs-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Predavanje za mentorje</a:t>
            </a:r>
            <a:endPara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6400800" cy="2520280"/>
          </a:xfrm>
        </p:spPr>
        <p:txBody>
          <a:bodyPr>
            <a:norm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Tekmovanje ACM iz</a:t>
            </a:r>
            <a:br>
              <a:rPr lang="sl-SI" dirty="0" smtClean="0">
                <a:solidFill>
                  <a:schemeClr val="tx1"/>
                </a:solidFill>
              </a:rPr>
            </a:br>
            <a:r>
              <a:rPr lang="sl-SI" dirty="0" smtClean="0">
                <a:solidFill>
                  <a:schemeClr val="tx1"/>
                </a:solidFill>
              </a:rPr>
              <a:t>računalništva in informatike</a:t>
            </a:r>
          </a:p>
          <a:p>
            <a:endParaRPr lang="sl-SI" dirty="0" smtClean="0">
              <a:solidFill>
                <a:schemeClr val="tx1"/>
              </a:solidFill>
            </a:endParaRPr>
          </a:p>
          <a:p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29.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arec 2014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Slika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8184" y="548680"/>
            <a:ext cx="1933575" cy="1257300"/>
          </a:xfrm>
          <a:prstGeom prst="rect">
            <a:avLst/>
          </a:prstGeom>
          <a:noFill/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3" y="548680"/>
            <a:ext cx="914441" cy="914441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610557"/>
            <a:ext cx="762106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90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PSD za 1. – 4. razred SŠ</a:t>
            </a:r>
            <a:endPara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149131"/>
              </p:ext>
            </p:extLst>
          </p:nvPr>
        </p:nvGraphicFramePr>
        <p:xfrm>
          <a:off x="457200" y="160020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560"/>
                <a:gridCol w="1224136"/>
                <a:gridCol w="1080120"/>
                <a:gridCol w="2376264"/>
                <a:gridCol w="1594520"/>
              </a:tblGrid>
              <a:tr h="3886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Okvirni</a:t>
                      </a:r>
                      <a:r>
                        <a:rPr lang="en-US" sz="1400" b="1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naslov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Organizator</a:t>
                      </a:r>
                      <a:endParaRPr lang="en-US" sz="1400" b="1" i="0" u="none" strike="noStrike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Število</a:t>
                      </a:r>
                      <a:r>
                        <a:rPr lang="en-US" sz="1400" b="1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ur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Cilji</a:t>
                      </a:r>
                      <a:r>
                        <a:rPr lang="en-US" sz="1400" b="1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Vsebine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sl-SI" sz="1400" b="1" i="0" u="none" strike="noStrike" dirty="0" smtClean="0">
                          <a:effectLst/>
                          <a:latin typeface="Arial, sans-serif"/>
                        </a:rPr>
                        <a:t>Izpeljava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Osvežitev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strokovnega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znanja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-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rekurzija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osnovne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podatkovne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strukture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UL FMF</a:t>
                      </a:r>
                      <a:endParaRPr lang="en-US" sz="1400" b="0" i="0" u="none" strike="noStrike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16</a:t>
                      </a:r>
                      <a:endParaRPr lang="en-US" sz="1400" b="0" i="0" u="none" strike="noStrike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Različni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pristopi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k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razlaganju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rekurzije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: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brez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računalnika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preko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iger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, s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Scratchem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…</a:t>
                      </a:r>
                      <a:endParaRPr lang="en-US" sz="1400" dirty="0">
                        <a:effectLst/>
                      </a:endParaRPr>
                    </a:p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Za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učitelje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SŠ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narediti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pregled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osnovnih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sl-SI" sz="1400" b="0" i="0" u="none" strike="noStrike" dirty="0" smtClean="0">
                          <a:effectLst/>
                          <a:latin typeface="Arial, sans-serif"/>
                        </a:rPr>
                        <a:t>p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od</a:t>
                      </a:r>
                      <a:r>
                        <a:rPr lang="sl-SI" sz="1400" b="0" i="0" u="none" strike="noStrike" dirty="0" smtClean="0">
                          <a:effectLst/>
                          <a:latin typeface="Arial, sans-serif"/>
                        </a:rPr>
                        <a:t>at.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struktur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: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sklada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vrste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verižnega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seznama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dvojiškega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drevesa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njihove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uporabe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da-DK" sz="1400" b="0" i="0" u="none" strike="noStrike" dirty="0">
                          <a:effectLst/>
                          <a:latin typeface="Arial, sans-serif"/>
                        </a:rPr>
                        <a:t>januar 2015</a:t>
                      </a:r>
                      <a:endParaRPr lang="da-DK" sz="1400" dirty="0">
                        <a:effectLst/>
                      </a:endParaRPr>
                    </a:p>
                  </a:txBody>
                  <a:tcPr marL="88900" marR="88900" marT="88900" marB="8890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Informatika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je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tudi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znanost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(</a:t>
                      </a:r>
                      <a:r>
                        <a:rPr lang="sl-SI" sz="1400" b="0" i="0" u="none" strike="noStrike" dirty="0" smtClean="0">
                          <a:effectLst/>
                          <a:latin typeface="Arial, sans-serif"/>
                        </a:rPr>
                        <a:t>Rač.</a:t>
                      </a:r>
                      <a:r>
                        <a:rPr lang="sl-SI" sz="1400" b="0" i="0" u="none" strike="noStrike" baseline="0" dirty="0" smtClean="0">
                          <a:effectLst/>
                          <a:latin typeface="Arial, sans-serif"/>
                        </a:rPr>
                        <a:t> k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omunikacije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in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omrežja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)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UL FRI</a:t>
                      </a:r>
                      <a:endParaRPr lang="en-US" sz="140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24</a:t>
                      </a:r>
                      <a:endParaRPr lang="en-US" sz="1400" b="0" i="0" u="none" strike="noStrike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Nadaljevanje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cikla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76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, sans-serif"/>
                          <a:ea typeface="+mn-ea"/>
                          <a:cs typeface="+mn-cs"/>
                        </a:rPr>
                        <a:t>spomladi</a:t>
                      </a:r>
                      <a:r>
                        <a:rPr kumimoji="0" lang="da-DK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, sans-serif"/>
                          <a:ea typeface="+mn-ea"/>
                          <a:cs typeface="+mn-cs"/>
                        </a:rPr>
                        <a:t> 2015</a:t>
                      </a:r>
                      <a:endParaRPr kumimoji="0" lang="da-DK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76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effectLst/>
                      </a:endParaRPr>
                    </a:p>
                  </a:txBody>
                  <a:tcPr marL="88900" marR="88900" marT="88900" marB="8890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S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pametnimi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telefoni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tablicami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spoznajmo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svet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programiranja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UL FMF</a:t>
                      </a:r>
                      <a:endParaRPr lang="en-US" sz="1400" b="0" i="0" u="none" strike="noStrike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24</a:t>
                      </a:r>
                      <a:endParaRPr lang="en-US" sz="1400" b="0" i="0" u="none" strike="noStrike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Pokazati, kako učence navdušiti za programiranje tako, da pišemo programe za pametne telefone - uporaba okolja AppInventor</a:t>
                      </a:r>
                      <a:endParaRPr lang="en-US" sz="140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skupaj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z OŠ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02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Razširjeni program PSD</a:t>
            </a:r>
            <a:endPara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2031386"/>
              </p:ext>
            </p:extLst>
          </p:nvPr>
        </p:nvGraphicFramePr>
        <p:xfrm>
          <a:off x="457200" y="1600200"/>
          <a:ext cx="822960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560"/>
                <a:gridCol w="1224136"/>
                <a:gridCol w="1080120"/>
                <a:gridCol w="2376264"/>
                <a:gridCol w="1594520"/>
              </a:tblGrid>
              <a:tr h="3886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Okvirni</a:t>
                      </a:r>
                      <a:r>
                        <a:rPr lang="en-US" sz="1400" b="1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naslov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Organizator</a:t>
                      </a:r>
                      <a:endParaRPr lang="en-US" sz="1400" b="1" i="0" u="none" strike="noStrike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Število</a:t>
                      </a:r>
                      <a:r>
                        <a:rPr lang="en-US" sz="1400" b="1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ur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Cilji</a:t>
                      </a:r>
                      <a:r>
                        <a:rPr lang="en-US" sz="1400" b="1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Vsebine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sl-SI" sz="1400" b="1" i="0" u="none" strike="noStrike" dirty="0" smtClean="0">
                          <a:effectLst/>
                          <a:latin typeface="Arial, sans-serif"/>
                        </a:rPr>
                        <a:t>Izpeljava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Učenje računalništva s tekmovanjem Bober</a:t>
                      </a:r>
                      <a:endParaRPr lang="en-US" sz="140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UL FRI</a:t>
                      </a:r>
                      <a:endParaRPr lang="en-US" sz="1400" b="0" i="0" u="none" strike="noStrike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sl-SI" sz="1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r>
                        <a:rPr lang="en-US" sz="1400" b="0" i="0" u="none" strike="noStrike" dirty="0">
                          <a:effectLst/>
                        </a:rPr>
                        <a:t/>
                      </a:r>
                      <a:br>
                        <a:rPr lang="en-US" sz="1400" b="0" i="0" u="none" strike="noStrike" dirty="0">
                          <a:effectLst/>
                        </a:rPr>
                      </a:br>
                      <a:endParaRPr lang="en-US" sz="1400" b="0" i="0" u="none" strike="noStrike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Učitelji spoznajo različna področja računalništva skozi naloge s tekmovanja Bober </a:t>
                      </a:r>
                      <a:endParaRPr lang="en-US" sz="140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September 2014 (en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petek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dve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soboti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)</a:t>
                      </a:r>
                      <a:endParaRPr lang="en-US" sz="1400" dirty="0">
                        <a:effectLst/>
                      </a:endParaRPr>
                    </a:p>
                  </a:txBody>
                  <a:tcPr marL="114300" marR="114300" marT="114300" marB="11430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Raspberry Pi v šoli</a:t>
                      </a:r>
                      <a:endParaRPr lang="en-US" sz="140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ZRSŠ</a:t>
                      </a:r>
                      <a:endParaRPr lang="en-US" sz="1400" b="0" i="0" u="none" strike="noStrike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24</a:t>
                      </a:r>
                      <a:endParaRPr lang="en-US" sz="1400" b="0" i="0" u="none" strike="noStrike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Strojna oprema, operacijski sistem, programiranje in uporaba</a:t>
                      </a:r>
                      <a:endParaRPr lang="en-US" sz="140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Jesen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2014 (en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petek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dve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soboti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)</a:t>
                      </a:r>
                      <a:endParaRPr lang="en-US" sz="1400" dirty="0">
                        <a:effectLst/>
                      </a:endParaRPr>
                    </a:p>
                  </a:txBody>
                  <a:tcPr marL="114300" marR="114300" marT="114300" marB="11430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Programiranje v okolju Unity</a:t>
                      </a:r>
                      <a:endParaRPr lang="en-US" sz="140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ZRSŠ</a:t>
                      </a:r>
                      <a:endParaRPr lang="en-US" sz="1400" b="0" i="0" u="none" strike="noStrike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24</a:t>
                      </a:r>
                      <a:endParaRPr lang="en-US" sz="1400" b="0" i="0" u="none" strike="noStrike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Seminar v katerem se učitelji spoznajo z okoljem Unity in pridobijo praktične izkušnje za poučevanje programiranja.</a:t>
                      </a:r>
                      <a:endParaRPr lang="en-US" sz="140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Januar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2015 (en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petek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dve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soboti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).</a:t>
                      </a:r>
                      <a:endParaRPr lang="en-US" sz="1400" dirty="0">
                        <a:effectLst/>
                      </a:endParaRPr>
                    </a:p>
                  </a:txBody>
                  <a:tcPr marL="114300" marR="114300" marT="114300" marB="1143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59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3429000"/>
            <a:ext cx="7772400" cy="1362075"/>
          </a:xfrm>
        </p:spPr>
        <p:txBody>
          <a:bodyPr anchor="ctr">
            <a:normAutofit/>
          </a:bodyPr>
          <a:lstStyle/>
          <a:p>
            <a:pPr algn="ctr"/>
            <a:r>
              <a:rPr lang="sl-SI" sz="4800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Spremebe</a:t>
            </a:r>
            <a:r>
              <a:rPr lang="sl-SI" sz="48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 </a:t>
            </a:r>
            <a:r>
              <a:rPr lang="sl-SI" sz="4800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PIKu</a:t>
            </a:r>
            <a:r>
              <a:rPr lang="sl-SI" sz="48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sl-SI" sz="480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186633"/>
            <a:ext cx="7772400" cy="1242367"/>
          </a:xfrm>
        </p:spPr>
        <p:txBody>
          <a:bodyPr anchor="ctr">
            <a:normAutofit/>
          </a:bodyPr>
          <a:lstStyle/>
          <a:p>
            <a:pPr algn="ctr"/>
            <a:r>
              <a:rPr lang="sl-SI" sz="3200" b="1" dirty="0" smtClean="0">
                <a:solidFill>
                  <a:schemeClr val="bg1">
                    <a:lumMod val="50000"/>
                  </a:schemeClr>
                </a:solidFill>
              </a:rPr>
              <a:t>Gregor Anželj</a:t>
            </a:r>
            <a:endParaRPr lang="sl-SI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7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kupina 5"/>
          <p:cNvGrpSpPr/>
          <p:nvPr/>
        </p:nvGrpSpPr>
        <p:grpSpPr>
          <a:xfrm>
            <a:off x="3347864" y="4581128"/>
            <a:ext cx="5396096" cy="720080"/>
            <a:chOff x="3419872" y="4581128"/>
            <a:chExt cx="5396096" cy="720080"/>
          </a:xfrm>
        </p:grpSpPr>
        <p:sp>
          <p:nvSpPr>
            <p:cNvPr id="4" name="Desni zaviti oklepaj 3"/>
            <p:cNvSpPr/>
            <p:nvPr/>
          </p:nvSpPr>
          <p:spPr>
            <a:xfrm>
              <a:off x="3419872" y="4581128"/>
              <a:ext cx="216024" cy="720080"/>
            </a:xfrm>
            <a:prstGeom prst="rightBrac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5" name="PoljeZBesedilom 4"/>
            <p:cNvSpPr txBox="1"/>
            <p:nvPr/>
          </p:nvSpPr>
          <p:spPr>
            <a:xfrm>
              <a:off x="3635896" y="4653136"/>
              <a:ext cx="51800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2800" dirty="0" smtClean="0">
                  <a:solidFill>
                    <a:schemeClr val="bg1">
                      <a:lumMod val="50000"/>
                    </a:schemeClr>
                  </a:solidFill>
                </a:rPr>
                <a:t>(skupaj cca. 2/3 – 3/4 točk naloge)</a:t>
              </a:r>
              <a:endParaRPr lang="sl-SI" sz="2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sl-SI" dirty="0" smtClean="0"/>
              <a:t>V DPK za informatiko smo želeli dati večji poudarek razumevanju</a:t>
            </a:r>
          </a:p>
          <a:p>
            <a:pPr>
              <a:buFont typeface="Wingdings" pitchFamily="2" charset="2"/>
              <a:buChar char="§"/>
            </a:pPr>
            <a:r>
              <a:rPr lang="sl-SI" dirty="0" smtClean="0"/>
              <a:t>Posledično smo spremenili naloge v prvi poli – kratke naloge (odprtega tipa)</a:t>
            </a:r>
          </a:p>
          <a:p>
            <a:pPr>
              <a:buFont typeface="Wingdings" pitchFamily="2" charset="2"/>
              <a:buChar char="§"/>
            </a:pPr>
            <a:r>
              <a:rPr lang="sl-SI" dirty="0" smtClean="0"/>
              <a:t>Naloge sestavljene po taksonomskih področjih Informatike (povzeto po </a:t>
            </a:r>
            <a:r>
              <a:rPr lang="sl-SI" dirty="0" err="1" smtClean="0"/>
              <a:t>Royal</a:t>
            </a:r>
            <a:r>
              <a:rPr lang="sl-SI" dirty="0" smtClean="0"/>
              <a:t> </a:t>
            </a:r>
            <a:r>
              <a:rPr lang="sl-SI" dirty="0" err="1" smtClean="0"/>
              <a:t>Society</a:t>
            </a:r>
            <a:r>
              <a:rPr lang="sl-SI" dirty="0" smtClean="0"/>
              <a:t>):</a:t>
            </a:r>
          </a:p>
          <a:p>
            <a:pPr lvl="1"/>
            <a:r>
              <a:rPr lang="sl-SI" dirty="0" smtClean="0"/>
              <a:t>Pismenost</a:t>
            </a:r>
          </a:p>
          <a:p>
            <a:pPr lvl="1"/>
            <a:r>
              <a:rPr lang="sl-SI" dirty="0" smtClean="0"/>
              <a:t>Uporaba IKT</a:t>
            </a:r>
          </a:p>
          <a:p>
            <a:pPr lvl="1"/>
            <a:r>
              <a:rPr lang="sl-SI" dirty="0" smtClean="0"/>
              <a:t>Temeljna znanja </a:t>
            </a:r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(cca. 1/4 - 1/3 točk naloge)</a:t>
            </a: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Zakaj spremembe </a:t>
            </a:r>
            <a:r>
              <a:rPr lang="sl-SI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PIKa</a:t>
            </a: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2016?</a:t>
            </a:r>
            <a:endPara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436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Tipi nalog in ocenjevanje</a:t>
            </a:r>
            <a:endPara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8216884"/>
              </p:ext>
            </p:extLst>
          </p:nvPr>
        </p:nvGraphicFramePr>
        <p:xfrm>
          <a:off x="457200" y="1600200"/>
          <a:ext cx="8229600" cy="4147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l-SI" sz="2800" b="1" dirty="0" smtClean="0"/>
                        <a:t>Izpitna pola 1</a:t>
                      </a:r>
                      <a:endParaRPr lang="sl-SI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800" b="1" dirty="0" smtClean="0"/>
                        <a:t>36 točk (36 %)</a:t>
                      </a:r>
                      <a:endParaRPr lang="sl-SI" sz="28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310640">
                <a:tc gridSpan="2">
                  <a:txBody>
                    <a:bodyPr/>
                    <a:lstStyle/>
                    <a:p>
                      <a:pPr algn="ctr"/>
                      <a:r>
                        <a:rPr lang="sl-SI" sz="2800" dirty="0" smtClean="0"/>
                        <a:t>Pola vsebuje največ 20 nalog.</a:t>
                      </a:r>
                      <a:br>
                        <a:rPr lang="sl-SI" sz="2800" dirty="0" smtClean="0"/>
                      </a:br>
                      <a:r>
                        <a:rPr lang="sl-SI" sz="2800" dirty="0" smtClean="0"/>
                        <a:t>Vsaka naloga je vredna od 1 do 5 točk.</a:t>
                      </a:r>
                      <a:endParaRPr lang="sl-SI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l-SI" sz="2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l-SI" sz="2800" b="1" dirty="0" smtClean="0"/>
                        <a:t>Izpitna pola 2</a:t>
                      </a:r>
                      <a:endParaRPr lang="sl-SI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800" b="1" dirty="0" smtClean="0"/>
                        <a:t>44 točk (44 %)</a:t>
                      </a:r>
                      <a:endParaRPr lang="sl-SI" sz="28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282040">
                <a:tc gridSpan="2">
                  <a:txBody>
                    <a:bodyPr/>
                    <a:lstStyle/>
                    <a:p>
                      <a:pPr algn="ctr"/>
                      <a:r>
                        <a:rPr lang="sl-SI" sz="2800" dirty="0" smtClean="0"/>
                        <a:t>Pola vsebuje največ 6 nalog.</a:t>
                      </a:r>
                      <a:br>
                        <a:rPr lang="sl-SI" sz="2800" dirty="0" smtClean="0"/>
                      </a:br>
                      <a:r>
                        <a:rPr lang="sl-SI" sz="2800" dirty="0" smtClean="0"/>
                        <a:t>Vsaka naloga je vredna od</a:t>
                      </a:r>
                      <a:r>
                        <a:rPr lang="sl-SI" sz="2800" baseline="0" dirty="0" smtClean="0"/>
                        <a:t> 4 do 10 točk.</a:t>
                      </a:r>
                      <a:endParaRPr lang="sl-SI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l-SI" sz="2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l-SI" sz="2800" b="1" dirty="0" smtClean="0"/>
                        <a:t>Seminarska naloga</a:t>
                      </a:r>
                      <a:endParaRPr lang="sl-SI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800" b="1" dirty="0" smtClean="0"/>
                        <a:t>20 točk (20 %)</a:t>
                      </a:r>
                      <a:endParaRPr lang="sl-SI" sz="28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413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Merila ocenjevanja </a:t>
            </a: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delov </a:t>
            </a:r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izpita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sl-SI" dirty="0" smtClean="0"/>
              <a:t>Pri nalogah v IP1 in IP2 uvajamo taksonomske stopnje: poznavanje, uporaba IKT in temeljna znanja (razumevanje)</a:t>
            </a:r>
          </a:p>
          <a:p>
            <a:pPr>
              <a:buFont typeface="Wingdings" pitchFamily="2" charset="2"/>
              <a:buChar char="§"/>
            </a:pPr>
            <a:r>
              <a:rPr lang="sl-SI" dirty="0" smtClean="0"/>
              <a:t>Pri seminarski nalogi </a:t>
            </a:r>
            <a:r>
              <a:rPr lang="sl-SI" dirty="0"/>
              <a:t>uvajamo določilo, da mora opredelitev </a:t>
            </a:r>
            <a:r>
              <a:rPr lang="sl-SI" dirty="0" smtClean="0"/>
              <a:t>vsebovati področje/področja </a:t>
            </a:r>
            <a:r>
              <a:rPr lang="sl-SI" dirty="0"/>
              <a:t>temeljnega </a:t>
            </a:r>
            <a:r>
              <a:rPr lang="sl-SI" dirty="0" smtClean="0"/>
              <a:t>znanja</a:t>
            </a:r>
          </a:p>
          <a:p>
            <a:pPr>
              <a:buFont typeface="Wingdings" pitchFamily="2" charset="2"/>
              <a:buChar char="§"/>
            </a:pPr>
            <a:r>
              <a:rPr lang="sl-SI" dirty="0" smtClean="0"/>
              <a:t>Področja temeljnega znanja niso novost, saj so del </a:t>
            </a:r>
            <a:r>
              <a:rPr lang="sl-SI" dirty="0" err="1" smtClean="0"/>
              <a:t>PIKa</a:t>
            </a:r>
            <a:r>
              <a:rPr lang="sl-SI" dirty="0" smtClean="0"/>
              <a:t> 2015 – povzeta so po ACM </a:t>
            </a:r>
            <a:r>
              <a:rPr lang="sl-SI" dirty="0" err="1" smtClean="0"/>
              <a:t>kurikulu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60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3429000"/>
            <a:ext cx="7772400" cy="1362075"/>
          </a:xfrm>
        </p:spPr>
        <p:txBody>
          <a:bodyPr anchor="ctr">
            <a:noAutofit/>
          </a:bodyPr>
          <a:lstStyle/>
          <a:p>
            <a:pPr algn="ctr"/>
            <a:r>
              <a:rPr lang="sl-SI" sz="48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Predavanje o</a:t>
            </a:r>
            <a:br>
              <a:rPr lang="sl-SI" sz="48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l-SI" sz="48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kriptografiji in varnosti</a:t>
            </a:r>
            <a:endParaRPr lang="sl-SI" sz="480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186633"/>
            <a:ext cx="7772400" cy="1242367"/>
          </a:xfrm>
        </p:spPr>
        <p:txBody>
          <a:bodyPr anchor="ctr">
            <a:normAutofit/>
          </a:bodyPr>
          <a:lstStyle/>
          <a:p>
            <a:pPr algn="ctr"/>
            <a:r>
              <a:rPr lang="sl-SI" sz="3200" b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sz="3200" b="1" dirty="0" smtClean="0">
                <a:solidFill>
                  <a:schemeClr val="bg1">
                    <a:lumMod val="50000"/>
                  </a:schemeClr>
                </a:solidFill>
              </a:rPr>
              <a:t>rof. dr. Aleksander </a:t>
            </a:r>
            <a:r>
              <a:rPr lang="sl-SI" sz="3200" b="1" dirty="0" err="1" smtClean="0">
                <a:solidFill>
                  <a:schemeClr val="bg1">
                    <a:lumMod val="50000"/>
                  </a:schemeClr>
                </a:solidFill>
              </a:rPr>
              <a:t>Jurišić</a:t>
            </a:r>
            <a:endParaRPr lang="sl-SI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96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3429000"/>
            <a:ext cx="7772400" cy="1362075"/>
          </a:xfrm>
        </p:spPr>
        <p:txBody>
          <a:bodyPr anchor="ctr">
            <a:normAutofit/>
          </a:bodyPr>
          <a:lstStyle/>
          <a:p>
            <a:pPr algn="ctr"/>
            <a:r>
              <a:rPr lang="sl-SI" sz="48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Primeri nalog</a:t>
            </a:r>
            <a:endParaRPr lang="sl-SI" sz="480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186633"/>
            <a:ext cx="7772400" cy="1242367"/>
          </a:xfrm>
        </p:spPr>
        <p:txBody>
          <a:bodyPr anchor="ctr">
            <a:normAutofit/>
          </a:bodyPr>
          <a:lstStyle/>
          <a:p>
            <a:pPr algn="ctr"/>
            <a:r>
              <a:rPr lang="sv-SE" sz="3200" b="1" dirty="0">
                <a:solidFill>
                  <a:schemeClr val="bg1">
                    <a:lumMod val="50000"/>
                  </a:schemeClr>
                </a:solidFill>
              </a:rPr>
              <a:t>Gregor Anželj, prof.dr. Andrej Brodnik</a:t>
            </a:r>
            <a:endParaRPr lang="sl-SI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00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3429000"/>
            <a:ext cx="7772400" cy="1362075"/>
          </a:xfrm>
        </p:spPr>
        <p:txBody>
          <a:bodyPr anchor="ctr">
            <a:normAutofit/>
          </a:bodyPr>
          <a:lstStyle/>
          <a:p>
            <a:pPr algn="ctr"/>
            <a:r>
              <a:rPr lang="sl-SI" sz="48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Zaključek</a:t>
            </a:r>
            <a:endParaRPr lang="sl-SI" sz="480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186633"/>
            <a:ext cx="7772400" cy="1242367"/>
          </a:xfrm>
        </p:spPr>
        <p:txBody>
          <a:bodyPr anchor="ctr">
            <a:normAutofit/>
          </a:bodyPr>
          <a:lstStyle/>
          <a:p>
            <a:pPr algn="ctr"/>
            <a:r>
              <a:rPr lang="sl-SI" sz="3200" b="1" dirty="0" smtClean="0">
                <a:solidFill>
                  <a:schemeClr val="bg1">
                    <a:lumMod val="50000"/>
                  </a:schemeClr>
                </a:solidFill>
              </a:rPr>
              <a:t>Gregor Anželj</a:t>
            </a:r>
            <a:endParaRPr lang="sl-SI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70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Zaključek</a:t>
            </a:r>
            <a:endPara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sl-SI" dirty="0" smtClean="0"/>
              <a:t>Gradiva so (bodo) dostopna na naslovu: </a:t>
            </a:r>
            <a:r>
              <a:rPr lang="sl-SI" dirty="0" smtClean="0">
                <a:hlinkClick r:id="rId2"/>
              </a:rPr>
              <a:t>https://lusy.fri.uni-lj.si/redmine/projects/cs-edu</a:t>
            </a:r>
            <a:endParaRPr lang="sl-SI" dirty="0" smtClean="0"/>
          </a:p>
          <a:p>
            <a:pPr>
              <a:buFont typeface="Wingdings" pitchFamily="2" charset="2"/>
              <a:buChar char="§"/>
            </a:pPr>
            <a:r>
              <a:rPr lang="sl-SI" dirty="0" smtClean="0"/>
              <a:t>Pripombe, vprašanja, predloge in pohvale lahko pošljete na </a:t>
            </a:r>
            <a:r>
              <a:rPr lang="sl-SI" dirty="0" err="1" smtClean="0">
                <a:hlinkClick r:id="rId3"/>
              </a:rPr>
              <a:t>dpk</a:t>
            </a:r>
            <a:r>
              <a:rPr lang="sl-SI" dirty="0" smtClean="0">
                <a:hlinkClick r:id="rId3"/>
              </a:rPr>
              <a:t>-</a:t>
            </a:r>
            <a:r>
              <a:rPr lang="sl-SI" dirty="0" err="1" smtClean="0">
                <a:hlinkClick r:id="rId3"/>
              </a:rPr>
              <a:t>informatika@ric.si</a:t>
            </a:r>
            <a:r>
              <a:rPr lang="sl-SI" dirty="0" smtClean="0"/>
              <a:t> 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261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 predavanja</a:t>
            </a:r>
            <a:endPara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grada vsebine 5"/>
          <p:cNvSpPr>
            <a:spLocks noGrp="1"/>
          </p:cNvSpPr>
          <p:nvPr>
            <p:ph sz="half" idx="2"/>
          </p:nvPr>
        </p:nvSpPr>
        <p:spPr>
          <a:xfrm>
            <a:off x="467544" y="1600200"/>
            <a:ext cx="8424936" cy="463711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sl-SI" b="1" dirty="0" smtClean="0"/>
              <a:t>Uvod</a:t>
            </a:r>
            <a:r>
              <a:rPr lang="sl-SI" dirty="0" smtClean="0"/>
              <a:t> (prof. dr. Andrej Brodnik)</a:t>
            </a:r>
          </a:p>
          <a:p>
            <a:pPr>
              <a:buFont typeface="Wingdings" pitchFamily="2" charset="2"/>
              <a:buChar char="§"/>
            </a:pPr>
            <a:r>
              <a:rPr lang="sl-SI" b="1" dirty="0" err="1" smtClean="0"/>
              <a:t>OpeningUpSLOVENIA</a:t>
            </a:r>
            <a:r>
              <a:rPr lang="sl-SI" dirty="0"/>
              <a:t/>
            </a:r>
            <a:br>
              <a:rPr lang="sl-SI" dirty="0"/>
            </a:br>
            <a:r>
              <a:rPr lang="sl-SI" dirty="0" smtClean="0"/>
              <a:t>(mag</a:t>
            </a:r>
            <a:r>
              <a:rPr lang="sl-SI" dirty="0"/>
              <a:t>. Davor Orlič, </a:t>
            </a:r>
            <a:r>
              <a:rPr lang="sl-SI" dirty="0" err="1"/>
              <a:t>Mihajela</a:t>
            </a:r>
            <a:r>
              <a:rPr lang="sl-SI" dirty="0"/>
              <a:t> Črnko)</a:t>
            </a:r>
            <a:endParaRPr lang="sl-SI" dirty="0" smtClean="0"/>
          </a:p>
          <a:p>
            <a:pPr>
              <a:buFont typeface="Wingdings" pitchFamily="2" charset="2"/>
              <a:buChar char="§"/>
            </a:pPr>
            <a:r>
              <a:rPr lang="sl-SI" b="1" dirty="0" smtClean="0"/>
              <a:t>Predstavitev predlaganih tem za PSD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(prof. dr. Andrej Brodnik)</a:t>
            </a:r>
          </a:p>
          <a:p>
            <a:pPr>
              <a:buFont typeface="Wingdings" pitchFamily="2" charset="2"/>
              <a:buChar char="§"/>
            </a:pPr>
            <a:r>
              <a:rPr lang="sl-SI" b="1" dirty="0" smtClean="0"/>
              <a:t>Spremembe v </a:t>
            </a:r>
            <a:r>
              <a:rPr lang="sl-SI" b="1" dirty="0" err="1" smtClean="0"/>
              <a:t>PIKu</a:t>
            </a:r>
            <a:r>
              <a:rPr lang="sl-SI" b="1" dirty="0" smtClean="0"/>
              <a:t> 2016</a:t>
            </a:r>
            <a:r>
              <a:rPr lang="sl-SI" dirty="0" smtClean="0"/>
              <a:t> (Gregor Anželj)</a:t>
            </a:r>
          </a:p>
          <a:p>
            <a:pPr>
              <a:buFont typeface="Wingdings" pitchFamily="2" charset="2"/>
              <a:buChar char="§"/>
            </a:pPr>
            <a:r>
              <a:rPr lang="sl-SI" b="1" dirty="0" smtClean="0"/>
              <a:t>Predavanje o kriptografiji in varnosti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(prof. dr. Aleksander </a:t>
            </a:r>
            <a:r>
              <a:rPr lang="sl-SI" dirty="0" err="1" smtClean="0"/>
              <a:t>Jurišić</a:t>
            </a:r>
            <a:r>
              <a:rPr lang="sl-SI" dirty="0" smtClean="0"/>
              <a:t>)</a:t>
            </a:r>
          </a:p>
          <a:p>
            <a:pPr>
              <a:buFont typeface="Wingdings" pitchFamily="2" charset="2"/>
              <a:buChar char="§"/>
            </a:pPr>
            <a:r>
              <a:rPr lang="sl-SI" b="1" dirty="0" smtClean="0"/>
              <a:t>Primeri nalog </a:t>
            </a:r>
            <a:r>
              <a:rPr lang="sl-SI" dirty="0" smtClean="0"/>
              <a:t>(člani DPK za informatiko)</a:t>
            </a:r>
          </a:p>
          <a:p>
            <a:pPr>
              <a:buFont typeface="Wingdings" pitchFamily="2" charset="2"/>
              <a:buChar char="§"/>
            </a:pPr>
            <a:r>
              <a:rPr lang="sl-SI" b="1" dirty="0" smtClean="0"/>
              <a:t>Zaključek</a:t>
            </a:r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3591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3429000"/>
            <a:ext cx="7772400" cy="1362075"/>
          </a:xfrm>
        </p:spPr>
        <p:txBody>
          <a:bodyPr anchor="ctr">
            <a:normAutofit/>
          </a:bodyPr>
          <a:lstStyle/>
          <a:p>
            <a:pPr algn="ctr"/>
            <a:r>
              <a:rPr lang="sl-SI" sz="48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Uvod</a:t>
            </a:r>
            <a:endParaRPr lang="sl-SI" sz="480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186633"/>
            <a:ext cx="7772400" cy="1242367"/>
          </a:xfrm>
        </p:spPr>
        <p:txBody>
          <a:bodyPr anchor="ctr">
            <a:normAutofit/>
          </a:bodyPr>
          <a:lstStyle/>
          <a:p>
            <a:pPr algn="ctr"/>
            <a:r>
              <a:rPr lang="sl-SI" sz="3200" b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sz="3200" b="1" dirty="0" smtClean="0">
                <a:solidFill>
                  <a:schemeClr val="bg1">
                    <a:lumMod val="50000"/>
                  </a:schemeClr>
                </a:solidFill>
              </a:rPr>
              <a:t>rof. dr. Andrej Brodnik</a:t>
            </a:r>
            <a:endParaRPr lang="sl-SI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6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3429000"/>
            <a:ext cx="7772400" cy="1362075"/>
          </a:xfrm>
        </p:spPr>
        <p:txBody>
          <a:bodyPr anchor="ctr">
            <a:normAutofit/>
          </a:bodyPr>
          <a:lstStyle/>
          <a:p>
            <a:pPr algn="ctr"/>
            <a:r>
              <a:rPr lang="sl-SI" sz="4800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OpeningUpSLOVENIA</a:t>
            </a:r>
            <a:endParaRPr lang="sl-SI" sz="480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186633"/>
            <a:ext cx="7772400" cy="1242367"/>
          </a:xfrm>
        </p:spPr>
        <p:txBody>
          <a:bodyPr anchor="ctr">
            <a:normAutofit/>
          </a:bodyPr>
          <a:lstStyle/>
          <a:p>
            <a:pPr algn="ctr"/>
            <a:r>
              <a:rPr lang="sl-SI" sz="3200" b="1" dirty="0">
                <a:solidFill>
                  <a:schemeClr val="bg1">
                    <a:lumMod val="50000"/>
                  </a:schemeClr>
                </a:solidFill>
              </a:rPr>
              <a:t>mag. Davor Orlič, </a:t>
            </a:r>
            <a:r>
              <a:rPr lang="sl-SI" sz="3200" b="1" dirty="0" err="1">
                <a:solidFill>
                  <a:schemeClr val="bg1">
                    <a:lumMod val="50000"/>
                  </a:schemeClr>
                </a:solidFill>
              </a:rPr>
              <a:t>Mihajela</a:t>
            </a:r>
            <a:r>
              <a:rPr lang="sl-SI" sz="3200" b="1" dirty="0">
                <a:solidFill>
                  <a:schemeClr val="bg1">
                    <a:lumMod val="50000"/>
                  </a:schemeClr>
                </a:solidFill>
              </a:rPr>
              <a:t> Črnko</a:t>
            </a:r>
          </a:p>
        </p:txBody>
      </p:sp>
    </p:spTree>
    <p:extLst>
      <p:ext uri="{BB962C8B-B14F-4D97-AF65-F5344CB8AC3E}">
        <p14:creationId xmlns:p14="http://schemas.microsoft.com/office/powerpoint/2010/main" val="124847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3429000"/>
            <a:ext cx="7772400" cy="1362075"/>
          </a:xfrm>
        </p:spPr>
        <p:txBody>
          <a:bodyPr anchor="ctr">
            <a:noAutofit/>
          </a:bodyPr>
          <a:lstStyle/>
          <a:p>
            <a:pPr algn="ctr"/>
            <a:r>
              <a:rPr lang="sl-SI" sz="48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Predstavitev predlaganih</a:t>
            </a:r>
            <a:br>
              <a:rPr lang="sl-SI" sz="48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l-SI" sz="48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 za PSD</a:t>
            </a:r>
            <a:endParaRPr lang="sl-SI" sz="480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186633"/>
            <a:ext cx="7772400" cy="1242367"/>
          </a:xfrm>
        </p:spPr>
        <p:txBody>
          <a:bodyPr anchor="ctr">
            <a:normAutofit/>
          </a:bodyPr>
          <a:lstStyle/>
          <a:p>
            <a:pPr algn="ctr"/>
            <a:r>
              <a:rPr lang="sl-SI" sz="3200" b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sz="3200" b="1" dirty="0" smtClean="0">
                <a:solidFill>
                  <a:schemeClr val="bg1">
                    <a:lumMod val="50000"/>
                  </a:schemeClr>
                </a:solidFill>
              </a:rPr>
              <a:t>rof. dr. Andrej Brodnik</a:t>
            </a:r>
            <a:endParaRPr lang="sl-SI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1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Posodobitveni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C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programi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(PSD)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sl-SI" dirty="0" smtClean="0"/>
              <a:t>Usklajen dogovor, da bi bili programi še kakovestnejši.</a:t>
            </a:r>
          </a:p>
          <a:p>
            <a:pPr>
              <a:buFont typeface="Wingdings" pitchFamily="2" charset="2"/>
              <a:buChar char="§"/>
            </a:pPr>
            <a:r>
              <a:rPr lang="sl-SI" dirty="0" smtClean="0"/>
              <a:t>Podajamo predlog tem in še ne dokončen razpis.</a:t>
            </a:r>
          </a:p>
          <a:p>
            <a:pPr>
              <a:buFont typeface="Wingdings" pitchFamily="2" charset="2"/>
              <a:buChar char="§"/>
            </a:pPr>
            <a:r>
              <a:rPr lang="sl-SI" dirty="0" smtClean="0"/>
              <a:t>Dogovorjene vsebine seminarjev za posamezna obdobja: 2. VIO, 3. VIO in srednja </a:t>
            </a:r>
            <a:r>
              <a:rPr lang="sl-SI" dirty="0" smtClean="0"/>
              <a:t>šola.</a:t>
            </a:r>
            <a:endParaRPr lang="sl-SI" dirty="0" smtClean="0"/>
          </a:p>
          <a:p>
            <a:pPr>
              <a:buFont typeface="Wingdings" pitchFamily="2" charset="2"/>
              <a:buChar char="§"/>
            </a:pPr>
            <a:r>
              <a:rPr lang="sl-SI" dirty="0" smtClean="0"/>
              <a:t>Za vsako obdobje bomo pripravili 3-4 seminarje, ostale pa bomo oglaševali kot dodatno ponudbo.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9719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sl-SI" dirty="0" smtClean="0"/>
              <a:t>Poleg </a:t>
            </a:r>
            <a:r>
              <a:rPr lang="sl-SI" dirty="0" smtClean="0"/>
              <a:t>tega še seminar in delavnica:</a:t>
            </a:r>
          </a:p>
          <a:p>
            <a:pPr lvl="1"/>
            <a:r>
              <a:rPr lang="sl-SI" dirty="0"/>
              <a:t>Kako </a:t>
            </a:r>
            <a:r>
              <a:rPr lang="sl-SI" dirty="0"/>
              <a:t>poučevati neobvezni izbirni predmet Računalništvo v 4. </a:t>
            </a:r>
            <a:r>
              <a:rPr lang="sl-SI" dirty="0"/>
              <a:t>razredu</a:t>
            </a:r>
          </a:p>
          <a:p>
            <a:pPr lvl="1"/>
            <a:r>
              <a:rPr lang="sl-SI" dirty="0"/>
              <a:t>Delavnica programiranja LEGOMINDSTORMS robotov</a:t>
            </a: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Posodobitveni programi (PSD)</a:t>
            </a:r>
          </a:p>
        </p:txBody>
      </p:sp>
    </p:spTree>
    <p:extLst>
      <p:ext uri="{BB962C8B-B14F-4D97-AF65-F5344CB8AC3E}">
        <p14:creationId xmlns:p14="http://schemas.microsoft.com/office/powerpoint/2010/main" val="93938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PSD za 4., 5. in 6. razred OŠ</a:t>
            </a:r>
            <a:endPara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8693207"/>
              </p:ext>
            </p:extLst>
          </p:nvPr>
        </p:nvGraphicFramePr>
        <p:xfrm>
          <a:off x="457200" y="1600200"/>
          <a:ext cx="8229600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560"/>
                <a:gridCol w="1224136"/>
                <a:gridCol w="1080120"/>
                <a:gridCol w="2376264"/>
                <a:gridCol w="1594520"/>
              </a:tblGrid>
              <a:tr h="3886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Okvirni</a:t>
                      </a:r>
                      <a:r>
                        <a:rPr lang="en-US" sz="1400" b="1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naslov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Organizator</a:t>
                      </a:r>
                      <a:endParaRPr lang="en-US" sz="1400" b="1" i="0" u="none" strike="noStrike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Število</a:t>
                      </a:r>
                      <a:r>
                        <a:rPr lang="en-US" sz="1400" b="1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ur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Cilji</a:t>
                      </a:r>
                      <a:r>
                        <a:rPr lang="en-US" sz="1400" b="1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Vsebine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sl-SI" sz="1400" b="1" i="0" u="none" strike="noStrike" dirty="0" smtClean="0">
                          <a:effectLst/>
                          <a:latin typeface="Arial, sans-serif"/>
                        </a:rPr>
                        <a:t>Izpeljava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Uvod v programiranje s programom Scratch</a:t>
                      </a:r>
                      <a:endParaRPr lang="en-US" sz="140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UL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PeF</a:t>
                      </a:r>
                      <a:endParaRPr lang="en-US" sz="1400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24</a:t>
                      </a:r>
                      <a:endParaRPr lang="en-US" sz="1400" b="0" i="0" u="none" strike="noStrike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V 24-urnem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seminarju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pokazati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učiteljem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kako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poučevati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programiranje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kako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tem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uporabiti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Scratch.</a:t>
                      </a:r>
                      <a:endParaRPr lang="en-US" sz="1400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November 2014 (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dva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petka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dve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soboti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)</a:t>
                      </a:r>
                      <a:endParaRPr lang="en-US" sz="1400" dirty="0">
                        <a:effectLst/>
                      </a:endParaRPr>
                    </a:p>
                  </a:txBody>
                  <a:tcPr marL="114300" marR="114300" marT="114300" marB="11430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Kako poučevati neobvezni izbirni predmet Računalništvo v 4. razredu</a:t>
                      </a:r>
                      <a:endParaRPr lang="en-US" sz="140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ZRSŠ</a:t>
                      </a:r>
                      <a:endParaRPr lang="en-US" sz="1400" b="0" i="0" u="none" strike="noStrike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24</a:t>
                      </a:r>
                      <a:endParaRPr lang="en-US" sz="1400" b="0" i="0" u="none" strike="noStrike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Didaktika poučevanja računalništva, stopnje abstraktnega razmišljanja in njihova raba pri preverjanju znanja, ocenjevanje, </a:t>
                      </a:r>
                      <a:endParaRPr lang="en-US" sz="140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</a:rPr>
                        <a:t/>
                      </a:r>
                      <a:br>
                        <a:rPr lang="en-US" sz="1400" b="0" i="0" u="none" strike="noStrike">
                          <a:effectLst/>
                        </a:rPr>
                      </a:br>
                      <a:endParaRPr lang="en-US" sz="1400" b="0" i="0" u="none" strike="noStrike">
                        <a:effectLst/>
                      </a:endParaRPr>
                    </a:p>
                  </a:txBody>
                  <a:tcPr marL="114300" marR="114300" marT="114300" marB="11430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Računalništvo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brez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računalnika</a:t>
                      </a:r>
                      <a:endParaRPr lang="en-US" sz="1400" dirty="0">
                        <a:effectLst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effectLst/>
                        </a:rPr>
                        <a:t/>
                      </a:r>
                      <a:br>
                        <a:rPr lang="en-US" sz="1400" b="0" i="0" u="none" strike="noStrike" dirty="0">
                          <a:effectLst/>
                        </a:rPr>
                      </a:b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Kako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poučevati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neobvezni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izbirni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predmet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Računalništvo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v 5R</a:t>
                      </a:r>
                      <a:endParaRPr lang="en-US" sz="1400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UL FRI</a:t>
                      </a:r>
                      <a:endParaRPr lang="en-US" sz="1400" b="0" i="0" u="none" strike="noStrike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</a:rPr>
                        <a:t/>
                      </a:r>
                      <a:br>
                        <a:rPr lang="en-US" sz="1400" b="0" i="0" u="none" strike="noStrike" dirty="0">
                          <a:effectLst/>
                        </a:rPr>
                      </a:br>
                      <a:endParaRPr lang="en-US" sz="1400" b="0" i="0" u="none" strike="noStrike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Učitelji spoznajo pouk računalništva po načelih CS Unplugged</a:t>
                      </a:r>
                      <a:endParaRPr lang="en-US" sz="140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pomlad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2015,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ker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se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izvaja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prihodnje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leto</a:t>
                      </a:r>
                      <a:endParaRPr lang="en-US" sz="1400" dirty="0">
                        <a:effectLst/>
                      </a:endParaRPr>
                    </a:p>
                  </a:txBody>
                  <a:tcPr marL="114300" marR="114300" marT="114300" marB="1143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999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PSD za 7., 8. in 9. razred OŠ</a:t>
            </a:r>
            <a:endPara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7596962"/>
              </p:ext>
            </p:extLst>
          </p:nvPr>
        </p:nvGraphicFramePr>
        <p:xfrm>
          <a:off x="457200" y="1600200"/>
          <a:ext cx="8229600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560"/>
                <a:gridCol w="1224136"/>
                <a:gridCol w="1080120"/>
                <a:gridCol w="2376264"/>
                <a:gridCol w="1594520"/>
              </a:tblGrid>
              <a:tr h="3886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Okvirni</a:t>
                      </a:r>
                      <a:r>
                        <a:rPr lang="en-US" sz="1400" b="1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naslov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Organizator</a:t>
                      </a:r>
                      <a:endParaRPr lang="en-US" sz="1400" b="1" i="0" u="none" strike="noStrike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Število</a:t>
                      </a:r>
                      <a:r>
                        <a:rPr lang="en-US" sz="1400" b="1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ur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Cilji</a:t>
                      </a:r>
                      <a:r>
                        <a:rPr lang="en-US" sz="1400" b="1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1" i="0" u="none" strike="noStrike" dirty="0" err="1">
                          <a:effectLst/>
                          <a:latin typeface="Arial, sans-serif"/>
                        </a:rPr>
                        <a:t>Vsebine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sl-SI" sz="1400" b="1" i="0" u="none" strike="noStrike" dirty="0" smtClean="0">
                          <a:effectLst/>
                          <a:latin typeface="Arial, sans-serif"/>
                        </a:rPr>
                        <a:t>Izpeljava</a:t>
                      </a:r>
                      <a:endParaRPr lang="en-US" sz="1400" b="1" dirty="0">
                        <a:effectLst/>
                      </a:endParaRPr>
                    </a:p>
                  </a:txBody>
                  <a:tcPr marL="114300" marR="114300" marT="114300" marB="11430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Programiranje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v 3D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prostoru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ZRSŠ</a:t>
                      </a:r>
                      <a:endParaRPr lang="en-US" sz="1400" b="0" i="0" u="none" strike="noStrike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24</a:t>
                      </a:r>
                      <a:endParaRPr lang="en-US" sz="1400" b="0" i="0" u="none" strike="noStrike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Prikazati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možnosti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za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učenje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programiranja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v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odprtokodnem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3D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prostoru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.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december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2014 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(en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petek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dve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soboti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)</a:t>
                      </a:r>
                      <a:endParaRPr lang="en-US" sz="1400" dirty="0">
                        <a:effectLst/>
                      </a:endParaRPr>
                    </a:p>
                    <a:p>
                      <a:pPr algn="l" rtl="0">
                        <a:spcAft>
                          <a:spcPts val="576"/>
                        </a:spcAft>
                      </a:pPr>
                      <a:endParaRPr lang="en-US" sz="1400" b="0" i="0" u="none" strike="noStrike" dirty="0">
                        <a:effectLst/>
                      </a:endParaRPr>
                    </a:p>
                  </a:txBody>
                  <a:tcPr marL="88900" marR="88900" marT="88900" marB="8890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Prvi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koraki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v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programiranje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: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računalniške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igre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uporaba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tablic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telefonov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programiranje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brez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računalnika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kodu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 smtClean="0">
                          <a:effectLst/>
                          <a:latin typeface="Arial, sans-serif"/>
                        </a:rPr>
                        <a:t>greenfoot</a:t>
                      </a:r>
                      <a:r>
                        <a:rPr lang="en-US" sz="1400" b="0" i="0" u="none" strike="noStrike" dirty="0" smtClean="0">
                          <a:effectLst/>
                          <a:latin typeface="Arial, sans-serif"/>
                        </a:rPr>
                        <a:t> .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..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UL FMF</a:t>
                      </a:r>
                      <a:endParaRPr lang="en-US" sz="1400" b="0" i="0" u="none" strike="noStrike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16</a:t>
                      </a:r>
                      <a:endParaRPr lang="en-US" sz="1400" b="0" i="0" u="none" strike="noStrike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Pokazati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različne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računalniške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igre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kot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so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Robozzle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LightBoot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programiranje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brez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računalnika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sistemi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Kodu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AppInventor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...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november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2014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S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pametnimi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telefoni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in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tablicami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spoznajmo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svet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programiranja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>
                          <a:effectLst/>
                          <a:latin typeface="Arial, sans-serif"/>
                        </a:rPr>
                        <a:t>UL FMF</a:t>
                      </a:r>
                      <a:endParaRPr lang="en-US" sz="1400" b="0" i="0" u="none" strike="noStrike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24</a:t>
                      </a:r>
                      <a:endParaRPr lang="en-US" sz="1400" b="0" i="0" u="none" strike="noStrike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Pokazati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,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kako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učence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navdušiti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za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programiranje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tako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, da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pišemo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programe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za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pametne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telefone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-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uporaba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okolja</a:t>
                      </a:r>
                      <a:r>
                        <a:rPr lang="en-US" sz="1400" b="0" i="0" u="none" strike="noStrike" dirty="0">
                          <a:effectLst/>
                          <a:latin typeface="Arial, sans-serif"/>
                        </a:rPr>
                        <a:t> </a:t>
                      </a:r>
                      <a:r>
                        <a:rPr lang="en-US" sz="1400" b="0" i="0" u="none" strike="noStrike" dirty="0" err="1">
                          <a:effectLst/>
                          <a:latin typeface="Arial, sans-serif"/>
                        </a:rPr>
                        <a:t>AppInventor</a:t>
                      </a:r>
                      <a:endParaRPr lang="en-US" sz="1400" dirty="0">
                        <a:effectLst/>
                      </a:endParaRPr>
                    </a:p>
                  </a:txBody>
                  <a:tcPr marL="88900" marR="88900" marT="88900" marB="8890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576"/>
                        </a:spcAft>
                      </a:pPr>
                      <a:r>
                        <a:rPr lang="en-US" sz="1400" b="0" i="0" u="none" strike="noStrike" dirty="0">
                          <a:effectLst/>
                        </a:rPr>
                        <a:t/>
                      </a:r>
                      <a:br>
                        <a:rPr lang="en-US" sz="1400" b="0" i="0" u="none" strike="noStrike" dirty="0">
                          <a:effectLst/>
                        </a:rPr>
                      </a:br>
                      <a:endParaRPr lang="en-US" sz="1400" b="0" i="0" u="none" strike="noStrike" dirty="0">
                        <a:effectLst/>
                      </a:endParaRPr>
                    </a:p>
                  </a:txBody>
                  <a:tcPr marL="88900" marR="88900" marT="88900" marB="889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86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773</Words>
  <Application>Microsoft Office PowerPoint</Application>
  <PresentationFormat>Diaprojekcija na zaslonu (4:3)</PresentationFormat>
  <Paragraphs>145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19</vt:i4>
      </vt:variant>
    </vt:vector>
  </HeadingPairs>
  <TitlesOfParts>
    <vt:vector size="20" baseType="lpstr">
      <vt:lpstr>Officeova tema</vt:lpstr>
      <vt:lpstr>Predavanje za mentorje</vt:lpstr>
      <vt:lpstr>Program predavanja</vt:lpstr>
      <vt:lpstr>Uvod</vt:lpstr>
      <vt:lpstr>OpeningUpSLOVENIA</vt:lpstr>
      <vt:lpstr>Predstavitev predlaganih tem za PSD</vt:lpstr>
      <vt:lpstr>Posodobitveni programi (PSD)</vt:lpstr>
      <vt:lpstr>Posodobitveni programi (PSD)</vt:lpstr>
      <vt:lpstr>PSD za 4., 5. in 6. razred OŠ</vt:lpstr>
      <vt:lpstr>PSD za 7., 8. in 9. razred OŠ</vt:lpstr>
      <vt:lpstr>PSD za 1. – 4. razred SŠ</vt:lpstr>
      <vt:lpstr>Razširjeni program PSD</vt:lpstr>
      <vt:lpstr>Spremebe v PIKu 2016</vt:lpstr>
      <vt:lpstr>Zakaj spremembe PIKa 2016?</vt:lpstr>
      <vt:lpstr>Tipi nalog in ocenjevanje</vt:lpstr>
      <vt:lpstr>Merila ocenjevanja delov izpita</vt:lpstr>
      <vt:lpstr>Predavanje o kriptografiji in varnosti</vt:lpstr>
      <vt:lpstr>Primeri nalog</vt:lpstr>
      <vt:lpstr>Zaključek</vt:lpstr>
      <vt:lpstr>Zaključek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Predavanje za mentorje</dc:title>
  <dc:creator>Gregor Anželj</dc:creator>
  <cp:lastModifiedBy>Gregor Anželj</cp:lastModifiedBy>
  <cp:revision>20</cp:revision>
  <dcterms:created xsi:type="dcterms:W3CDTF">2014-03-25T09:59:36Z</dcterms:created>
  <dcterms:modified xsi:type="dcterms:W3CDTF">2014-03-28T22:29:08Z</dcterms:modified>
</cp:coreProperties>
</file>