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26"/>
  </p:notesMasterIdLst>
  <p:handoutMasterIdLst>
    <p:handoutMasterId r:id="rId27"/>
  </p:handoutMasterIdLst>
  <p:sldIdLst>
    <p:sldId id="277" r:id="rId3"/>
    <p:sldId id="275" r:id="rId4"/>
    <p:sldId id="278" r:id="rId5"/>
    <p:sldId id="288" r:id="rId6"/>
    <p:sldId id="280" r:id="rId7"/>
    <p:sldId id="279" r:id="rId8"/>
    <p:sldId id="281" r:id="rId9"/>
    <p:sldId id="282" r:id="rId10"/>
    <p:sldId id="284" r:id="rId11"/>
    <p:sldId id="283" r:id="rId12"/>
    <p:sldId id="290" r:id="rId13"/>
    <p:sldId id="285" r:id="rId14"/>
    <p:sldId id="286" r:id="rId15"/>
    <p:sldId id="287" r:id="rId16"/>
    <p:sldId id="289" r:id="rId17"/>
    <p:sldId id="292" r:id="rId18"/>
    <p:sldId id="291" r:id="rId19"/>
    <p:sldId id="293" r:id="rId20"/>
    <p:sldId id="294" r:id="rId21"/>
    <p:sldId id="295" r:id="rId22"/>
    <p:sldId id="296" r:id="rId23"/>
    <p:sldId id="298" r:id="rId24"/>
    <p:sldId id="297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C54C4A-D4B6-466C-B76E-F506947580F1}" type="datetime1">
              <a:rPr lang="en-US"/>
              <a:pPr/>
              <a:t>12/5/13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25DF5B-44E2-47C2-BBC4-95C33DB7DB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24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3ABEB-79DE-4777-AB8A-08F638661017}" type="datetime1">
              <a:rPr lang="en-US"/>
              <a:pPr/>
              <a:t>12/5/13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E3C007-9786-49AA-80A8-2CE233F1F5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61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6C0DD-18CC-6443-834E-AF01B215A516}" type="slidenum">
              <a:rPr lang="sl-SI"/>
              <a:pPr/>
              <a:t>5</a:t>
            </a:fld>
            <a:endParaRPr lang="sl-SI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97F266-AF53-5640-B362-FE572DC2CD5C}" type="slidenum">
              <a:rPr lang="sl-SI"/>
              <a:pPr/>
              <a:t>6</a:t>
            </a:fld>
            <a:endParaRPr lang="sl-SI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97F266-AF53-5640-B362-FE572DC2CD5C}" type="slidenum">
              <a:rPr lang="sl-SI"/>
              <a:pPr/>
              <a:t>7</a:t>
            </a:fld>
            <a:endParaRPr lang="sl-SI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0D317-3B8C-DE41-B773-46A014DE0956}" type="slidenum">
              <a:rPr lang="sl-SI"/>
              <a:pPr/>
              <a:t>8</a:t>
            </a:fld>
            <a:endParaRPr lang="sl-SI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70F9-42E5-44B8-9CB6-1CEE4E8FE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4527-3E1C-4EDF-8861-D9EF03625E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7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0474-8636-4B38-A34E-877D22902F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0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1 profeso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3719513"/>
            <a:ext cx="37703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</a:t>
            </a:r>
            <a: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aziv IME PRIIMEK</a:t>
            </a:r>
            <a:b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</a:b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-</a:t>
            </a:r>
          </a:p>
          <a:p>
            <a:pPr>
              <a:defRPr/>
            </a:pPr>
            <a:r>
              <a:rPr lang="hr-HR" sz="2100" b="1" cap="all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NASLOv PREZENTACIJE</a:t>
            </a:r>
            <a:endParaRPr lang="en-US" sz="2100" b="1" cap="all" dirty="0">
              <a:solidFill>
                <a:prstClr val="white"/>
              </a:solidFill>
              <a:latin typeface="Verdana" charset="0"/>
              <a:ea typeface="Verdana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288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Več profesorjev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915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sebina - S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F3CE4B5D-96AC-4059-A171-38EDBA48F86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Slo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4A21267-1464-45E5-8FB7-E820374AD75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71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- poglavj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8B034-F699-443F-B0B6-DA64FD51F96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62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97F85-0346-4A61-8173-AE165D7DF59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57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na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19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ENG - 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63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B566D-3585-4836-AA15-666B2DCF26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9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021E2A8-F742-4511-BF2F-EB9A258711C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83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AD6A33A9-FB9A-4CDA-B4CD-01CF8B5769C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2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3400E-2BD4-407F-94E2-E50FB2C17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3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3239E-A467-4BF7-82BD-7DFC6DFB70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D28AD-CE80-47F5-9F0D-877146B5D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F54EE-2DC9-4971-B4BD-38BEDC424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0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773CB-7CD5-431D-8E57-E898DC4EA0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3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F79A8-199D-4E90-A482-396184FEA7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B65F6-2D57-4FB0-AA9B-6EE85638E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r>
              <a:rPr lang="x-none" smtClean="0"/>
              <a:t>Dec 6th,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smtClean="0"/>
              <a:t>4th DC, Druskininkai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05F6E2E6-9904-4537-80C6-B534D8595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Verdana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A60815F2-CB73-40D1-A5E5-C47CB64133C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0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hyperlink" Target="http://ai.stanford.edu/users/sahami/CS2013/" TargetMode="External"/><Relationship Id="rId3" Type="http://schemas.openxmlformats.org/officeDocument/2006/relationships/hyperlink" Target="http://www.acm.org/education/curricula-recommendation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ite.org" TargetMode="External"/><Relationship Id="rId4" Type="http://schemas.openxmlformats.org/officeDocument/2006/relationships/hyperlink" Target="http://www.computer.org" TargetMode="External"/><Relationship Id="rId5" Type="http://schemas.openxmlformats.org/officeDocument/2006/relationships/hyperlink" Target="http://www.ewh.ieee.org/soc/es/" TargetMode="External"/><Relationship Id="rId1" Type="http://schemas.openxmlformats.org/officeDocument/2006/relationships/slideLayout" Target="../slideLayouts/slideLayout21.xml"/><Relationship Id="rId2" Type="http://schemas.openxmlformats.org/officeDocument/2006/relationships/hyperlink" Target="http://www.sigcse.or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hyperlink" Target="http://www.computer.org/portal/web/educatio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hyperlink" Target="http://www.sigcse.org/resources/publish" TargetMode="External"/><Relationship Id="rId3" Type="http://schemas.openxmlformats.org/officeDocument/2006/relationships/hyperlink" Target="http://academic.research.microsoft.com/RankList?topDomainID=2&amp;subDomainID=23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3998913" y="2724467"/>
            <a:ext cx="4988339" cy="3137611"/>
          </a:xfrm>
        </p:spPr>
        <p:txBody>
          <a:bodyPr anchor="t"/>
          <a:lstStyle/>
          <a:p>
            <a:pPr>
              <a:defRPr/>
            </a:pPr>
            <a:r>
              <a:rPr lang="sl-SI" sz="4000" dirty="0">
                <a:solidFill>
                  <a:schemeClr val="bg2"/>
                </a:solidFill>
              </a:rPr>
              <a:t>Suggestions and criteria for writing informatics education doctoral thesis</a:t>
            </a:r>
            <a:endParaRPr lang="sl-SI" sz="4000" dirty="0">
              <a:solidFill>
                <a:schemeClr val="bg2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x-none" sz="1050" dirty="0" smtClean="0">
                <a:solidFill>
                  <a:schemeClr val="bg1"/>
                </a:solidFill>
                <a:cs typeface="Verdana"/>
              </a:rPr>
              <a:t>Dec 6</a:t>
            </a:r>
            <a:r>
              <a:rPr lang="x-none" sz="1050" baseline="30000" dirty="0" smtClean="0">
                <a:solidFill>
                  <a:schemeClr val="bg1"/>
                </a:solidFill>
                <a:cs typeface="Verdana"/>
              </a:rPr>
              <a:t>th</a:t>
            </a:r>
            <a:r>
              <a:rPr lang="x-none" sz="1050" dirty="0" smtClean="0">
                <a:solidFill>
                  <a:schemeClr val="bg1"/>
                </a:solidFill>
                <a:cs typeface="Verdana"/>
              </a:rPr>
              <a:t>, 2013</a:t>
            </a:r>
            <a:endParaRPr lang="en-US" sz="1050" b="1" dirty="0" smtClean="0">
              <a:solidFill>
                <a:schemeClr val="bg1"/>
              </a:solidFill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2109" y="2078555"/>
            <a:ext cx="29578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dirty="0" smtClean="0"/>
              <a:t>Andrej (Andy) Brodnik</a:t>
            </a:r>
          </a:p>
          <a:p>
            <a:pPr algn="ctr"/>
            <a:r>
              <a:rPr lang="sl-SI" sz="1800" dirty="0" smtClean="0"/>
              <a:t>andrej.brodnik@fri.uni-lj.si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523468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08013" y="953725"/>
            <a:ext cx="8175450" cy="800100"/>
          </a:xfrm>
        </p:spPr>
        <p:txBody>
          <a:bodyPr/>
          <a:lstStyle/>
          <a:p>
            <a:r>
              <a:rPr lang="sl-SI" dirty="0" smtClean="0">
                <a:latin typeface="Verdana" pitchFamily="34" charset="0"/>
              </a:rPr>
              <a:t>What is Informatics/Computer Science</a:t>
            </a:r>
            <a:endParaRPr lang="sl-SI" dirty="0" smtClean="0">
              <a:latin typeface="Verdana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608013" y="1753825"/>
            <a:ext cx="7956550" cy="4602524"/>
          </a:xfrm>
        </p:spPr>
        <p:txBody>
          <a:bodyPr/>
          <a:lstStyle/>
          <a:p>
            <a:r>
              <a:rPr lang="sl-SI" sz="2000" b="1" dirty="0">
                <a:latin typeface="Verdana" pitchFamily="34" charset="0"/>
              </a:rPr>
              <a:t>Knowledge </a:t>
            </a:r>
            <a:r>
              <a:rPr lang="sl-SI" sz="2000" b="1" dirty="0" smtClean="0">
                <a:latin typeface="Verdana" pitchFamily="34" charset="0"/>
              </a:rPr>
              <a:t>areas:</a:t>
            </a:r>
            <a:r>
              <a:rPr lang="sl-SI" sz="2000" dirty="0" smtClean="0">
                <a:latin typeface="Verdana" pitchFamily="34" charset="0"/>
              </a:rPr>
              <a:t> Algorithms </a:t>
            </a:r>
            <a:r>
              <a:rPr lang="sl-SI" sz="2000" dirty="0">
                <a:latin typeface="Verdana" pitchFamily="34" charset="0"/>
              </a:rPr>
              <a:t>and </a:t>
            </a:r>
            <a:r>
              <a:rPr lang="sl-SI" sz="2000" dirty="0" smtClean="0">
                <a:latin typeface="Verdana" pitchFamily="34" charset="0"/>
              </a:rPr>
              <a:t>Complexity, Architecture </a:t>
            </a:r>
            <a:r>
              <a:rPr lang="sl-SI" sz="2000" dirty="0">
                <a:latin typeface="Verdana" pitchFamily="34" charset="0"/>
              </a:rPr>
              <a:t>and </a:t>
            </a:r>
            <a:r>
              <a:rPr lang="sl-SI" sz="2000" dirty="0" smtClean="0">
                <a:latin typeface="Verdana" pitchFamily="34" charset="0"/>
              </a:rPr>
              <a:t>Organization, Computational Science, Discrete Structures, Graphics </a:t>
            </a:r>
            <a:r>
              <a:rPr lang="sl-SI" sz="2000" dirty="0">
                <a:latin typeface="Verdana" pitchFamily="34" charset="0"/>
              </a:rPr>
              <a:t>and Visual </a:t>
            </a:r>
            <a:r>
              <a:rPr lang="sl-SI" sz="2000" dirty="0" smtClean="0">
                <a:latin typeface="Verdana" pitchFamily="34" charset="0"/>
              </a:rPr>
              <a:t>Computing, Human</a:t>
            </a:r>
            <a:r>
              <a:rPr lang="sl-SI" sz="2000" dirty="0">
                <a:latin typeface="Verdana" pitchFamily="34" charset="0"/>
              </a:rPr>
              <a:t>-Computer </a:t>
            </a:r>
            <a:r>
              <a:rPr lang="sl-SI" sz="2000" dirty="0" smtClean="0">
                <a:latin typeface="Verdana" pitchFamily="34" charset="0"/>
              </a:rPr>
              <a:t>Interaction, Information </a:t>
            </a:r>
            <a:r>
              <a:rPr lang="sl-SI" sz="2000" dirty="0">
                <a:latin typeface="Verdana" pitchFamily="34" charset="0"/>
              </a:rPr>
              <a:t>Assurance and </a:t>
            </a:r>
            <a:r>
              <a:rPr lang="sl-SI" sz="2000" dirty="0" smtClean="0">
                <a:latin typeface="Verdana" pitchFamily="34" charset="0"/>
              </a:rPr>
              <a:t>Security, Information Management, Intelligent Systems, Networking </a:t>
            </a:r>
            <a:r>
              <a:rPr lang="sl-SI" sz="2000" dirty="0">
                <a:latin typeface="Verdana" pitchFamily="34" charset="0"/>
              </a:rPr>
              <a:t>and </a:t>
            </a:r>
            <a:r>
              <a:rPr lang="sl-SI" sz="2000" dirty="0" smtClean="0">
                <a:latin typeface="Verdana" pitchFamily="34" charset="0"/>
              </a:rPr>
              <a:t>Communications, Operating Systems, Platform</a:t>
            </a:r>
            <a:r>
              <a:rPr lang="sl-SI" sz="2000" dirty="0">
                <a:latin typeface="Verdana" pitchFamily="34" charset="0"/>
              </a:rPr>
              <a:t>-based </a:t>
            </a:r>
            <a:r>
              <a:rPr lang="sl-SI" sz="2000" dirty="0" smtClean="0">
                <a:latin typeface="Verdana" pitchFamily="34" charset="0"/>
              </a:rPr>
              <a:t>Development, Parallel </a:t>
            </a:r>
            <a:r>
              <a:rPr lang="sl-SI" sz="2000" dirty="0">
                <a:latin typeface="Verdana" pitchFamily="34" charset="0"/>
              </a:rPr>
              <a:t>and Distributed </a:t>
            </a:r>
            <a:r>
              <a:rPr lang="sl-SI" sz="2000" dirty="0" smtClean="0">
                <a:latin typeface="Verdana" pitchFamily="34" charset="0"/>
              </a:rPr>
              <a:t>Computing, Programming Languages, Software </a:t>
            </a:r>
            <a:r>
              <a:rPr lang="sl-SI" sz="2000" dirty="0">
                <a:latin typeface="Verdana" pitchFamily="34" charset="0"/>
              </a:rPr>
              <a:t>Development </a:t>
            </a:r>
            <a:r>
              <a:rPr lang="sl-SI" sz="2000" dirty="0" smtClean="0">
                <a:latin typeface="Verdana" pitchFamily="34" charset="0"/>
              </a:rPr>
              <a:t>Fundamentals, Software Engineering, Systems Fundamentals, Social </a:t>
            </a:r>
            <a:r>
              <a:rPr lang="sl-SI" sz="2000" dirty="0">
                <a:latin typeface="Verdana" pitchFamily="34" charset="0"/>
              </a:rPr>
              <a:t>Issues and Professional </a:t>
            </a:r>
            <a:r>
              <a:rPr lang="sl-SI" sz="2000" dirty="0" smtClean="0">
                <a:latin typeface="Verdana" pitchFamily="34" charset="0"/>
              </a:rPr>
              <a:t>Practice</a:t>
            </a:r>
          </a:p>
          <a:p>
            <a:pPr marL="0" indent="0">
              <a:buNone/>
            </a:pPr>
            <a:endParaRPr lang="sl-SI" sz="2000" dirty="0">
              <a:latin typeface="Verdana" pitchFamily="34" charset="0"/>
            </a:endParaRPr>
          </a:p>
          <a:p>
            <a:pPr marL="0" indent="0" algn="r">
              <a:buNone/>
            </a:pPr>
            <a:r>
              <a:rPr lang="sl-SI" sz="1800" dirty="0" smtClean="0">
                <a:latin typeface="Verdana" pitchFamily="34" charset="0"/>
              </a:rPr>
              <a:t>ACM</a:t>
            </a:r>
            <a:r>
              <a:rPr lang="sl-SI" sz="1800" dirty="0">
                <a:latin typeface="Verdana" pitchFamily="34" charset="0"/>
              </a:rPr>
              <a:t>/IEEE-CS Joint Task </a:t>
            </a:r>
            <a:r>
              <a:rPr lang="sl-SI" sz="1800" dirty="0" smtClean="0">
                <a:latin typeface="Verdana" pitchFamily="34" charset="0"/>
              </a:rPr>
              <a:t>Force, Computer </a:t>
            </a:r>
            <a:r>
              <a:rPr lang="sl-SI" sz="1800" dirty="0">
                <a:latin typeface="Verdana" pitchFamily="34" charset="0"/>
              </a:rPr>
              <a:t>Science Curricula </a:t>
            </a:r>
            <a:r>
              <a:rPr lang="sl-SI" sz="1800" dirty="0" smtClean="0">
                <a:latin typeface="Verdana" pitchFamily="34" charset="0"/>
              </a:rPr>
              <a:t>2013 </a:t>
            </a:r>
            <a:r>
              <a:rPr lang="sl-SI" sz="1600" dirty="0" smtClean="0">
                <a:latin typeface="Verdana" pitchFamily="34" charset="0"/>
                <a:hlinkClick r:id="rId2"/>
              </a:rPr>
              <a:t>ai.stanford.edu</a:t>
            </a:r>
            <a:r>
              <a:rPr lang="sl-SI" sz="1600" dirty="0">
                <a:latin typeface="Verdana" pitchFamily="34" charset="0"/>
                <a:hlinkClick r:id="rId2"/>
              </a:rPr>
              <a:t>/users/sahami/CS2013</a:t>
            </a:r>
            <a:r>
              <a:rPr lang="sl-SI" sz="1600" dirty="0" smtClean="0">
                <a:latin typeface="Verdana" pitchFamily="34" charset="0"/>
                <a:hlinkClick r:id="rId2"/>
              </a:rPr>
              <a:t>/</a:t>
            </a:r>
            <a:r>
              <a:rPr lang="sl-SI" sz="1600" dirty="0" smtClean="0">
                <a:latin typeface="Verdana" pitchFamily="34" charset="0"/>
              </a:rPr>
              <a:t>, ACM </a:t>
            </a:r>
            <a:r>
              <a:rPr lang="sl-SI" sz="1600" dirty="0">
                <a:latin typeface="Verdana" pitchFamily="34" charset="0"/>
              </a:rPr>
              <a:t>Curricula </a:t>
            </a:r>
            <a:r>
              <a:rPr lang="sl-SI" sz="1600" dirty="0" smtClean="0">
                <a:latin typeface="Verdana" pitchFamily="34" charset="0"/>
              </a:rPr>
              <a:t>Recommendations, </a:t>
            </a:r>
            <a:r>
              <a:rPr lang="sl-SI" sz="1600" dirty="0" smtClean="0">
                <a:latin typeface="Verdana" pitchFamily="34" charset="0"/>
                <a:hlinkClick r:id="rId3"/>
              </a:rPr>
              <a:t>www.acm.org</a:t>
            </a:r>
            <a:r>
              <a:rPr lang="sl-SI" sz="1600" dirty="0">
                <a:latin typeface="Verdana" pitchFamily="34" charset="0"/>
                <a:hlinkClick r:id="rId3"/>
              </a:rPr>
              <a:t>/education/curricula-</a:t>
            </a:r>
            <a:r>
              <a:rPr lang="sl-SI" sz="1600" dirty="0" smtClean="0">
                <a:latin typeface="Verdana" pitchFamily="34" charset="0"/>
                <a:hlinkClick r:id="rId3"/>
              </a:rPr>
              <a:t>recommendations</a:t>
            </a:r>
            <a:endParaRPr lang="sl-SI" sz="2000" dirty="0" smtClean="0">
              <a:latin typeface="Verdana" pitchFamily="34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E8D60F3-8663-4D13-9E17-B83EADB865AC}" type="slidenum">
              <a:rPr lang="en-US" sz="1000">
                <a:solidFill>
                  <a:prstClr val="white"/>
                </a:solidFill>
                <a:latin typeface="Verdana" pitchFamily="34" charset="0"/>
              </a:rPr>
              <a:pPr eaLnBrk="1" hangingPunct="1"/>
              <a:t>10</a:t>
            </a:fld>
            <a:endParaRPr lang="en-US" sz="10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x-none" sz="1200" smtClean="0">
                <a:solidFill>
                  <a:srgbClr val="898989"/>
                </a:solidFill>
                <a:latin typeface="Verdana" pitchFamily="34" charset="0"/>
              </a:rPr>
              <a:t>Dec 6th, 2013</a:t>
            </a:r>
            <a:endParaRPr lang="en-US" sz="1200" smtClean="0">
              <a:solidFill>
                <a:srgbClr val="898989"/>
              </a:solidFill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4th DC,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Druskininkai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Education and Informatics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726" y="1897063"/>
            <a:ext cx="6287480" cy="4292600"/>
          </a:xfrm>
        </p:spPr>
        <p:txBody>
          <a:bodyPr/>
          <a:lstStyle/>
          <a:p>
            <a:r>
              <a:rPr lang="en-CA" dirty="0" smtClean="0"/>
              <a:t>K-12 education</a:t>
            </a:r>
          </a:p>
          <a:p>
            <a:pPr lvl="1"/>
            <a:r>
              <a:rPr lang="en-CA" dirty="0" smtClean="0"/>
              <a:t>K-3 – primary level/school</a:t>
            </a:r>
          </a:p>
          <a:p>
            <a:pPr lvl="1"/>
            <a:r>
              <a:rPr lang="en-CA" dirty="0" smtClean="0"/>
              <a:t>4-8 – primary/lower secondary level/school</a:t>
            </a:r>
          </a:p>
          <a:p>
            <a:pPr lvl="1"/>
            <a:r>
              <a:rPr lang="en-CA" dirty="0" smtClean="0"/>
              <a:t>9-12 – (upper) secondary level/high school</a:t>
            </a:r>
          </a:p>
          <a:p>
            <a:r>
              <a:rPr lang="en-CA" dirty="0" smtClean="0"/>
              <a:t>College/university level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7822029" y="1763639"/>
            <a:ext cx="498521" cy="3008175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ight Triangle 7"/>
          <p:cNvSpPr/>
          <p:nvPr/>
        </p:nvSpPr>
        <p:spPr>
          <a:xfrm rot="10800000">
            <a:off x="7822029" y="1763639"/>
            <a:ext cx="498521" cy="3008175"/>
          </a:xfrm>
          <a:prstGeom prst="rt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8247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Research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Etymology [Merriam-Webster]: Middle French </a:t>
            </a:r>
            <a:r>
              <a:rPr lang="en-CA" i="1" dirty="0" err="1" smtClean="0"/>
              <a:t>recerche</a:t>
            </a:r>
            <a:r>
              <a:rPr lang="en-CA" dirty="0" smtClean="0"/>
              <a:t>, from </a:t>
            </a:r>
            <a:r>
              <a:rPr lang="en-CA" i="1" dirty="0" err="1" smtClean="0"/>
              <a:t>recercher</a:t>
            </a:r>
            <a:r>
              <a:rPr lang="en-CA" dirty="0" smtClean="0"/>
              <a:t> to go about seeking, from Old French </a:t>
            </a:r>
            <a:r>
              <a:rPr lang="en-CA" i="1" dirty="0" err="1" smtClean="0"/>
              <a:t>recerchier</a:t>
            </a:r>
            <a:r>
              <a:rPr lang="en-CA" dirty="0" smtClean="0"/>
              <a:t>, from </a:t>
            </a:r>
            <a:r>
              <a:rPr lang="en-CA" i="1" dirty="0" smtClean="0"/>
              <a:t>re-</a:t>
            </a:r>
            <a:r>
              <a:rPr lang="en-CA" dirty="0" smtClean="0"/>
              <a:t> + </a:t>
            </a:r>
            <a:r>
              <a:rPr lang="en-CA" i="1" dirty="0" err="1" smtClean="0"/>
              <a:t>cerchier</a:t>
            </a:r>
            <a:r>
              <a:rPr lang="en-CA" dirty="0" smtClean="0"/>
              <a:t>, </a:t>
            </a:r>
            <a:r>
              <a:rPr lang="en-CA" i="1" dirty="0" err="1" smtClean="0"/>
              <a:t>sercher</a:t>
            </a:r>
            <a:r>
              <a:rPr lang="en-CA" dirty="0" smtClean="0"/>
              <a:t> to search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Therefore, look around for sources and existing work.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 algn="r">
              <a:buNone/>
            </a:pPr>
            <a:r>
              <a:rPr lang="en-CA" sz="2000" dirty="0"/>
              <a:t>Dwarfs standing on the shoulders of giants </a:t>
            </a:r>
            <a:r>
              <a:rPr lang="en-CA" sz="2000" dirty="0" smtClean="0"/>
              <a:t>(Nanos </a:t>
            </a:r>
            <a:r>
              <a:rPr lang="en-CA" sz="2000" dirty="0" err="1"/>
              <a:t>gigantum</a:t>
            </a:r>
            <a:r>
              <a:rPr lang="en-CA" sz="2000" dirty="0"/>
              <a:t> </a:t>
            </a:r>
            <a:r>
              <a:rPr lang="en-CA" sz="2000" dirty="0" err="1"/>
              <a:t>humeris</a:t>
            </a:r>
            <a:r>
              <a:rPr lang="en-CA" sz="2000" dirty="0"/>
              <a:t> </a:t>
            </a:r>
            <a:r>
              <a:rPr lang="en-CA" sz="2000" dirty="0" err="1"/>
              <a:t>insidentes</a:t>
            </a:r>
            <a:r>
              <a:rPr lang="en-CA" sz="2000" dirty="0"/>
              <a:t>), Bernard of </a:t>
            </a:r>
            <a:r>
              <a:rPr lang="en-CA" sz="2000" dirty="0" smtClean="0"/>
              <a:t>Chartres, 12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century</a:t>
            </a:r>
          </a:p>
          <a:p>
            <a:pPr marL="0" indent="0" algn="r">
              <a:buNone/>
            </a:pPr>
            <a:r>
              <a:rPr lang="en-CA" sz="2000" dirty="0"/>
              <a:t>If I have seen further it is by standing on the shoulders of giants</a:t>
            </a:r>
            <a:r>
              <a:rPr lang="en-CA" sz="2000" dirty="0" smtClean="0"/>
              <a:t>., Isaac Newton, 17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/ 18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century</a:t>
            </a:r>
            <a:r>
              <a:rPr lang="en-CA" dirty="0" smtClean="0"/>
              <a:t> </a:t>
            </a: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743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How to search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Find the resources:</a:t>
            </a:r>
          </a:p>
          <a:p>
            <a:pPr lvl="1"/>
            <a:r>
              <a:rPr lang="en-CA" dirty="0" smtClean="0"/>
              <a:t>organizations,</a:t>
            </a:r>
          </a:p>
          <a:p>
            <a:pPr lvl="1"/>
            <a:r>
              <a:rPr lang="en-CA" dirty="0" smtClean="0"/>
              <a:t>journals,</a:t>
            </a:r>
          </a:p>
          <a:p>
            <a:pPr lvl="1"/>
            <a:r>
              <a:rPr lang="en-CA" dirty="0" smtClean="0"/>
              <a:t>conferences, ...</a:t>
            </a:r>
          </a:p>
          <a:p>
            <a:r>
              <a:rPr lang="en-CA" dirty="0" smtClean="0"/>
              <a:t>Weekly routine of reading</a:t>
            </a:r>
          </a:p>
          <a:p>
            <a:r>
              <a:rPr lang="en-CA" dirty="0" smtClean="0"/>
              <a:t>My personal experience:</a:t>
            </a:r>
          </a:p>
          <a:p>
            <a:pPr lvl="1"/>
            <a:r>
              <a:rPr lang="en-CA" dirty="0" smtClean="0"/>
              <a:t>browse several tens od abstracts, more thoroughly read several papers, really diligently read one paper</a:t>
            </a:r>
          </a:p>
          <a:p>
            <a:r>
              <a:rPr lang="en-CA" dirty="0" smtClean="0"/>
              <a:t>Make notes:</a:t>
            </a:r>
          </a:p>
          <a:p>
            <a:pPr lvl="1"/>
            <a:r>
              <a:rPr lang="en-CA" dirty="0" smtClean="0"/>
              <a:t>use some kind of tools (e.g. </a:t>
            </a:r>
            <a:r>
              <a:rPr lang="en-CA" dirty="0" err="1" smtClean="0"/>
              <a:t>Mendeley</a:t>
            </a:r>
            <a:r>
              <a:rPr lang="en-CA" dirty="0" smtClean="0"/>
              <a:t>)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32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Organizations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725" y="1626215"/>
            <a:ext cx="7955838" cy="4563448"/>
          </a:xfrm>
        </p:spPr>
        <p:txBody>
          <a:bodyPr/>
          <a:lstStyle/>
          <a:p>
            <a:r>
              <a:rPr lang="sl-SI" dirty="0" smtClean="0"/>
              <a:t>ACM – Association for Computing Machinery</a:t>
            </a:r>
          </a:p>
          <a:p>
            <a:pPr lvl="1"/>
            <a:r>
              <a:rPr lang="sl-SI" dirty="0" smtClean="0"/>
              <a:t>SIGCSE </a:t>
            </a:r>
            <a:r>
              <a:rPr lang="sl-SI" dirty="0"/>
              <a:t>– SIG on Computer Science Education </a:t>
            </a:r>
            <a:r>
              <a:rPr lang="sl-SI" dirty="0" smtClean="0"/>
              <a:t>(</a:t>
            </a:r>
            <a:r>
              <a:rPr lang="sl-SI" sz="2000" dirty="0" smtClean="0">
                <a:hlinkClick r:id="rId2"/>
              </a:rPr>
              <a:t>www.sigcse.org</a:t>
            </a:r>
            <a:r>
              <a:rPr lang="sl-SI" dirty="0" smtClean="0"/>
              <a:t>)</a:t>
            </a:r>
          </a:p>
          <a:p>
            <a:pPr lvl="1"/>
            <a:r>
              <a:rPr lang="sl-SI" dirty="0" smtClean="0"/>
              <a:t>SIG </a:t>
            </a:r>
            <a:r>
              <a:rPr lang="sl-SI" dirty="0"/>
              <a:t>for Information Technology </a:t>
            </a:r>
            <a:r>
              <a:rPr lang="sl-SI" dirty="0" smtClean="0"/>
              <a:t>Education(</a:t>
            </a:r>
            <a:r>
              <a:rPr lang="sl-SI" sz="2000" dirty="0" smtClean="0">
                <a:hlinkClick r:id="rId3"/>
              </a:rPr>
              <a:t>www.sigite.org</a:t>
            </a:r>
            <a:r>
              <a:rPr lang="sl-SI" dirty="0" smtClean="0"/>
              <a:t>)</a:t>
            </a:r>
          </a:p>
          <a:p>
            <a:r>
              <a:rPr lang="sl-SI" dirty="0" smtClean="0"/>
              <a:t>IEEE – Institute of Electrical and Electronics Engineers</a:t>
            </a:r>
          </a:p>
          <a:p>
            <a:pPr lvl="1"/>
            <a:r>
              <a:rPr lang="sl-SI" dirty="0"/>
              <a:t>IEEE Computer Society </a:t>
            </a:r>
            <a:r>
              <a:rPr lang="sl-SI" dirty="0" smtClean="0"/>
              <a:t>(</a:t>
            </a:r>
            <a:r>
              <a:rPr lang="sl-SI" sz="2000" dirty="0" smtClean="0">
                <a:hlinkClick r:id="rId4"/>
              </a:rPr>
              <a:t>www.computer.org</a:t>
            </a:r>
            <a:r>
              <a:rPr lang="sl-SI" dirty="0" smtClean="0"/>
              <a:t>)</a:t>
            </a:r>
          </a:p>
          <a:p>
            <a:pPr lvl="1"/>
            <a:r>
              <a:rPr lang="sl-SI" dirty="0"/>
              <a:t>IEEE Education </a:t>
            </a:r>
            <a:r>
              <a:rPr lang="sl-SI" dirty="0" smtClean="0"/>
              <a:t>Society (</a:t>
            </a:r>
            <a:r>
              <a:rPr lang="sl-SI" sz="2000" dirty="0" smtClean="0">
                <a:hlinkClick r:id="rId5"/>
              </a:rPr>
              <a:t>www.ewh.ieee.org</a:t>
            </a:r>
            <a:r>
              <a:rPr lang="sl-SI" sz="2000" dirty="0">
                <a:hlinkClick r:id="rId5"/>
              </a:rPr>
              <a:t>/soc/es</a:t>
            </a:r>
            <a:r>
              <a:rPr lang="sl-SI" sz="2000" dirty="0" smtClean="0">
                <a:hlinkClick r:id="rId5"/>
              </a:rPr>
              <a:t>/</a:t>
            </a:r>
            <a:r>
              <a:rPr lang="sl-SI" dirty="0" smtClean="0"/>
              <a:t>)</a:t>
            </a:r>
          </a:p>
          <a:p>
            <a:r>
              <a:rPr lang="sl-SI" dirty="0"/>
              <a:t>Australian Educational Researcher (AER)</a:t>
            </a:r>
          </a:p>
          <a:p>
            <a:r>
              <a:rPr lang="sl-SI" dirty="0"/>
              <a:t>International Society for the Scholarship of Teaching and Learning (ISSOTL)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dirty="0" smtClean="0"/>
              <a:t>Dec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37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IEEE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IEEE Computer </a:t>
            </a:r>
            <a:r>
              <a:rPr lang="sl-SI" dirty="0" smtClean="0"/>
              <a:t>Society</a:t>
            </a:r>
          </a:p>
          <a:p>
            <a:pPr lvl="1"/>
            <a:r>
              <a:rPr lang="sl-SI" dirty="0" smtClean="0"/>
              <a:t>Educational </a:t>
            </a:r>
            <a:r>
              <a:rPr lang="sl-SI" dirty="0"/>
              <a:t>Activities </a:t>
            </a:r>
            <a:r>
              <a:rPr lang="sl-SI" dirty="0" smtClean="0"/>
              <a:t>Board (</a:t>
            </a:r>
            <a:r>
              <a:rPr lang="sl-SI" sz="2000" dirty="0" smtClean="0">
                <a:hlinkClick r:id="rId2"/>
              </a:rPr>
              <a:t>www.computer.org</a:t>
            </a:r>
            <a:r>
              <a:rPr lang="sl-SI" sz="2000" dirty="0">
                <a:hlinkClick r:id="rId2"/>
              </a:rPr>
              <a:t>/portal/web/</a:t>
            </a:r>
            <a:r>
              <a:rPr lang="sl-SI" sz="2000" dirty="0" smtClean="0">
                <a:hlinkClick r:id="rId2"/>
              </a:rPr>
              <a:t>education</a:t>
            </a:r>
            <a:r>
              <a:rPr lang="sl-SI" dirty="0" smtClean="0"/>
              <a:t>)</a:t>
            </a:r>
          </a:p>
          <a:p>
            <a:pPr lvl="1"/>
            <a:r>
              <a:rPr lang="sl-SI" dirty="0" smtClean="0"/>
              <a:t>Frontiers </a:t>
            </a:r>
            <a:r>
              <a:rPr lang="sl-SI" dirty="0"/>
              <a:t>in </a:t>
            </a:r>
            <a:r>
              <a:rPr lang="sl-SI" dirty="0" smtClean="0"/>
              <a:t>Education</a:t>
            </a:r>
          </a:p>
          <a:p>
            <a:pPr lvl="1"/>
            <a:r>
              <a:rPr lang="sl-SI" dirty="0" smtClean="0"/>
              <a:t>Learning </a:t>
            </a:r>
            <a:r>
              <a:rPr lang="sl-SI" dirty="0"/>
              <a:t>and Teaching in Computing and Engineering</a:t>
            </a:r>
          </a:p>
          <a:p>
            <a:r>
              <a:rPr lang="sl-SI" dirty="0" smtClean="0"/>
              <a:t>IEEE </a:t>
            </a:r>
            <a:r>
              <a:rPr lang="sl-SI" dirty="0"/>
              <a:t>Education </a:t>
            </a:r>
            <a:r>
              <a:rPr lang="sl-SI" dirty="0" smtClean="0"/>
              <a:t>Society</a:t>
            </a:r>
          </a:p>
          <a:p>
            <a:pPr lvl="1"/>
            <a:r>
              <a:rPr lang="sl-SI" dirty="0" smtClean="0"/>
              <a:t>The </a:t>
            </a:r>
            <a:r>
              <a:rPr lang="sl-SI" dirty="0"/>
              <a:t>IEEE Transactions on </a:t>
            </a:r>
            <a:r>
              <a:rPr lang="sl-SI" dirty="0" smtClean="0"/>
              <a:t>Education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780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ACM SIGITE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Publications</a:t>
            </a:r>
          </a:p>
          <a:p>
            <a:pPr lvl="1"/>
            <a:r>
              <a:rPr lang="sl-SI" dirty="0"/>
              <a:t>SIGITE Newsletter</a:t>
            </a:r>
            <a:endParaRPr lang="sl-SI" dirty="0" smtClean="0"/>
          </a:p>
          <a:p>
            <a:r>
              <a:rPr lang="sl-SI" dirty="0" smtClean="0"/>
              <a:t>Meetings</a:t>
            </a:r>
          </a:p>
          <a:p>
            <a:pPr lvl="1"/>
            <a:r>
              <a:rPr lang="sl-SI" dirty="0"/>
              <a:t>Annual Conference on Information Technology </a:t>
            </a:r>
            <a:r>
              <a:rPr lang="sl-SI" dirty="0" smtClean="0"/>
              <a:t>Education</a:t>
            </a:r>
          </a:p>
          <a:p>
            <a:pPr lvl="1"/>
            <a:r>
              <a:rPr lang="sl-SI" dirty="0" smtClean="0"/>
              <a:t>Annual </a:t>
            </a:r>
            <a:r>
              <a:rPr lang="sl-SI" dirty="0"/>
              <a:t>Conference on Research in Information Technology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00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ACM SIGCSE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Publications</a:t>
            </a:r>
          </a:p>
          <a:p>
            <a:pPr lvl="1"/>
            <a:r>
              <a:rPr lang="sl-SI" dirty="0"/>
              <a:t>ACM Inroads</a:t>
            </a:r>
          </a:p>
          <a:p>
            <a:pPr lvl="1"/>
            <a:r>
              <a:rPr lang="sl-SI" dirty="0"/>
              <a:t>The SIGCSE </a:t>
            </a:r>
            <a:r>
              <a:rPr lang="sl-SI" dirty="0" smtClean="0"/>
              <a:t>Bulletin</a:t>
            </a:r>
          </a:p>
          <a:p>
            <a:r>
              <a:rPr lang="sl-SI" dirty="0" smtClean="0"/>
              <a:t>Meetings</a:t>
            </a:r>
            <a:endParaRPr lang="sl-SI" dirty="0"/>
          </a:p>
          <a:p>
            <a:pPr lvl="1"/>
            <a:r>
              <a:rPr lang="sl-SI" dirty="0" smtClean="0"/>
              <a:t>The </a:t>
            </a:r>
            <a:r>
              <a:rPr lang="sl-SI" dirty="0"/>
              <a:t>SIGCSE Technical Symposium on Computer Science Education</a:t>
            </a:r>
          </a:p>
          <a:p>
            <a:pPr lvl="1"/>
            <a:r>
              <a:rPr lang="sl-SI" dirty="0" smtClean="0"/>
              <a:t>Annual </a:t>
            </a:r>
            <a:r>
              <a:rPr lang="sl-SI" dirty="0"/>
              <a:t>Conference on Innovation and Technology in Computer </a:t>
            </a:r>
            <a:r>
              <a:rPr lang="sl-SI" dirty="0" smtClean="0"/>
              <a:t>Science Education </a:t>
            </a:r>
            <a:r>
              <a:rPr lang="sl-SI" dirty="0"/>
              <a:t>(ITiCSE)</a:t>
            </a:r>
          </a:p>
          <a:p>
            <a:pPr lvl="1"/>
            <a:r>
              <a:rPr lang="sl-SI" dirty="0" smtClean="0"/>
              <a:t>International </a:t>
            </a:r>
            <a:r>
              <a:rPr lang="sl-SI" dirty="0"/>
              <a:t>Computing Education Research Conference (ICER</a:t>
            </a:r>
            <a:r>
              <a:rPr lang="sl-SI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43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Journals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ACM Inroads; ACM Journal on Educational Resources in Computing (JERIC) renamed to The ACM Transactions on Computing Education (TOCE); </a:t>
            </a:r>
            <a:r>
              <a:rPr lang="sl-SI" sz="800" dirty="0"/>
              <a:t>American Journal of Distance Education (AJDE); Assessment and Evaluation in Higher education; Association for the Advancement of Computing in Education (AACE) Journal of Computers in Mathematics and Science Teaching (JCMST); Australian Journal of Educational Technology (AJET); Behaviour &amp; Information Technology; British Journal of Educational Psychology; British Journal of Educational Technology (BJET); Bulletin of Applied Computing and Information Technology (BACIT); Communications of the ACM (CACM); Computer Science Education; Computers and Education; Computers in Education Journal; Education and Information Technologies; Educational Assessment; Educational Media International (EMI); Educational Psychologist; Educational Research; Educational Technology &amp; Society; Educational Technology Review (ETR); European Journal of Education; Evaluation; First Monday; Higher Education Research &amp; Development (HERD); Human-Computer Interaction; IEEE Computer; IEEE Transactions on Education; IEEE Transactions on Learning Technologies; Information Processing &amp; Management; Informing Science; Innovations in Education and Teaching International (IETI); Instructional Science; Interactive Learning Environments; International Alliance of Teachers and Scholars (IATS) Journal; International Journal of Artificial Intelligence in Education (IJAIED); International Journal of Human-Computer Interaction; International Journal of Human-Computer Studies (formerly the International Journal of Man-Machine Studies) (IJHCS); International Journal of Instructional Media (IJIM); International Journal of Teaching and Case Studies (IJTCS); International Journal of Qualitative Studies in Education (QSE); International Journal on E-Learning (formerly WebNet Journal) (IJEL); Interpersonal Computing and Technology (IPCT); Informatics in Education; Journal for Computing Teachers; Journal of Computer Assisted Learning (JCAL); Journal of Research on Technology in Education (JRTE); Journal of Computing in Higher Education; Journal of Computing in Mathematics and Science Teaching (JCMST); Journal of Computing Sciences in Colleges; Journal of Curriculum Studies; Journal of Documentation; Journal of Education for Library and Information Science (JELIS); Journal of Educational Computing Research; Journal of Educational Multimedia and Hypermedia (JEMH); Journal of Educational Psychology; Journal of Educational Research; Journal of Educational Technology Systems; Journal of Engineering Education (IJEE); Journal of Information Science (JIS); Journal of Information Technology Education (JITE); Journal of Interactive Instruction Development (JIID; Journal of Interactive Learning Research (JILR); Journal of Research and Practice in Information Technology (JRPIT); Journal of Research and Practice in Technology Enhanced Learning; Journal of Research on Technology in Education (JRTE); Journal of Technology and Teacher Education (JTATE); Journal of the American Society for Information Science and Technology (JASIST); The Journal of the Learning Sciences; Knowledge and Information Systems (KAIS); Learning and Instruction (EARLI); Oxford Review Of Education; Review of Educational Research (RER); Research in Higher Education; Review of Research In Education (RRE); Studies in Higher Education; Teaching in Higher Education; UltiBASE; User Modelling and User-Adapted Interaction; WebNet Journal (now International Journal on E-Learning</a:t>
            </a:r>
            <a:r>
              <a:rPr lang="sl-SI" sz="800" dirty="0" smtClean="0"/>
              <a:t>)</a:t>
            </a:r>
            <a:endParaRPr lang="sl-SI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98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Conferences &amp; Workshops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The SIGCSE Technical Symposium on Computer Science </a:t>
            </a:r>
            <a:r>
              <a:rPr lang="sl-SI" dirty="0" smtClean="0"/>
              <a:t>Education; Annual </a:t>
            </a:r>
            <a:r>
              <a:rPr lang="sl-SI" dirty="0"/>
              <a:t>Conference on Innovation and Technology in Computer Science Education (ITiCSE</a:t>
            </a:r>
            <a:r>
              <a:rPr lang="sl-SI" dirty="0" smtClean="0"/>
              <a:t>); International </a:t>
            </a:r>
            <a:r>
              <a:rPr lang="sl-SI" dirty="0"/>
              <a:t>Computing Education Research Conference (ICER); </a:t>
            </a:r>
            <a:r>
              <a:rPr lang="sl-SI" sz="1200" dirty="0"/>
              <a:t>ACE - Australasian Computing Education Conference (2008), all papers in ACE conferences from 2003 onward are part of the CRPIT series, as volumes 20, 30, 42, 52, 66, and 78.; ACM Special Interest Group in Computer Science Education (SIGCSE) Technical Symposium; Computing and Information Technology Research and Education in New Zealand (CITRENZ); Consortium for Computing Sciences in Colleges (CCSC) Regional Conferences; Frontiers in Education Conference; Innovation and Technology in Computer Science Education (ITiCSE) Conference; International Computing Education Research (ICER) Workshop; Koli Calling - Baltic Sea Conference on Computing Education Research; Lilly Conferences on College and University Teaching; Conference of the National Advisory Committee on Computing Qualifications; Psychology of Programming Interest Group; Workshops on OO Education (OOPSLA and ECOOP)</a:t>
            </a:r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7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dek-mra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514" y="4079718"/>
            <a:ext cx="2972009" cy="2229007"/>
          </a:xfrm>
          <a:prstGeom prst="rect">
            <a:avLst/>
          </a:prstGeom>
        </p:spPr>
      </p:pic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08013" y="939800"/>
            <a:ext cx="7956550" cy="800100"/>
          </a:xfrm>
        </p:spPr>
        <p:txBody>
          <a:bodyPr/>
          <a:lstStyle/>
          <a:p>
            <a:r>
              <a:rPr lang="sl-SI" dirty="0">
                <a:latin typeface="Verdana" pitchFamily="34" charset="0"/>
              </a:rPr>
              <a:t>Three good men of December</a:t>
            </a:r>
            <a:endParaRPr lang="sl-SI" dirty="0" smtClean="0">
              <a:latin typeface="Verdana" pitchFamily="34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E8D60F3-8663-4D13-9E17-B83EADB865AC}" type="slidenum">
              <a:rPr lang="en-US" sz="1000">
                <a:solidFill>
                  <a:prstClr val="white"/>
                </a:solidFill>
                <a:latin typeface="Verdana" pitchFamily="34" charset="0"/>
              </a:rPr>
              <a:pPr eaLnBrk="1" hangingPunct="1"/>
              <a:t>2</a:t>
            </a:fld>
            <a:endParaRPr lang="en-US" sz="10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x-none" sz="1200" smtClean="0">
                <a:solidFill>
                  <a:srgbClr val="898989"/>
                </a:solidFill>
                <a:latin typeface="Verdana" pitchFamily="34" charset="0"/>
              </a:rPr>
              <a:t>Dec 6th, 2013</a:t>
            </a:r>
            <a:endParaRPr lang="en-US" sz="1200" dirty="0" smtClean="0">
              <a:solidFill>
                <a:srgbClr val="898989"/>
              </a:solidFill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6" descr="miklav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519" y="1739900"/>
            <a:ext cx="3337043" cy="2509735"/>
          </a:xfrm>
          <a:prstGeom prst="rect">
            <a:avLst/>
          </a:prstGeom>
        </p:spPr>
      </p:pic>
      <p:pic>
        <p:nvPicPr>
          <p:cNvPr id="8" name="Picture 7" descr="bozice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80" y="2011254"/>
            <a:ext cx="3364209" cy="25231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7519" y="1780421"/>
            <a:ext cx="3441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bg2"/>
                </a:solidFill>
              </a:rPr>
              <a:t>St.Nicholas – this morning</a:t>
            </a:r>
            <a:endParaRPr lang="sl-SI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0880" y="2031703"/>
            <a:ext cx="3217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bg2"/>
                </a:solidFill>
              </a:rPr>
              <a:t>Santa Claus – Xmass Eve</a:t>
            </a:r>
            <a:endParaRPr lang="sl-SI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8510" y="5847060"/>
            <a:ext cx="3825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FF0000"/>
                </a:solidFill>
              </a:rPr>
              <a:t>Father Frost –New Year’s Eve</a:t>
            </a:r>
            <a:endParaRPr lang="sl-S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3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Sources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SIGCSE</a:t>
            </a:r>
          </a:p>
          <a:p>
            <a:pPr lvl="1"/>
            <a:r>
              <a:rPr lang="sl-SI" dirty="0"/>
              <a:t>Places to publish: </a:t>
            </a:r>
            <a:r>
              <a:rPr lang="sl-SI" dirty="0">
                <a:hlinkClick r:id="rId2"/>
              </a:rPr>
              <a:t>http://www.sigcse.org/resources/</a:t>
            </a:r>
            <a:r>
              <a:rPr lang="sl-SI" dirty="0" smtClean="0">
                <a:hlinkClick r:id="rId2"/>
              </a:rPr>
              <a:t>publish</a:t>
            </a:r>
            <a:endParaRPr lang="sl-SI" dirty="0"/>
          </a:p>
          <a:p>
            <a:r>
              <a:rPr lang="sl-SI" dirty="0"/>
              <a:t>Microsoft </a:t>
            </a:r>
            <a:r>
              <a:rPr lang="sl-SI" dirty="0" smtClean="0"/>
              <a:t>Research</a:t>
            </a:r>
          </a:p>
          <a:p>
            <a:pPr lvl="1"/>
            <a:r>
              <a:rPr lang="sl-SI" dirty="0"/>
              <a:t>Computer </a:t>
            </a:r>
            <a:r>
              <a:rPr lang="sl-SI" dirty="0" smtClean="0"/>
              <a:t>Education:  </a:t>
            </a:r>
            <a:r>
              <a:rPr lang="sl-SI" dirty="0" smtClean="0">
                <a:hlinkClick r:id="rId3"/>
              </a:rPr>
              <a:t>http</a:t>
            </a:r>
            <a:r>
              <a:rPr lang="sl-SI" dirty="0">
                <a:hlinkClick r:id="rId3"/>
              </a:rPr>
              <a:t>://academic.research.microsoft.com/RankList?topDomainID=2&amp;subDomainID=</a:t>
            </a:r>
            <a:r>
              <a:rPr lang="sl-SI" dirty="0" smtClean="0">
                <a:hlinkClick r:id="rId3"/>
              </a:rPr>
              <a:t>23</a:t>
            </a:r>
            <a:endParaRPr lang="sl-SI" dirty="0" smtClean="0"/>
          </a:p>
          <a:p>
            <a:pPr lvl="1"/>
            <a:r>
              <a:rPr lang="sl-SI" dirty="0" smtClean="0"/>
              <a:t>journals, conferences, keywords, organizations, publications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20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78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challenges – maybe?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/>
              <a:t>Informal education: how to approach it?</a:t>
            </a:r>
          </a:p>
          <a:p>
            <a:r>
              <a:rPr lang="en-CA" sz="2000" dirty="0" smtClean="0"/>
              <a:t>Motivation of learners: how to boost it?</a:t>
            </a:r>
          </a:p>
          <a:p>
            <a:r>
              <a:rPr lang="en-CA" sz="2000" dirty="0" smtClean="0"/>
              <a:t>MOOC</a:t>
            </a:r>
            <a:r>
              <a:rPr lang="en-CA" sz="2000" dirty="0"/>
              <a:t>, Massive open online </a:t>
            </a:r>
            <a:r>
              <a:rPr lang="en-CA" sz="2000" dirty="0" smtClean="0"/>
              <a:t>course</a:t>
            </a:r>
          </a:p>
          <a:p>
            <a:pPr lvl="1"/>
            <a:r>
              <a:rPr lang="en-CA" sz="2000" dirty="0" smtClean="0"/>
              <a:t>how to run it (pedagogy, informatics)?</a:t>
            </a:r>
          </a:p>
          <a:p>
            <a:pPr lvl="1"/>
            <a:r>
              <a:rPr lang="en-CA" sz="2000" dirty="0" smtClean="0"/>
              <a:t>when to use it?</a:t>
            </a:r>
          </a:p>
          <a:p>
            <a:r>
              <a:rPr lang="en-CA" sz="2000" dirty="0" smtClean="0"/>
              <a:t>Big data: use in education?</a:t>
            </a:r>
          </a:p>
          <a:p>
            <a:r>
              <a:rPr lang="en-CA" sz="2000" dirty="0" smtClean="0"/>
              <a:t>Measurement tools: standardize </a:t>
            </a:r>
            <a:r>
              <a:rPr lang="en-CA" sz="2000" smtClean="0"/>
              <a:t>as service?</a:t>
            </a:r>
            <a:endParaRPr lang="en-CA" sz="2000" dirty="0" smtClean="0"/>
          </a:p>
          <a:p>
            <a:r>
              <a:rPr lang="en-CA" sz="2000" dirty="0" smtClean="0"/>
              <a:t>Holistic approach in teaching informatics</a:t>
            </a:r>
          </a:p>
          <a:p>
            <a:pPr lvl="1"/>
            <a:r>
              <a:rPr lang="en-CA" sz="2000" dirty="0" smtClean="0"/>
              <a:t>informatics is not only …, how to include other knowledge areas?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21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0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Saint Nicholas – why?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22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6" descr="596px-Gentile_da_Fabriano_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10" y="1613859"/>
            <a:ext cx="4671353" cy="469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2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 smtClean="0"/>
          </a:p>
          <a:p>
            <a:pPr marL="0" indent="0" algn="ctr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 algn="ctr">
              <a:buNone/>
            </a:pPr>
            <a:r>
              <a:rPr lang="sl-SI" sz="3200" b="1" dirty="0" smtClean="0">
                <a:solidFill>
                  <a:srgbClr val="FF0000"/>
                </a:solidFill>
              </a:rPr>
              <a:t>Hvala za p</a:t>
            </a:r>
            <a:r>
              <a:rPr lang="sl-SI" sz="3200" b="1" dirty="0" smtClean="0">
                <a:solidFill>
                  <a:srgbClr val="0000FF"/>
                </a:solidFill>
              </a:rPr>
              <a:t>ozornost!</a:t>
            </a:r>
          </a:p>
          <a:p>
            <a:pPr marL="0" indent="0" algn="ctr">
              <a:buNone/>
            </a:pPr>
            <a:r>
              <a:rPr lang="sl-SI" sz="3200" b="1" dirty="0" smtClean="0">
                <a:solidFill>
                  <a:srgbClr val="0000FF"/>
                </a:solidFill>
              </a:rPr>
              <a:t>Thanx for yo</a:t>
            </a:r>
            <a:r>
              <a:rPr lang="sl-SI" sz="3200" b="1" dirty="0" smtClean="0">
                <a:solidFill>
                  <a:srgbClr val="FF0000"/>
                </a:solidFill>
              </a:rPr>
              <a:t>ur attention!</a:t>
            </a:r>
            <a:endParaRPr lang="sl-SI" sz="32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6" descr="edu4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820" y="1222014"/>
            <a:ext cx="64008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6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08013" y="939800"/>
            <a:ext cx="7956550" cy="800100"/>
          </a:xfrm>
        </p:spPr>
        <p:txBody>
          <a:bodyPr/>
          <a:lstStyle/>
          <a:p>
            <a:r>
              <a:rPr lang="sl-SI" dirty="0" smtClean="0">
                <a:latin typeface="Verdana" pitchFamily="34" charset="0"/>
              </a:rPr>
              <a:t>Object of research</a:t>
            </a:r>
            <a:endParaRPr lang="sl-SI" dirty="0" smtClean="0">
              <a:latin typeface="Verdana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608013" y="1897063"/>
            <a:ext cx="7956550" cy="4292600"/>
          </a:xfrm>
        </p:spPr>
        <p:txBody>
          <a:bodyPr/>
          <a:lstStyle/>
          <a:p>
            <a:r>
              <a:rPr lang="en-CA" b="1" dirty="0" smtClean="0">
                <a:solidFill>
                  <a:srgbClr val="FF0000"/>
                </a:solidFill>
                <a:latin typeface="Verdana" pitchFamily="34" charset="0"/>
              </a:rPr>
              <a:t>Informatics</a:t>
            </a:r>
            <a:r>
              <a:rPr lang="en-CA" dirty="0" smtClean="0">
                <a:latin typeface="Verdana" pitchFamily="34" charset="0"/>
              </a:rPr>
              <a:t> and </a:t>
            </a:r>
            <a:r>
              <a:rPr lang="en-CA" b="1" dirty="0" smtClean="0">
                <a:solidFill>
                  <a:srgbClr val="0000FF"/>
                </a:solidFill>
                <a:latin typeface="Verdana" pitchFamily="34" charset="0"/>
              </a:rPr>
              <a:t>Educational Science</a:t>
            </a:r>
            <a:r>
              <a:rPr lang="en-CA" dirty="0" smtClean="0">
                <a:latin typeface="Verdana" pitchFamily="34" charset="0"/>
              </a:rPr>
              <a:t> – </a:t>
            </a:r>
            <a:r>
              <a:rPr lang="en-CA" b="1" dirty="0" smtClean="0">
                <a:solidFill>
                  <a:srgbClr val="FF0000"/>
                </a:solidFill>
                <a:latin typeface="Verdana" pitchFamily="34" charset="0"/>
              </a:rPr>
              <a:t>CS</a:t>
            </a:r>
            <a:r>
              <a:rPr lang="en-CA" dirty="0" smtClean="0">
                <a:latin typeface="Verdana" pitchFamily="34" charset="0"/>
              </a:rPr>
              <a:t> and </a:t>
            </a:r>
            <a:r>
              <a:rPr lang="en-CA" b="1" dirty="0" smtClean="0">
                <a:solidFill>
                  <a:srgbClr val="0000FF"/>
                </a:solidFill>
                <a:latin typeface="Verdana" pitchFamily="34" charset="0"/>
              </a:rPr>
              <a:t>ED</a:t>
            </a:r>
          </a:p>
          <a:p>
            <a:endParaRPr lang="en-CA" dirty="0" smtClean="0">
              <a:latin typeface="Verdana" pitchFamily="34" charset="0"/>
            </a:endParaRPr>
          </a:p>
          <a:p>
            <a:endParaRPr lang="en-CA" dirty="0" smtClean="0">
              <a:latin typeface="Verdana" pitchFamily="34" charset="0"/>
            </a:endParaRPr>
          </a:p>
          <a:p>
            <a:endParaRPr lang="en-CA" dirty="0" smtClean="0">
              <a:latin typeface="Verdana" pitchFamily="34" charset="0"/>
            </a:endParaRPr>
          </a:p>
          <a:p>
            <a:endParaRPr lang="en-CA" dirty="0" smtClean="0">
              <a:latin typeface="Verdana" pitchFamily="34" charset="0"/>
            </a:endParaRPr>
          </a:p>
          <a:p>
            <a:endParaRPr lang="en-CA" dirty="0" smtClean="0">
              <a:latin typeface="Verdana" pitchFamily="34" charset="0"/>
            </a:endParaRPr>
          </a:p>
          <a:p>
            <a:pPr marL="0" indent="0">
              <a:buNone/>
            </a:pPr>
            <a:endParaRPr lang="en-CA" dirty="0" smtClean="0">
              <a:latin typeface="Verdana" pitchFamily="34" charset="0"/>
            </a:endParaRPr>
          </a:p>
          <a:p>
            <a:r>
              <a:rPr lang="en-CA" dirty="0" smtClean="0">
                <a:latin typeface="Verdana" pitchFamily="34" charset="0"/>
              </a:rPr>
              <a:t>or both – interdisciplinary field</a:t>
            </a:r>
          </a:p>
          <a:p>
            <a:r>
              <a:rPr lang="en-CA" dirty="0" smtClean="0">
                <a:latin typeface="Verdana" pitchFamily="34" charset="0"/>
              </a:rPr>
              <a:t>What department to submit the thesis to?</a:t>
            </a:r>
            <a:endParaRPr lang="en-CA" dirty="0" smtClean="0">
              <a:latin typeface="Verdana" pitchFamily="34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E8D60F3-8663-4D13-9E17-B83EADB865AC}" type="slidenum">
              <a:rPr lang="en-US" sz="1000">
                <a:solidFill>
                  <a:prstClr val="white"/>
                </a:solidFill>
                <a:latin typeface="Verdana" pitchFamily="34" charset="0"/>
              </a:rPr>
              <a:pPr eaLnBrk="1" hangingPunct="1"/>
              <a:t>3</a:t>
            </a:fld>
            <a:endParaRPr lang="en-US" sz="10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x-none" sz="1200" smtClean="0">
                <a:solidFill>
                  <a:srgbClr val="898989"/>
                </a:solidFill>
                <a:latin typeface="Verdana" pitchFamily="34" charset="0"/>
              </a:rPr>
              <a:t>Dec 6th, 2013</a:t>
            </a:r>
            <a:endParaRPr lang="en-US" sz="1200" smtClean="0">
              <a:solidFill>
                <a:srgbClr val="898989"/>
              </a:solidFill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080129" y="2635185"/>
            <a:ext cx="2670647" cy="2397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Education</a:t>
            </a:r>
          </a:p>
          <a:p>
            <a:pPr algn="ctr"/>
            <a:r>
              <a:rPr lang="sl-SI" dirty="0" smtClean="0"/>
              <a:t>of</a:t>
            </a:r>
          </a:p>
          <a:p>
            <a:pPr algn="ctr"/>
            <a:r>
              <a:rPr lang="sl-SI" b="1" dirty="0" smtClean="0"/>
              <a:t>Informatics</a:t>
            </a:r>
            <a:endParaRPr lang="sl-SI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363130" y="2635189"/>
            <a:ext cx="2670647" cy="2397777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Informatics</a:t>
            </a:r>
          </a:p>
          <a:p>
            <a:pPr algn="ctr"/>
            <a:r>
              <a:rPr lang="sl-SI" dirty="0" smtClean="0"/>
              <a:t>for</a:t>
            </a:r>
          </a:p>
          <a:p>
            <a:pPr algn="ctr"/>
            <a:r>
              <a:rPr lang="sl-SI" b="1" dirty="0" smtClean="0"/>
              <a:t>Education</a:t>
            </a: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77409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My path to supervising many doctoral thesis projects in CER </a:t>
            </a:r>
            <a:r>
              <a:rPr lang="sl-SI" dirty="0" smtClean="0"/>
              <a:t>revealed much </a:t>
            </a:r>
            <a:r>
              <a:rPr lang="sl-SI" dirty="0"/>
              <a:t>of the richness of the field, but also created major </a:t>
            </a:r>
            <a:r>
              <a:rPr lang="sl-SI" dirty="0" smtClean="0"/>
              <a:t>learning challenges </a:t>
            </a:r>
            <a:r>
              <a:rPr lang="sl-SI" dirty="0"/>
              <a:t>for me. One cannot be an expert in all areas. </a:t>
            </a:r>
            <a:r>
              <a:rPr lang="sl-SI" dirty="0" smtClean="0"/>
              <a:t>Therefore international </a:t>
            </a:r>
            <a:r>
              <a:rPr lang="sl-SI" dirty="0"/>
              <a:t>networking and joint efforts to improve research </a:t>
            </a:r>
            <a:r>
              <a:rPr lang="sl-SI" dirty="0" smtClean="0"/>
              <a:t>quality are </a:t>
            </a:r>
            <a:r>
              <a:rPr lang="sl-SI" dirty="0"/>
              <a:t>essential.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 algn="r">
              <a:buNone/>
            </a:pPr>
            <a:r>
              <a:rPr lang="sl-SI" sz="2000" dirty="0" smtClean="0"/>
              <a:t>Lauri </a:t>
            </a:r>
            <a:r>
              <a:rPr lang="sl-SI" sz="2000" dirty="0"/>
              <a:t>Malmi, ACM Inroads, Volume 4 Issue 3, September 2013</a:t>
            </a:r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78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7450" y="6326539"/>
            <a:ext cx="310549" cy="365125"/>
          </a:xfrm>
        </p:spPr>
        <p:txBody>
          <a:bodyPr/>
          <a:lstStyle/>
          <a:p>
            <a:fld id="{ABD4D998-716C-CC42-B150-EFA9C71ADD3E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Computer Laboratory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web-based e-learning platform based on NCSU VCL</a:t>
            </a:r>
          </a:p>
          <a:p>
            <a:pPr lvl="1"/>
            <a:r>
              <a:rPr lang="en-US" dirty="0"/>
              <a:t>reservation based</a:t>
            </a:r>
          </a:p>
          <a:p>
            <a:pPr lvl="1"/>
            <a:r>
              <a:rPr lang="en-US" dirty="0"/>
              <a:t>24/7 availability</a:t>
            </a:r>
          </a:p>
          <a:p>
            <a:pPr lvl="1"/>
            <a:r>
              <a:rPr lang="en-US" dirty="0"/>
              <a:t>time and space shift</a:t>
            </a:r>
          </a:p>
          <a:p>
            <a:r>
              <a:rPr lang="en-US" dirty="0"/>
              <a:t>practical hands-on experience</a:t>
            </a:r>
          </a:p>
          <a:p>
            <a:pPr lvl="1"/>
            <a:r>
              <a:rPr lang="en-US" dirty="0"/>
              <a:t>creativity without fear of breaking </a:t>
            </a:r>
            <a:r>
              <a:rPr lang="en-US" dirty="0" smtClean="0"/>
              <a:t>things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000" i="1" dirty="0"/>
              <a:t>SAKE: Web Architecture as a Learning Technology for Constructivist e-</a:t>
            </a:r>
            <a:r>
              <a:rPr lang="en-US" sz="2000" i="1" dirty="0" smtClean="0"/>
              <a:t>Learning</a:t>
            </a:r>
            <a:r>
              <a:rPr lang="en-US" sz="2000" dirty="0"/>
              <a:t> (http://</a:t>
            </a:r>
            <a:r>
              <a:rPr lang="en-US" sz="2000" dirty="0" err="1"/>
              <a:t>www.fri.uni-lj.si</a:t>
            </a:r>
            <a:r>
              <a:rPr lang="en-US" sz="2000" dirty="0"/>
              <a:t>/en/research/projects/9082/</a:t>
            </a:r>
            <a:r>
              <a:rPr lang="en-US" sz="2000" dirty="0" err="1"/>
              <a:t>project.html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 algn="r">
              <a:buNone/>
            </a:pPr>
            <a:r>
              <a:rPr lang="en-US" sz="2000" i="1" dirty="0" smtClean="0"/>
              <a:t>J. </a:t>
            </a:r>
            <a:r>
              <a:rPr lang="en-US" sz="2000" i="1" dirty="0" err="1"/>
              <a:t>Rugelj</a:t>
            </a:r>
            <a:r>
              <a:rPr lang="en-US" sz="2000" i="1" dirty="0"/>
              <a:t>, </a:t>
            </a:r>
            <a:r>
              <a:rPr lang="en-US" sz="2000" i="1" dirty="0" smtClean="0"/>
              <a:t>M. </a:t>
            </a:r>
            <a:r>
              <a:rPr lang="en-US" sz="2000" i="1" dirty="0" err="1" smtClean="0"/>
              <a:t>Ciglarič</a:t>
            </a:r>
            <a:r>
              <a:rPr lang="en-US" sz="2000" i="1" dirty="0" smtClean="0"/>
              <a:t>, A. </a:t>
            </a:r>
            <a:r>
              <a:rPr lang="en-US" sz="2000" i="1" dirty="0" err="1"/>
              <a:t>Krevl</a:t>
            </a:r>
            <a:r>
              <a:rPr lang="en-US" sz="2000" i="1" dirty="0"/>
              <a:t>, </a:t>
            </a:r>
            <a:r>
              <a:rPr lang="en-US" sz="2000" i="1" dirty="0" smtClean="0"/>
              <a:t>M. </a:t>
            </a:r>
            <a:r>
              <a:rPr lang="en-US" sz="2000" i="1" dirty="0" err="1" smtClean="0"/>
              <a:t>Pančur</a:t>
            </a:r>
            <a:r>
              <a:rPr lang="en-US" sz="2000" i="1" dirty="0"/>
              <a:t>, </a:t>
            </a:r>
            <a:r>
              <a:rPr lang="en-US" sz="2000" i="1" dirty="0" smtClean="0"/>
              <a:t>A. Brodnik: </a:t>
            </a:r>
            <a:r>
              <a:rPr lang="en-US" sz="2000" i="1" dirty="0"/>
              <a:t>Constructivist learning environment in a </a:t>
            </a:r>
            <a:r>
              <a:rPr lang="en-US" sz="2000" i="1" dirty="0" smtClean="0"/>
              <a:t>cloud, LTEC 12</a:t>
            </a:r>
            <a:endParaRPr lang="en-US" sz="20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1113" y="6290929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4th DC,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Druskininkai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7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39320" y="6311824"/>
            <a:ext cx="298680" cy="365125"/>
          </a:xfrm>
        </p:spPr>
        <p:txBody>
          <a:bodyPr/>
          <a:lstStyle/>
          <a:p>
            <a:fld id="{369274EB-BCB3-9047-B33C-D2D3E5F467FC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Computer </a:t>
            </a:r>
            <a:r>
              <a:rPr lang="en-US" dirty="0" smtClean="0"/>
              <a:t>Laboratory</a:t>
            </a:r>
            <a:endParaRPr lang="en-US" dirty="0"/>
          </a:p>
        </p:txBody>
      </p:sp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69850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4th DC,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Druskininkai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3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39320" y="6311824"/>
            <a:ext cx="298680" cy="365125"/>
          </a:xfrm>
        </p:spPr>
        <p:txBody>
          <a:bodyPr/>
          <a:lstStyle/>
          <a:p>
            <a:fld id="{369274EB-BCB3-9047-B33C-D2D3E5F467FC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Computer </a:t>
            </a:r>
            <a:r>
              <a:rPr lang="en-US" dirty="0" smtClean="0"/>
              <a:t>Laboratory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4th DC,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Druskininkai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Slika 1" descr="Vlab_eng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7584" y="1178465"/>
            <a:ext cx="6670683" cy="485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99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51911" y="6320740"/>
            <a:ext cx="329837" cy="365125"/>
          </a:xfrm>
        </p:spPr>
        <p:txBody>
          <a:bodyPr/>
          <a:lstStyle/>
          <a:p>
            <a:fld id="{82A4244F-6EEF-5E44-8393-5D9F3CBE41FE}" type="slidenum">
              <a:rPr lang="en-US"/>
              <a:pPr/>
              <a:t>8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Communications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5688"/>
            <a:ext cx="8085137" cy="5181600"/>
          </a:xfrm>
        </p:spPr>
        <p:txBody>
          <a:bodyPr/>
          <a:lstStyle/>
          <a:p>
            <a:r>
              <a:rPr lang="en-US" dirty="0" smtClean="0"/>
              <a:t>Assignment </a:t>
            </a:r>
            <a:r>
              <a:rPr lang="en-US" dirty="0"/>
              <a:t>in VCL</a:t>
            </a:r>
          </a:p>
          <a:p>
            <a:pPr lvl="1"/>
            <a:r>
              <a:rPr lang="en-US" dirty="0" smtClean="0"/>
              <a:t>consists </a:t>
            </a:r>
            <a:r>
              <a:rPr lang="en-US" dirty="0"/>
              <a:t>of two tasks</a:t>
            </a:r>
          </a:p>
          <a:p>
            <a:r>
              <a:rPr lang="en-US" dirty="0"/>
              <a:t>students divided into two groups</a:t>
            </a:r>
          </a:p>
          <a:p>
            <a:pPr lvl="1"/>
            <a:r>
              <a:rPr lang="en-US" dirty="0"/>
              <a:t>same first task (topic IP)</a:t>
            </a:r>
          </a:p>
          <a:p>
            <a:pPr lvl="1"/>
            <a:r>
              <a:rPr lang="en-US" dirty="0"/>
              <a:t>different second task (topics DNS and WEB)</a:t>
            </a:r>
          </a:p>
          <a:p>
            <a:r>
              <a:rPr lang="en-US" dirty="0"/>
              <a:t>14 days to complete</a:t>
            </a:r>
          </a:p>
          <a:p>
            <a:pPr lvl="1"/>
            <a:r>
              <a:rPr lang="en-US" dirty="0"/>
              <a:t>one task should take one hour</a:t>
            </a:r>
          </a:p>
          <a:p>
            <a:pPr lvl="1"/>
            <a:r>
              <a:rPr lang="en-US" dirty="0"/>
              <a:t>unlimited number of attempts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4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 do we teach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sz="2400" dirty="0" smtClean="0"/>
              <a:t>Due </a:t>
            </a:r>
            <a:r>
              <a:rPr lang="sl-SI" sz="2400" dirty="0"/>
              <a:t>to development of society and technology it is essential to develop a curriculum for teaching Computing (including Digital Literacy and in particular Computer Science) that will allow children in K12 education to have an access to knowledge that will make them </a:t>
            </a:r>
            <a:r>
              <a:rPr lang="sl-SI" sz="2400" b="1" dirty="0"/>
              <a:t>creators of technology – not just its consumers</a:t>
            </a:r>
            <a:r>
              <a:rPr lang="sl-SI" sz="2400" dirty="0" smtClean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 algn="r">
              <a:buNone/>
            </a:pPr>
            <a:r>
              <a:rPr lang="sl-SI" sz="2000" dirty="0"/>
              <a:t>IFIP TC3, Torun, </a:t>
            </a:r>
            <a:r>
              <a:rPr lang="sl-SI" sz="2000" dirty="0" smtClean="0"/>
              <a:t>2013,</a:t>
            </a:r>
          </a:p>
          <a:p>
            <a:pPr marL="0" indent="0" algn="r">
              <a:buNone/>
            </a:pPr>
            <a:r>
              <a:rPr lang="sl-SI" sz="2000" dirty="0" smtClean="0"/>
              <a:t>Towards Knowledge Societies for Peace and Sustainable Development, UNESCO – WSIS+10, Paris, 2013</a:t>
            </a:r>
            <a:endParaRPr lang="sl-SI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A33A9-FB9A-4CDA-B4CD-01CF8B5769C9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Dec 6th,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4th DC, Druskininkai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585647"/>
      </p:ext>
    </p:extLst>
  </p:cSld>
  <p:clrMapOvr>
    <a:masterClrMapping/>
  </p:clrMapOvr>
</p:sld>
</file>

<file path=ppt/theme/theme1.xml><?xml version="1.0" encoding="utf-8"?>
<a:theme xmlns:a="http://schemas.openxmlformats.org/drawingml/2006/main" name="FRI-1profesor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FRI_prezentacija_v03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FRI-1profesor</Template>
  <TotalTime>951</TotalTime>
  <Words>1953</Words>
  <Application>Microsoft Macintosh PowerPoint</Application>
  <PresentationFormat>On-screen Show (4:3)</PresentationFormat>
  <Paragraphs>213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FRI-1profesor</vt:lpstr>
      <vt:lpstr>2_FRI_prezentacija_v03</vt:lpstr>
      <vt:lpstr>Suggestions and criteria for writing informatics education doctoral thesis</vt:lpstr>
      <vt:lpstr>Three good men of December</vt:lpstr>
      <vt:lpstr>Object of research</vt:lpstr>
      <vt:lpstr>PowerPoint Presentation</vt:lpstr>
      <vt:lpstr>Virtual Computer Laboratory</vt:lpstr>
      <vt:lpstr>Virtual Computer Laboratory</vt:lpstr>
      <vt:lpstr>Virtual Computer Laboratory</vt:lpstr>
      <vt:lpstr>Computer Communications</vt:lpstr>
      <vt:lpstr>What do we teach</vt:lpstr>
      <vt:lpstr>What is Informatics/Computer Science</vt:lpstr>
      <vt:lpstr>Education and Informatics</vt:lpstr>
      <vt:lpstr>Research</vt:lpstr>
      <vt:lpstr>How to search</vt:lpstr>
      <vt:lpstr>Organizations</vt:lpstr>
      <vt:lpstr>IEEE</vt:lpstr>
      <vt:lpstr>ACM SIGITE</vt:lpstr>
      <vt:lpstr>ACM SIGCSE</vt:lpstr>
      <vt:lpstr>Journals</vt:lpstr>
      <vt:lpstr>Conferences &amp; Workshops</vt:lpstr>
      <vt:lpstr>Sources</vt:lpstr>
      <vt:lpstr>Some challenges – maybe?</vt:lpstr>
      <vt:lpstr>Saint Nicholas – why?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Kristan, Nataša</dc:creator>
  <cp:lastModifiedBy>Andrej (Andy) Brodnik</cp:lastModifiedBy>
  <cp:revision>84</cp:revision>
  <dcterms:created xsi:type="dcterms:W3CDTF">2012-09-27T11:49:06Z</dcterms:created>
  <dcterms:modified xsi:type="dcterms:W3CDTF">2013-12-05T18:15:53Z</dcterms:modified>
</cp:coreProperties>
</file>