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30"/>
  </p:notesMasterIdLst>
  <p:handoutMasterIdLst>
    <p:handoutMasterId r:id="rId31"/>
  </p:handoutMasterIdLst>
  <p:sldIdLst>
    <p:sldId id="258" r:id="rId5"/>
    <p:sldId id="436" r:id="rId6"/>
    <p:sldId id="368" r:id="rId7"/>
    <p:sldId id="293" r:id="rId8"/>
    <p:sldId id="399" r:id="rId9"/>
    <p:sldId id="301" r:id="rId10"/>
    <p:sldId id="437" r:id="rId11"/>
    <p:sldId id="329" r:id="rId12"/>
    <p:sldId id="394" r:id="rId13"/>
    <p:sldId id="422" r:id="rId14"/>
    <p:sldId id="423" r:id="rId15"/>
    <p:sldId id="416" r:id="rId16"/>
    <p:sldId id="424" r:id="rId17"/>
    <p:sldId id="425" r:id="rId18"/>
    <p:sldId id="426" r:id="rId19"/>
    <p:sldId id="427" r:id="rId20"/>
    <p:sldId id="428" r:id="rId21"/>
    <p:sldId id="429" r:id="rId22"/>
    <p:sldId id="431" r:id="rId23"/>
    <p:sldId id="435" r:id="rId24"/>
    <p:sldId id="432" r:id="rId25"/>
    <p:sldId id="433" r:id="rId26"/>
    <p:sldId id="434" r:id="rId27"/>
    <p:sldId id="430" r:id="rId28"/>
    <p:sldId id="421" r:id="rId29"/>
  </p:sldIdLst>
  <p:sldSz cx="9144000" cy="6858000" type="screen4x3"/>
  <p:notesSz cx="7010400" cy="92964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sna Klemenc" initials="JK"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EA103B"/>
    <a:srgbClr val="FF5757"/>
    <a:srgbClr val="FFAFAF"/>
    <a:srgbClr val="FF5B5B"/>
    <a:srgbClr val="EA0000"/>
    <a:srgbClr val="DA0000"/>
    <a:srgbClr val="FF8B8B"/>
    <a:srgbClr val="FF2121"/>
    <a:srgbClr val="D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46" autoAdjust="0"/>
    <p:restoredTop sz="81172" autoAdjust="0"/>
  </p:normalViewPr>
  <p:slideViewPr>
    <p:cSldViewPr>
      <p:cViewPr>
        <p:scale>
          <a:sx n="60" d="100"/>
          <a:sy n="60" d="100"/>
        </p:scale>
        <p:origin x="-2184" y="-390"/>
      </p:cViewPr>
      <p:guideLst>
        <p:guide orient="horz" pos="2160"/>
        <p:guide pos="15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52"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1" y="8829968"/>
            <a:ext cx="3432174" cy="464820"/>
          </a:xfrm>
          <a:prstGeom prst="rect">
            <a:avLst/>
          </a:prstGeom>
        </p:spPr>
        <p:txBody>
          <a:bodyPr vert="horz" lIns="91440" tIns="45720" rIns="91440" bIns="45720" rtlCol="0" anchor="ctr" anchorCtr="0"/>
          <a:lstStyle>
            <a:lvl1pPr algn="l">
              <a:defRPr sz="1200"/>
            </a:lvl1pPr>
          </a:lstStyle>
          <a:p>
            <a:r>
              <a:rPr lang="en-US" sz="1000" dirty="0" smtClean="0">
                <a:solidFill>
                  <a:schemeClr val="bg1">
                    <a:lumMod val="50000"/>
                  </a:schemeClr>
                </a:solidFill>
              </a:rPr>
              <a:t>Copyright© 2010 ComTrade. All rights reserved.</a:t>
            </a:r>
            <a:endParaRPr lang="en-US" sz="1000" dirty="0">
              <a:solidFill>
                <a:schemeClr val="bg1">
                  <a:lumMod val="50000"/>
                </a:schemeClr>
              </a:solidFill>
            </a:endParaRPr>
          </a:p>
        </p:txBody>
      </p:sp>
      <p:sp>
        <p:nvSpPr>
          <p:cNvPr id="5" name="Slide Number Placeholder 4"/>
          <p:cNvSpPr>
            <a:spLocks noGrp="1"/>
          </p:cNvSpPr>
          <p:nvPr>
            <p:ph type="sldNum" sz="quarter" idx="3"/>
          </p:nvPr>
        </p:nvSpPr>
        <p:spPr>
          <a:xfrm>
            <a:off x="3970939" y="-33"/>
            <a:ext cx="3037840" cy="464820"/>
          </a:xfrm>
          <a:prstGeom prst="rect">
            <a:avLst/>
          </a:prstGeom>
        </p:spPr>
        <p:txBody>
          <a:bodyPr vert="horz" lIns="91440" tIns="45720" rIns="91440" bIns="45720" rtlCol="0" anchor="b"/>
          <a:lstStyle>
            <a:lvl1pPr algn="r">
              <a:defRPr sz="1200"/>
            </a:lvl1pPr>
          </a:lstStyle>
          <a:p>
            <a:fld id="{143011F8-98A0-402F-A18B-27F66943F213}" type="slidenum">
              <a:rPr lang="en-US" sz="1000" smtClean="0">
                <a:solidFill>
                  <a:schemeClr val="bg1">
                    <a:lumMod val="50000"/>
                  </a:schemeClr>
                </a:solidFill>
              </a:rPr>
              <a:pPr/>
              <a:t>‹#›</a:t>
            </a:fld>
            <a:endParaRPr lang="en-US" sz="1000" dirty="0">
              <a:solidFill>
                <a:schemeClr val="bg1">
                  <a:lumMod val="50000"/>
                </a:schemeClr>
              </a:solidFill>
            </a:endParaRPr>
          </a:p>
        </p:txBody>
      </p:sp>
      <p:pic>
        <p:nvPicPr>
          <p:cNvPr id="7" name="Picture 6" descr="ComTrade logo.jpg"/>
          <p:cNvPicPr>
            <a:picLocks noChangeAspect="1"/>
          </p:cNvPicPr>
          <p:nvPr/>
        </p:nvPicPr>
        <p:blipFill>
          <a:blip r:embed="rId2" cstate="print"/>
          <a:stretch>
            <a:fillRect/>
          </a:stretch>
        </p:blipFill>
        <p:spPr>
          <a:xfrm>
            <a:off x="5329682" y="8898430"/>
            <a:ext cx="1607718" cy="325374"/>
          </a:xfrm>
          <a:prstGeom prst="rect">
            <a:avLst/>
          </a:prstGeom>
        </p:spPr>
      </p:pic>
    </p:spTree>
    <p:extLst>
      <p:ext uri="{BB962C8B-B14F-4D97-AF65-F5344CB8AC3E}">
        <p14:creationId xmlns:p14="http://schemas.microsoft.com/office/powerpoint/2010/main" val="313930440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1440" tIns="45720" rIns="91440" bIns="45720" rtlCol="0"/>
          <a:lstStyle>
            <a:lvl1pPr algn="r">
              <a:defRPr sz="1200"/>
            </a:lvl1pPr>
          </a:lstStyle>
          <a:p>
            <a:fld id="{B51B30AC-4EAD-444A-97AA-B9EAAE78A3E3}" type="datetimeFigureOut">
              <a:rPr lang="en-US" smtClean="0"/>
              <a:pPr/>
              <a:t>8/22/2013</a:t>
            </a:fld>
            <a:endParaRPr lang="en-US"/>
          </a:p>
        </p:txBody>
      </p:sp>
      <p:sp>
        <p:nvSpPr>
          <p:cNvPr id="4" name="Slide Image Placeholder 3"/>
          <p:cNvSpPr>
            <a:spLocks noGrp="1" noRot="1" noChangeAspect="1"/>
          </p:cNvSpPr>
          <p:nvPr>
            <p:ph type="sldImg" idx="2"/>
          </p:nvPr>
        </p:nvSpPr>
        <p:spPr>
          <a:xfrm>
            <a:off x="1179513" y="695325"/>
            <a:ext cx="4651375" cy="34877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15792"/>
            <a:ext cx="560832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8"/>
            <a:ext cx="3037840" cy="464820"/>
          </a:xfrm>
          <a:prstGeom prst="rect">
            <a:avLst/>
          </a:prstGeom>
        </p:spPr>
        <p:txBody>
          <a:bodyPr vert="horz" lIns="91440" tIns="45720" rIns="91440" bIns="45720" rtlCol="0" anchor="b"/>
          <a:lstStyle>
            <a:lvl1pPr algn="l">
              <a:defRPr sz="1200"/>
            </a:lvl1pPr>
          </a:lstStyle>
          <a:p>
            <a:r>
              <a:rPr lang="en-US" dirty="0" smtClean="0"/>
              <a:t>Copyright© 2010 ComTrade. All rights reserved.</a:t>
            </a:r>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1440" tIns="45720" rIns="91440" bIns="45720" rtlCol="0" anchor="b"/>
          <a:lstStyle>
            <a:lvl1pPr algn="r">
              <a:defRPr sz="1200"/>
            </a:lvl1pPr>
          </a:lstStyle>
          <a:p>
            <a:fld id="{4731DFF5-A497-4205-80B9-088AE0BDEC9F}" type="slidenum">
              <a:rPr lang="en-US" smtClean="0"/>
              <a:pPr/>
              <a:t>‹#›</a:t>
            </a:fld>
            <a:endParaRPr lang="en-US"/>
          </a:p>
        </p:txBody>
      </p:sp>
    </p:spTree>
    <p:extLst>
      <p:ext uri="{BB962C8B-B14F-4D97-AF65-F5344CB8AC3E}">
        <p14:creationId xmlns:p14="http://schemas.microsoft.com/office/powerpoint/2010/main" val="118162553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Slide Number Placeholder 3"/>
          <p:cNvSpPr>
            <a:spLocks noGrp="1"/>
          </p:cNvSpPr>
          <p:nvPr>
            <p:ph type="sldNum" sz="quarter" idx="10"/>
          </p:nvPr>
        </p:nvSpPr>
        <p:spPr/>
        <p:txBody>
          <a:bodyPr/>
          <a:lstStyle/>
          <a:p>
            <a:fld id="{4731DFF5-A497-4205-80B9-088AE0BDEC9F}" type="slidenum">
              <a:rPr lang="en-US" smtClean="0"/>
              <a:pPr/>
              <a:t>1</a:t>
            </a:fld>
            <a:endParaRPr lang="en-US"/>
          </a:p>
        </p:txBody>
      </p:sp>
      <p:sp>
        <p:nvSpPr>
          <p:cNvPr id="5" name="Footer Placeholder 4"/>
          <p:cNvSpPr>
            <a:spLocks noGrp="1"/>
          </p:cNvSpPr>
          <p:nvPr>
            <p:ph type="ftr" sz="quarter" idx="11"/>
          </p:nvPr>
        </p:nvSpPr>
        <p:spPr/>
        <p:txBody>
          <a:bodyPr/>
          <a:lstStyle/>
          <a:p>
            <a:r>
              <a:rPr lang="en-US" dirty="0" smtClean="0"/>
              <a:t>Copyright© 2010 ComTrade. All rights reserved.</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10</a:t>
            </a:fld>
            <a:endParaRPr lang="en-US"/>
          </a:p>
        </p:txBody>
      </p:sp>
    </p:spTree>
    <p:extLst>
      <p:ext uri="{BB962C8B-B14F-4D97-AF65-F5344CB8AC3E}">
        <p14:creationId xmlns:p14="http://schemas.microsoft.com/office/powerpoint/2010/main" val="2544774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Projektno vodenje je umetnost upravljanja s tremi viri ali omejitvami…</a:t>
            </a:r>
          </a:p>
          <a:p>
            <a:r>
              <a:rPr lang="en-US" altLang="en-US" smtClean="0"/>
              <a:t>V projektu nastopajo tako znane kot neznane stvari. Oboje moramo identificirati. Priti hocemo od problema do resitve.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err="1" smtClean="0"/>
              <a:t>Projekt</a:t>
            </a:r>
            <a:r>
              <a:rPr lang="en-US" altLang="en-US" dirty="0" smtClean="0"/>
              <a:t> </a:t>
            </a:r>
            <a:r>
              <a:rPr lang="en-US" altLang="en-US" dirty="0" err="1" smtClean="0"/>
              <a:t>mora</a:t>
            </a:r>
            <a:r>
              <a:rPr lang="en-US" altLang="en-US" dirty="0" smtClean="0"/>
              <a:t> od </a:t>
            </a:r>
            <a:r>
              <a:rPr lang="en-US" altLang="en-US" dirty="0" err="1" smtClean="0"/>
              <a:t>vsega</a:t>
            </a:r>
            <a:r>
              <a:rPr lang="en-US" altLang="en-US" dirty="0" smtClean="0"/>
              <a:t> </a:t>
            </a:r>
            <a:r>
              <a:rPr lang="en-US" altLang="en-US" dirty="0" err="1" smtClean="0"/>
              <a:t>zacetka</a:t>
            </a:r>
            <a:r>
              <a:rPr lang="en-US" altLang="en-US" dirty="0" smtClean="0"/>
              <a:t> </a:t>
            </a:r>
            <a:r>
              <a:rPr lang="en-US" altLang="en-US" dirty="0" err="1" smtClean="0"/>
              <a:t>izkazovati</a:t>
            </a:r>
            <a:r>
              <a:rPr lang="en-US" altLang="en-US" dirty="0" smtClean="0"/>
              <a:t> </a:t>
            </a:r>
            <a:r>
              <a:rPr lang="en-US" altLang="en-US" dirty="0" err="1" smtClean="0"/>
              <a:t>ustrezno</a:t>
            </a:r>
            <a:r>
              <a:rPr lang="en-US" altLang="en-US" dirty="0" smtClean="0"/>
              <a:t> </a:t>
            </a:r>
            <a:r>
              <a:rPr lang="en-US" altLang="en-US" dirty="0" err="1" smtClean="0"/>
              <a:t>organizacijo</a:t>
            </a:r>
            <a:r>
              <a:rPr lang="en-US" altLang="en-US" dirty="0" smtClean="0"/>
              <a:t>. Na </a:t>
            </a:r>
            <a:r>
              <a:rPr lang="en-US" altLang="en-US" dirty="0" err="1" smtClean="0"/>
              <a:t>vrhu</a:t>
            </a:r>
            <a:r>
              <a:rPr lang="en-US" altLang="en-US" dirty="0" smtClean="0"/>
              <a:t> </a:t>
            </a:r>
            <a:r>
              <a:rPr lang="en-US" altLang="en-US" dirty="0" err="1" smtClean="0"/>
              <a:t>piramide</a:t>
            </a:r>
            <a:r>
              <a:rPr lang="en-US" altLang="en-US" dirty="0" smtClean="0"/>
              <a:t> </a:t>
            </a:r>
            <a:r>
              <a:rPr lang="en-US" altLang="en-US" dirty="0" err="1" smtClean="0"/>
              <a:t>mora</a:t>
            </a:r>
            <a:r>
              <a:rPr lang="en-US" altLang="en-US" dirty="0" smtClean="0"/>
              <a:t> </a:t>
            </a:r>
            <a:r>
              <a:rPr lang="en-US" altLang="en-US" dirty="0" err="1" smtClean="0"/>
              <a:t>biti</a:t>
            </a:r>
            <a:r>
              <a:rPr lang="en-US" altLang="en-US" dirty="0" smtClean="0"/>
              <a:t> </a:t>
            </a:r>
            <a:r>
              <a:rPr lang="en-US" altLang="en-US" dirty="0" err="1" smtClean="0"/>
              <a:t>nedvoumna</a:t>
            </a:r>
            <a:r>
              <a:rPr lang="en-US" altLang="en-US" dirty="0" smtClean="0"/>
              <a:t> </a:t>
            </a:r>
            <a:r>
              <a:rPr lang="en-US" altLang="en-US" dirty="0" err="1" smtClean="0"/>
              <a:t>avtoriteta</a:t>
            </a:r>
            <a:r>
              <a:rPr lang="en-US" altLang="en-US" dirty="0" smtClean="0"/>
              <a:t>, to je </a:t>
            </a:r>
            <a:r>
              <a:rPr lang="en-US" altLang="en-US" dirty="0" err="1" smtClean="0"/>
              <a:t>projektni</a:t>
            </a:r>
            <a:r>
              <a:rPr lang="en-US" altLang="en-US" dirty="0" smtClean="0"/>
              <a:t> </a:t>
            </a:r>
            <a:r>
              <a:rPr lang="en-US" altLang="en-US" dirty="0" err="1" smtClean="0"/>
              <a:t>vodja</a:t>
            </a:r>
            <a:r>
              <a:rPr lang="en-US" altLang="en-US" dirty="0" smtClean="0"/>
              <a:t>, </a:t>
            </a:r>
            <a:r>
              <a:rPr lang="en-US" altLang="en-US" dirty="0" err="1" smtClean="0"/>
              <a:t>organizacija</a:t>
            </a:r>
            <a:r>
              <a:rPr lang="en-US" altLang="en-US" dirty="0" smtClean="0"/>
              <a:t> pa </a:t>
            </a:r>
            <a:r>
              <a:rPr lang="en-US" altLang="en-US" dirty="0" err="1" smtClean="0"/>
              <a:t>mora</a:t>
            </a:r>
            <a:r>
              <a:rPr lang="en-US" altLang="en-US" dirty="0" smtClean="0"/>
              <a:t> </a:t>
            </a:r>
            <a:r>
              <a:rPr lang="en-US" altLang="en-US" dirty="0" err="1" smtClean="0"/>
              <a:t>biti</a:t>
            </a:r>
            <a:r>
              <a:rPr lang="en-US" altLang="en-US" dirty="0" smtClean="0"/>
              <a:t> </a:t>
            </a:r>
            <a:r>
              <a:rPr lang="en-US" altLang="en-US" dirty="0" err="1" smtClean="0"/>
              <a:t>matricne</a:t>
            </a:r>
            <a:r>
              <a:rPr lang="en-US" altLang="en-US" dirty="0" smtClean="0"/>
              <a:t> </a:t>
            </a:r>
            <a:r>
              <a:rPr lang="en-US" altLang="en-US" dirty="0" err="1" smtClean="0"/>
              <a:t>narave</a:t>
            </a:r>
            <a:r>
              <a:rPr lang="en-US" altLang="en-US" dirty="0" smtClean="0"/>
              <a:t>. </a:t>
            </a:r>
            <a:r>
              <a:rPr lang="en-US" altLang="en-US" dirty="0" err="1" smtClean="0"/>
              <a:t>Ljudje</a:t>
            </a:r>
            <a:r>
              <a:rPr lang="en-US" altLang="en-US" dirty="0" smtClean="0"/>
              <a:t> </a:t>
            </a:r>
            <a:r>
              <a:rPr lang="en-US" altLang="en-US" dirty="0" err="1" smtClean="0"/>
              <a:t>morajo</a:t>
            </a:r>
            <a:r>
              <a:rPr lang="en-US" altLang="en-US" dirty="0" smtClean="0"/>
              <a:t> </a:t>
            </a:r>
            <a:r>
              <a:rPr lang="en-US" altLang="en-US" dirty="0" err="1" smtClean="0"/>
              <a:t>imeti</a:t>
            </a:r>
            <a:r>
              <a:rPr lang="en-US" altLang="en-US" dirty="0" smtClean="0"/>
              <a:t> </a:t>
            </a:r>
            <a:r>
              <a:rPr lang="en-US" altLang="en-US" dirty="0" err="1" smtClean="0"/>
              <a:t>jasna</a:t>
            </a:r>
            <a:r>
              <a:rPr lang="en-US" altLang="en-US" dirty="0" smtClean="0"/>
              <a:t> </a:t>
            </a:r>
            <a:r>
              <a:rPr lang="en-US" altLang="en-US" dirty="0" err="1" smtClean="0"/>
              <a:t>navodila</a:t>
            </a:r>
            <a:r>
              <a:rPr lang="en-US" altLang="en-US" dirty="0" smtClean="0"/>
              <a:t>, </a:t>
            </a:r>
            <a:r>
              <a:rPr lang="en-US" altLang="en-US" dirty="0" err="1" smtClean="0"/>
              <a:t>kaksna</a:t>
            </a:r>
            <a:r>
              <a:rPr lang="en-US" altLang="en-US" dirty="0" smtClean="0"/>
              <a:t> je </a:t>
            </a:r>
            <a:r>
              <a:rPr lang="en-US" altLang="en-US" dirty="0" err="1" smtClean="0"/>
              <a:t>njihova</a:t>
            </a:r>
            <a:r>
              <a:rPr lang="en-US" altLang="en-US" dirty="0" smtClean="0"/>
              <a:t> </a:t>
            </a:r>
            <a:r>
              <a:rPr lang="en-US" altLang="en-US" dirty="0" err="1" smtClean="0"/>
              <a:t>vloga</a:t>
            </a:r>
            <a:r>
              <a:rPr lang="en-US" altLang="en-US" dirty="0" smtClean="0"/>
              <a:t>, </a:t>
            </a:r>
            <a:r>
              <a:rPr lang="en-US" altLang="en-US" dirty="0" err="1" smtClean="0"/>
              <a:t>hkrati</a:t>
            </a:r>
            <a:r>
              <a:rPr lang="en-US" altLang="en-US" dirty="0" smtClean="0"/>
              <a:t> pa ne </a:t>
            </a:r>
            <a:r>
              <a:rPr lang="en-US" altLang="en-US" dirty="0" err="1" smtClean="0"/>
              <a:t>smejo</a:t>
            </a:r>
            <a:r>
              <a:rPr lang="en-US" altLang="en-US" dirty="0" smtClean="0"/>
              <a:t> </a:t>
            </a:r>
            <a:r>
              <a:rPr lang="en-US" altLang="en-US" dirty="0" err="1" smtClean="0"/>
              <a:t>biti</a:t>
            </a:r>
            <a:r>
              <a:rPr lang="en-US" altLang="en-US" dirty="0" smtClean="0"/>
              <a:t> </a:t>
            </a:r>
            <a:r>
              <a:rPr lang="en-US" altLang="en-US" dirty="0" err="1" smtClean="0"/>
              <a:t>togo</a:t>
            </a:r>
            <a:r>
              <a:rPr lang="en-US" altLang="en-US" dirty="0" smtClean="0"/>
              <a:t> </a:t>
            </a:r>
            <a:r>
              <a:rPr lang="en-US" altLang="en-US" dirty="0" err="1" smtClean="0"/>
              <a:t>vpeti</a:t>
            </a:r>
            <a:r>
              <a:rPr lang="en-US" altLang="en-US" dirty="0" smtClean="0"/>
              <a:t> v </a:t>
            </a:r>
            <a:r>
              <a:rPr lang="en-US" altLang="en-US" dirty="0" err="1" smtClean="0"/>
              <a:t>organizacijsko</a:t>
            </a:r>
            <a:r>
              <a:rPr lang="en-US" altLang="en-US" dirty="0" smtClean="0"/>
              <a:t> </a:t>
            </a:r>
            <a:r>
              <a:rPr lang="en-US" altLang="en-US" dirty="0" err="1" smtClean="0"/>
              <a:t>strukturo</a:t>
            </a:r>
            <a:r>
              <a:rPr lang="en-US" altLang="en-US" dirty="0" smtClean="0"/>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B50978-26FE-4C5A-89AD-65BF7E187E5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dirty="0"/>
          </a:p>
        </p:txBody>
      </p:sp>
      <p:sp>
        <p:nvSpPr>
          <p:cNvPr id="4" name="Slide Number Placeholder 3"/>
          <p:cNvSpPr>
            <a:spLocks noGrp="1"/>
          </p:cNvSpPr>
          <p:nvPr>
            <p:ph type="sldNum" sz="quarter" idx="10"/>
          </p:nvPr>
        </p:nvSpPr>
        <p:spPr/>
        <p:txBody>
          <a:bodyPr/>
          <a:lstStyle/>
          <a:p>
            <a:fld id="{4DB50978-26FE-4C5A-89AD-65BF7E187E5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4DB50978-26FE-4C5A-89AD-65BF7E187E5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B50978-26FE-4C5A-89AD-65BF7E187E5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l-SI" dirty="0"/>
          </a:p>
        </p:txBody>
      </p:sp>
      <p:sp>
        <p:nvSpPr>
          <p:cNvPr id="4" name="Footer Placeholder 3"/>
          <p:cNvSpPr>
            <a:spLocks noGrp="1"/>
          </p:cNvSpPr>
          <p:nvPr>
            <p:ph type="ftr" sz="quarter" idx="10"/>
          </p:nvPr>
        </p:nvSpPr>
        <p:spPr/>
        <p:txBody>
          <a:bodyPr/>
          <a:lstStyle/>
          <a:p>
            <a:r>
              <a:rPr lang="en-US" smtClean="0"/>
              <a:t>Copyright© 2010 ComTrade. All rights reserved.</a:t>
            </a:r>
            <a:endParaRPr lang="en-US" dirty="0"/>
          </a:p>
        </p:txBody>
      </p:sp>
      <p:sp>
        <p:nvSpPr>
          <p:cNvPr id="5" name="Slide Number Placeholder 4"/>
          <p:cNvSpPr>
            <a:spLocks noGrp="1"/>
          </p:cNvSpPr>
          <p:nvPr>
            <p:ph type="sldNum" sz="quarter" idx="11"/>
          </p:nvPr>
        </p:nvSpPr>
        <p:spPr/>
        <p:txBody>
          <a:bodyPr/>
          <a:lstStyle/>
          <a:p>
            <a:fld id="{4731DFF5-A497-4205-80B9-088AE0BDEC9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28596" y="1260000"/>
            <a:ext cx="8286808" cy="1213200"/>
          </a:xfrm>
        </p:spPr>
        <p:txBody>
          <a:bodyPr>
            <a:normAutofit/>
          </a:bodyPr>
          <a:lstStyle>
            <a:lvl1pPr algn="ctr">
              <a:defRPr sz="4400" b="1" cap="none" baseline="0">
                <a:solidFill>
                  <a:schemeClr val="tx1"/>
                </a:solidFill>
              </a:defRPr>
            </a:lvl1pPr>
          </a:lstStyle>
          <a:p>
            <a:r>
              <a:rPr lang="en-US" noProof="0" smtClean="0"/>
              <a:t>Insert title</a:t>
            </a:r>
            <a:endParaRPr lang="en-US" noProof="0"/>
          </a:p>
        </p:txBody>
      </p:sp>
      <p:sp>
        <p:nvSpPr>
          <p:cNvPr id="3" name="Subtitle 2"/>
          <p:cNvSpPr>
            <a:spLocks noGrp="1"/>
          </p:cNvSpPr>
          <p:nvPr>
            <p:ph type="subTitle" idx="1" hasCustomPrompt="1"/>
          </p:nvPr>
        </p:nvSpPr>
        <p:spPr>
          <a:xfrm>
            <a:off x="1357290" y="2700000"/>
            <a:ext cx="6429420" cy="644400"/>
          </a:xfrm>
        </p:spPr>
        <p:txBody>
          <a:bodyPr/>
          <a:lstStyle>
            <a:lvl1pPr marL="0" indent="0" algn="ctr">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Insert subtitle</a:t>
            </a:r>
            <a:endParaRPr lang="en-US" noProof="0"/>
          </a:p>
        </p:txBody>
      </p:sp>
      <p:sp>
        <p:nvSpPr>
          <p:cNvPr id="10" name="Slide Number Placeholder 9"/>
          <p:cNvSpPr>
            <a:spLocks noGrp="1"/>
          </p:cNvSpPr>
          <p:nvPr>
            <p:ph type="sldNum" sz="quarter" idx="10"/>
          </p:nvPr>
        </p:nvSpPr>
        <p:spPr>
          <a:xfrm>
            <a:off x="7786710" y="6480000"/>
            <a:ext cx="1071570" cy="365125"/>
          </a:xfrm>
        </p:spPr>
        <p:txBody>
          <a:bodyPr/>
          <a:lstStyle>
            <a:lvl1pPr algn="r">
              <a:defRPr sz="900" baseline="0">
                <a:solidFill>
                  <a:schemeClr val="bg1">
                    <a:lumMod val="65000"/>
                  </a:schemeClr>
                </a:solidFill>
              </a:defRPr>
            </a:lvl1pPr>
          </a:lstStyle>
          <a:p>
            <a:endParaRPr lang="en-US" dirty="0"/>
          </a:p>
        </p:txBody>
      </p:sp>
      <p:sp>
        <p:nvSpPr>
          <p:cNvPr id="11" name="Footer Placeholder 10"/>
          <p:cNvSpPr>
            <a:spLocks noGrp="1"/>
          </p:cNvSpPr>
          <p:nvPr>
            <p:ph type="ftr" sz="quarter" idx="11"/>
          </p:nvPr>
        </p:nvSpPr>
        <p:spPr>
          <a:xfrm>
            <a:off x="3615330" y="6480000"/>
            <a:ext cx="1900232" cy="365125"/>
          </a:xfrm>
        </p:spPr>
        <p:txBody>
          <a:bodyPr/>
          <a:lstStyle>
            <a:lvl1pPr algn="ctr">
              <a:defRPr sz="900">
                <a:solidFill>
                  <a:schemeClr val="bg1">
                    <a:lumMod val="65000"/>
                  </a:schemeClr>
                </a:solidFill>
              </a:defRPr>
            </a:lvl1pPr>
          </a:lstStyle>
          <a:p>
            <a:r>
              <a:rPr lang="en-US" dirty="0" smtClean="0"/>
              <a:t>ComTrade  Confidential</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Slide 6">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643834" y="6429600"/>
            <a:ext cx="1214446" cy="365125"/>
          </a:xfrm>
        </p:spPr>
        <p:txBody>
          <a:bodyPr/>
          <a:lstStyle>
            <a:lvl1pPr algn="r">
              <a:defRPr sz="900" baseline="0">
                <a:solidFill>
                  <a:schemeClr val="bg1">
                    <a:lumMod val="65000"/>
                  </a:schemeClr>
                </a:solidFill>
              </a:defRPr>
            </a:lvl1pPr>
          </a:lstStyle>
          <a:p>
            <a:endParaRPr lang="en-US" dirty="0"/>
          </a:p>
        </p:txBody>
      </p:sp>
      <p:pic>
        <p:nvPicPr>
          <p:cNvPr id="7" name="Picture 6" descr="Picture6.jpg"/>
          <p:cNvPicPr>
            <a:picLocks noChangeAspect="1"/>
          </p:cNvPicPr>
          <p:nvPr userDrawn="1"/>
        </p:nvPicPr>
        <p:blipFill>
          <a:blip r:embed="rId3" cstate="print"/>
          <a:stretch>
            <a:fillRect/>
          </a:stretch>
        </p:blipFill>
        <p:spPr>
          <a:xfrm>
            <a:off x="0" y="3284984"/>
            <a:ext cx="9144000" cy="1328615"/>
          </a:xfrm>
          <a:prstGeom prst="rect">
            <a:avLst/>
          </a:prstGeom>
        </p:spPr>
      </p:pic>
      <p:sp>
        <p:nvSpPr>
          <p:cNvPr id="6" name="Title 1"/>
          <p:cNvSpPr>
            <a:spLocks noGrp="1"/>
          </p:cNvSpPr>
          <p:nvPr>
            <p:ph type="title" hasCustomPrompt="1"/>
          </p:nvPr>
        </p:nvSpPr>
        <p:spPr>
          <a:xfrm>
            <a:off x="428596" y="784800"/>
            <a:ext cx="8286808" cy="712800"/>
          </a:xfrm>
        </p:spPr>
        <p:txBody>
          <a:bodyPr>
            <a:normAutofit/>
          </a:bodyPr>
          <a:lstStyle>
            <a:lvl1pPr algn="ctr">
              <a:defRPr sz="3400" baseline="0"/>
            </a:lvl1pPr>
          </a:lstStyle>
          <a:p>
            <a:r>
              <a:rPr lang="en-US" noProof="0" dirty="0" smtClean="0"/>
              <a:t>INSERT SECTION TITLE</a:t>
            </a:r>
            <a:endParaRPr lang="en-US" noProof="0"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nd Slide 1 (tecnical &amp; product pr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Content Placeholder 5"/>
          <p:cNvSpPr>
            <a:spLocks noGrp="1"/>
          </p:cNvSpPr>
          <p:nvPr>
            <p:ph sz="quarter" idx="13" hasCustomPrompt="1"/>
          </p:nvPr>
        </p:nvSpPr>
        <p:spPr>
          <a:xfrm>
            <a:off x="4929190" y="500042"/>
            <a:ext cx="3643338"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company information: title, address, www, info mail</a:t>
            </a:r>
            <a:endParaRPr lang="en-US" noProof="0" dirty="0"/>
          </a:p>
        </p:txBody>
      </p:sp>
      <p:sp>
        <p:nvSpPr>
          <p:cNvPr id="11" name="TextBox 10"/>
          <p:cNvSpPr txBox="1"/>
          <p:nvPr userDrawn="1"/>
        </p:nvSpPr>
        <p:spPr>
          <a:xfrm>
            <a:off x="571472" y="2143116"/>
            <a:ext cx="7929618" cy="692497"/>
          </a:xfrm>
          <a:prstGeom prst="rect">
            <a:avLst/>
          </a:prstGeom>
          <a:noFill/>
        </p:spPr>
        <p:txBody>
          <a:bodyPr wrap="square" lIns="0" tIns="0" rIns="0" bIns="0" rtlCol="0">
            <a:spAutoFit/>
          </a:bodyPr>
          <a:lstStyle/>
          <a:p>
            <a:r>
              <a:rPr lang="en-US" sz="900" b="1" noProof="0" dirty="0" smtClean="0">
                <a:solidFill>
                  <a:schemeClr val="bg1"/>
                </a:solidFill>
              </a:rPr>
              <a:t>Copyright © 2010 ComTrade. All rights reserved.</a:t>
            </a:r>
          </a:p>
          <a:p>
            <a:r>
              <a:rPr lang="en-US" sz="900" noProof="0" dirty="0" smtClean="0">
                <a:solidFill>
                  <a:schemeClr val="bg1"/>
                </a:solidFill>
              </a:rPr>
              <a:t>The content of this presentation is copyright protected. Any reproduction, distribution, or modification is not allowed.</a:t>
            </a:r>
          </a:p>
          <a:p>
            <a:r>
              <a:rPr lang="en-US" sz="900" noProof="0" dirty="0" smtClean="0">
                <a:solidFill>
                  <a:schemeClr val="bg1"/>
                </a:solidFill>
              </a:rPr>
              <a:t>The information, solutions, and opinions contained in this presentation are of informative nature only and are not intended to be a comprehensive study, nor should they be relied on or treated as a means to provide a complete solution or advice, since we may not be aware of all specific circumstances of the case. We try to provide quality information, but we make no claims, promises, or guaranties about the accuracy, completeness, or adequacy of the information contained herein.</a:t>
            </a:r>
          </a:p>
        </p:txBody>
      </p:sp>
      <p:pic>
        <p:nvPicPr>
          <p:cNvPr id="12" name="Picture 11" descr="Picture1.jpg"/>
          <p:cNvPicPr>
            <a:picLocks noChangeAspect="1"/>
          </p:cNvPicPr>
          <p:nvPr userDrawn="1"/>
        </p:nvPicPr>
        <p:blipFill>
          <a:blip r:embed="rId3" cstate="print"/>
          <a:stretch>
            <a:fillRect/>
          </a:stretch>
        </p:blipFill>
        <p:spPr>
          <a:xfrm>
            <a:off x="0" y="3000372"/>
            <a:ext cx="9144000" cy="1317467"/>
          </a:xfrm>
          <a:prstGeom prst="rect">
            <a:avLst/>
          </a:prstGeom>
        </p:spPr>
      </p:pic>
      <p:sp>
        <p:nvSpPr>
          <p:cNvPr id="8" name="Content Placeholder 5"/>
          <p:cNvSpPr>
            <a:spLocks noGrp="1"/>
          </p:cNvSpPr>
          <p:nvPr>
            <p:ph sz="quarter" idx="14" hasCustomPrompt="1"/>
          </p:nvPr>
        </p:nvSpPr>
        <p:spPr>
          <a:xfrm>
            <a:off x="571472" y="500042"/>
            <a:ext cx="3643338"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name, surname, title, e-mail address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2 (corporative pr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Content Placeholder 5"/>
          <p:cNvSpPr>
            <a:spLocks noGrp="1"/>
          </p:cNvSpPr>
          <p:nvPr>
            <p:ph sz="quarter" idx="13" hasCustomPrompt="1"/>
          </p:nvPr>
        </p:nvSpPr>
        <p:spPr>
          <a:xfrm>
            <a:off x="4929190" y="500042"/>
            <a:ext cx="3571900"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company information: title, address, www, info mail</a:t>
            </a:r>
            <a:endParaRPr lang="en-US" noProof="0" dirty="0"/>
          </a:p>
        </p:txBody>
      </p:sp>
      <p:pic>
        <p:nvPicPr>
          <p:cNvPr id="8" name="Picture 7" descr="Picture3.jpg"/>
          <p:cNvPicPr>
            <a:picLocks noChangeAspect="1"/>
          </p:cNvPicPr>
          <p:nvPr userDrawn="1"/>
        </p:nvPicPr>
        <p:blipFill>
          <a:blip r:embed="rId3" cstate="print"/>
          <a:stretch>
            <a:fillRect/>
          </a:stretch>
        </p:blipFill>
        <p:spPr>
          <a:xfrm>
            <a:off x="0" y="3000372"/>
            <a:ext cx="9144000" cy="1304476"/>
          </a:xfrm>
          <a:prstGeom prst="rect">
            <a:avLst/>
          </a:prstGeom>
        </p:spPr>
      </p:pic>
      <p:sp>
        <p:nvSpPr>
          <p:cNvPr id="10" name="Content Placeholder 5"/>
          <p:cNvSpPr>
            <a:spLocks noGrp="1"/>
          </p:cNvSpPr>
          <p:nvPr>
            <p:ph sz="quarter" idx="14" hasCustomPrompt="1"/>
          </p:nvPr>
        </p:nvSpPr>
        <p:spPr>
          <a:xfrm>
            <a:off x="571472" y="500042"/>
            <a:ext cx="3643338"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name, surname, title, e-mail address</a:t>
            </a:r>
          </a:p>
        </p:txBody>
      </p:sp>
      <p:sp>
        <p:nvSpPr>
          <p:cNvPr id="6" name="TextBox 5"/>
          <p:cNvSpPr txBox="1"/>
          <p:nvPr userDrawn="1"/>
        </p:nvSpPr>
        <p:spPr>
          <a:xfrm>
            <a:off x="571472" y="2143116"/>
            <a:ext cx="7929618" cy="692497"/>
          </a:xfrm>
          <a:prstGeom prst="rect">
            <a:avLst/>
          </a:prstGeom>
          <a:noFill/>
        </p:spPr>
        <p:txBody>
          <a:bodyPr wrap="square" lIns="0" tIns="0" rIns="0" bIns="0" rtlCol="0">
            <a:spAutoFit/>
          </a:bodyPr>
          <a:lstStyle/>
          <a:p>
            <a:r>
              <a:rPr lang="en-US" sz="900" b="1" noProof="0" dirty="0" smtClean="0">
                <a:solidFill>
                  <a:schemeClr val="bg1"/>
                </a:solidFill>
              </a:rPr>
              <a:t>Copyright © 2010 ComTrade. All rights reserved.</a:t>
            </a:r>
          </a:p>
          <a:p>
            <a:r>
              <a:rPr lang="en-US" sz="900" noProof="0" dirty="0" smtClean="0">
                <a:solidFill>
                  <a:schemeClr val="bg1"/>
                </a:solidFill>
              </a:rPr>
              <a:t>The content of this presentation is copyright protected. Any reproduction, distribution, or modification is not allowed.</a:t>
            </a:r>
          </a:p>
          <a:p>
            <a:r>
              <a:rPr lang="en-US" sz="900" noProof="0" dirty="0" smtClean="0">
                <a:solidFill>
                  <a:schemeClr val="bg1"/>
                </a:solidFill>
              </a:rPr>
              <a:t>The information, solutions, and opinions contained in this presentation are of informative nature only and are not intended to be a comprehensive study, nor should they be relied on or treated as a means to provide a complete solution or advice, since we may not be aware of all specific circumstances of the case. We try to provide quality information, but we make no claims, promises, or guaranties about the accuracy, completeness, or adequacy of the information contained herein.</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Slide 3 (internal presentation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Content Placeholder 5"/>
          <p:cNvSpPr>
            <a:spLocks noGrp="1"/>
          </p:cNvSpPr>
          <p:nvPr>
            <p:ph sz="quarter" idx="13" hasCustomPrompt="1"/>
          </p:nvPr>
        </p:nvSpPr>
        <p:spPr>
          <a:xfrm>
            <a:off x="4929190" y="500042"/>
            <a:ext cx="3571900"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company information: title, address, www, info mail</a:t>
            </a:r>
            <a:endParaRPr lang="en-US" noProof="0" dirty="0"/>
          </a:p>
        </p:txBody>
      </p:sp>
      <p:sp>
        <p:nvSpPr>
          <p:cNvPr id="11" name="TextBox 10"/>
          <p:cNvSpPr txBox="1"/>
          <p:nvPr userDrawn="1"/>
        </p:nvSpPr>
        <p:spPr>
          <a:xfrm>
            <a:off x="571472" y="2143116"/>
            <a:ext cx="7929618" cy="553998"/>
          </a:xfrm>
          <a:prstGeom prst="rect">
            <a:avLst/>
          </a:prstGeom>
          <a:noFill/>
        </p:spPr>
        <p:txBody>
          <a:bodyPr wrap="square" lIns="0" tIns="0" rIns="0" bIns="0" rtlCol="0">
            <a:spAutoFit/>
          </a:bodyPr>
          <a:lstStyle/>
          <a:p>
            <a:r>
              <a:rPr lang="en-US" sz="900" b="1" noProof="0" dirty="0" smtClean="0">
                <a:solidFill>
                  <a:schemeClr val="bg1"/>
                </a:solidFill>
              </a:rPr>
              <a:t>Copyright © 2010 ComTrade. All rights reserved.</a:t>
            </a:r>
          </a:p>
          <a:p>
            <a:r>
              <a:rPr lang="en-US" sz="900" noProof="0" dirty="0" smtClean="0">
                <a:solidFill>
                  <a:schemeClr val="bg1"/>
                </a:solidFill>
              </a:rPr>
              <a:t>The content of this presentation is copyright protected. Any reproduction, distribution, or modification is not allowed.</a:t>
            </a:r>
          </a:p>
          <a:p>
            <a:r>
              <a:rPr lang="en-US" sz="900" noProof="0" dirty="0" smtClean="0">
                <a:solidFill>
                  <a:schemeClr val="bg1"/>
                </a:solidFill>
              </a:rPr>
              <a:t>The information contained in this presentation is of informative nature only and speaks as of its date and does not reflect any changes after that date. We try to provide quality information, but we make no claims, promises or guaranties about the accuracy, completeness, or adequacy of the information contained herein.</a:t>
            </a:r>
          </a:p>
        </p:txBody>
      </p:sp>
      <p:pic>
        <p:nvPicPr>
          <p:cNvPr id="8" name="Picture 7" descr="Picture4.jpg"/>
          <p:cNvPicPr>
            <a:picLocks noChangeAspect="1"/>
          </p:cNvPicPr>
          <p:nvPr userDrawn="1"/>
        </p:nvPicPr>
        <p:blipFill>
          <a:blip r:embed="rId3" cstate="print"/>
          <a:stretch>
            <a:fillRect/>
          </a:stretch>
        </p:blipFill>
        <p:spPr>
          <a:xfrm>
            <a:off x="0" y="2957641"/>
            <a:ext cx="9144000" cy="1328615"/>
          </a:xfrm>
          <a:prstGeom prst="rect">
            <a:avLst/>
          </a:prstGeom>
        </p:spPr>
      </p:pic>
      <p:sp>
        <p:nvSpPr>
          <p:cNvPr id="10" name="Content Placeholder 5"/>
          <p:cNvSpPr>
            <a:spLocks noGrp="1"/>
          </p:cNvSpPr>
          <p:nvPr>
            <p:ph sz="quarter" idx="14" hasCustomPrompt="1"/>
          </p:nvPr>
        </p:nvSpPr>
        <p:spPr>
          <a:xfrm>
            <a:off x="571472" y="500042"/>
            <a:ext cx="3643338" cy="1428760"/>
          </a:xfrm>
        </p:spPr>
        <p:txBody>
          <a:bodyPr>
            <a:normAutofit/>
          </a:bodyPr>
          <a:lstStyle>
            <a:lvl1pPr marL="90488" indent="0">
              <a:buNone/>
              <a:defRPr sz="2000" cap="none" baseline="0">
                <a:solidFill>
                  <a:schemeClr val="bg1"/>
                </a:solidFill>
              </a:defRPr>
            </a:lvl1pPr>
          </a:lstStyle>
          <a:p>
            <a:pPr lvl="0"/>
            <a:r>
              <a:rPr lang="en-US" sz="2000" cap="none" baseline="0" noProof="0" dirty="0" smtClean="0">
                <a:solidFill>
                  <a:schemeClr val="bg1"/>
                </a:solidFill>
              </a:rPr>
              <a:t>Insert name, surname, title, e-mail address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sl-SI" smtClean="0"/>
              <a:t>ComTrade  Confidential</a:t>
            </a:r>
            <a:endParaRPr lang="en-US" dirty="0"/>
          </a:p>
        </p:txBody>
      </p:sp>
      <p:sp>
        <p:nvSpPr>
          <p:cNvPr id="6" name="Slide Number Placeholder 5"/>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28596" y="1600200"/>
            <a:ext cx="409580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19596" y="1600200"/>
            <a:ext cx="409580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sl-SI" smtClean="0"/>
              <a:t>ComTrade  Confidential</a:t>
            </a:r>
            <a:endParaRPr lang="en-US" dirty="0"/>
          </a:p>
        </p:txBody>
      </p:sp>
      <p:sp>
        <p:nvSpPr>
          <p:cNvPr id="7" name="Slide Number Placeholder 6"/>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28596" y="1535113"/>
            <a:ext cx="406879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8596" y="2174875"/>
            <a:ext cx="406879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3437" y="1535113"/>
            <a:ext cx="407196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703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sl-SI" smtClean="0"/>
              <a:t>ComTrade  Confidential</a:t>
            </a:r>
            <a:endParaRPr lang="en-US" dirty="0"/>
          </a:p>
        </p:txBody>
      </p:sp>
      <p:sp>
        <p:nvSpPr>
          <p:cNvPr id="9" name="Slide Number Placeholder 8"/>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p>
            <a:r>
              <a:rPr lang="sl-SI" smtClean="0"/>
              <a:t>ComTrade  Confidential</a:t>
            </a:r>
            <a:endParaRPr lang="en-US" dirty="0"/>
          </a:p>
        </p:txBody>
      </p:sp>
      <p:sp>
        <p:nvSpPr>
          <p:cNvPr id="5" name="Slide Number Placeholder 4"/>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sl-SI" smtClean="0"/>
              <a:t>ComTrade  Confidential</a:t>
            </a:r>
            <a:endParaRPr lang="en-US" dirty="0"/>
          </a:p>
        </p:txBody>
      </p:sp>
      <p:sp>
        <p:nvSpPr>
          <p:cNvPr id="4" name="Slide Number Placeholder 3"/>
          <p:cNvSpPr>
            <a:spLocks noGrp="1"/>
          </p:cNvSpPr>
          <p:nvPr>
            <p:ph type="sldNum" sz="quarter" idx="12"/>
          </p:nvPr>
        </p:nvSpPr>
        <p:spPr/>
        <p:txBody>
          <a:bodyPr/>
          <a:lstStyle>
            <a:lvl1pPr algn="r">
              <a:defRPr/>
            </a:lvl1pPr>
          </a:lstStyle>
          <a:p>
            <a:fld id="{61E74060-C812-45FF-9BC3-7F5397E5DEC0}" type="slidenum">
              <a:rPr lang="en-US" smtClean="0"/>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3008313" cy="71438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000108"/>
            <a:ext cx="3008313" cy="512605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sl-SI" smtClean="0"/>
              <a:t>ComTrade  Confidential</a:t>
            </a:r>
            <a:endParaRPr lang="en-US" dirty="0"/>
          </a:p>
        </p:txBody>
      </p:sp>
      <p:sp>
        <p:nvSpPr>
          <p:cNvPr id="7" name="Slide Number Placeholder 6"/>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1 (SmartArt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smtClean="0"/>
              <a:t>Agenda</a:t>
            </a:r>
            <a:endParaRPr lang="en-US" dirty="0"/>
          </a:p>
        </p:txBody>
      </p:sp>
      <p:sp>
        <p:nvSpPr>
          <p:cNvPr id="3" name="Footer Placeholder 2"/>
          <p:cNvSpPr>
            <a:spLocks noGrp="1"/>
          </p:cNvSpPr>
          <p:nvPr>
            <p:ph type="ftr" sz="quarter" idx="10"/>
          </p:nvPr>
        </p:nvSpPr>
        <p:spPr/>
        <p:txBody>
          <a:bodyPr/>
          <a:lstStyle/>
          <a:p>
            <a:r>
              <a:rPr lang="sl-SI" smtClean="0"/>
              <a:t>ComTrade  Confidential</a:t>
            </a:r>
            <a:endParaRPr lang="en-US" dirty="0"/>
          </a:p>
        </p:txBody>
      </p:sp>
      <p:sp>
        <p:nvSpPr>
          <p:cNvPr id="4" name="Slide Number Placeholder 3"/>
          <p:cNvSpPr>
            <a:spLocks noGrp="1"/>
          </p:cNvSpPr>
          <p:nvPr>
            <p:ph type="sldNum" sz="quarter" idx="11"/>
          </p:nvPr>
        </p:nvSpPr>
        <p:spPr/>
        <p:txBody>
          <a:bodyPr/>
          <a:lstStyle>
            <a:lvl1pPr algn="r">
              <a:defRPr/>
            </a:lvl1pPr>
          </a:lstStyle>
          <a:p>
            <a:fld id="{61E74060-C812-45FF-9BC3-7F5397E5DEC0}" type="slidenum">
              <a:rPr lang="en-US" smtClean="0"/>
              <a:pPr/>
              <a:t>‹#›</a:t>
            </a:fld>
            <a:endParaRPr lang="en-US" dirty="0"/>
          </a:p>
        </p:txBody>
      </p:sp>
      <p:sp>
        <p:nvSpPr>
          <p:cNvPr id="14" name="SmartArt Placeholder 13"/>
          <p:cNvSpPr>
            <a:spLocks noGrp="1"/>
          </p:cNvSpPr>
          <p:nvPr>
            <p:ph type="dgm" sz="quarter" idx="12"/>
          </p:nvPr>
        </p:nvSpPr>
        <p:spPr>
          <a:xfrm>
            <a:off x="428596" y="1571625"/>
            <a:ext cx="8286809" cy="4429125"/>
          </a:xfrm>
        </p:spPr>
        <p:txBody>
          <a:bodyPr/>
          <a:lstStyle/>
          <a:p>
            <a:r>
              <a:rPr lang="en-US" smtClean="0"/>
              <a:t>Click icon to add SmartArt graphic</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2024" y="5072074"/>
            <a:ext cx="5486400" cy="571504"/>
          </a:xfrm>
        </p:spPr>
        <p:txBody>
          <a:bodyPr anchor="b"/>
          <a:lstStyle>
            <a:lvl1pPr algn="ctr">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822546" y="1285859"/>
            <a:ext cx="5486400" cy="3786215"/>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829458" y="5643578"/>
            <a:ext cx="5486400" cy="528622"/>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sl-SI" smtClean="0"/>
              <a:t>ComTrade  Confidential</a:t>
            </a:r>
            <a:endParaRPr lang="en-US" dirty="0"/>
          </a:p>
        </p:txBody>
      </p:sp>
      <p:sp>
        <p:nvSpPr>
          <p:cNvPr id="7" name="Slide Number Placeholder 6"/>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sl-SI" smtClean="0"/>
              <a:t>ComTrade  Confidential</a:t>
            </a:r>
            <a:endParaRPr lang="en-US" dirty="0"/>
          </a:p>
        </p:txBody>
      </p:sp>
      <p:sp>
        <p:nvSpPr>
          <p:cNvPr id="6" name="Slide Number Placeholder 5"/>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sl-SI" smtClean="0"/>
              <a:t>ComTrade  Confidential</a:t>
            </a:r>
            <a:endParaRPr lang="en-US" dirty="0"/>
          </a:p>
        </p:txBody>
      </p:sp>
      <p:sp>
        <p:nvSpPr>
          <p:cNvPr id="6" name="Slide Number Placeholder 5"/>
          <p:cNvSpPr>
            <a:spLocks noGrp="1"/>
          </p:cNvSpPr>
          <p:nvPr>
            <p:ph type="sldNum" sz="quarter" idx="12"/>
          </p:nvPr>
        </p:nvSpPr>
        <p:spPr/>
        <p:txBody>
          <a:bodyPr/>
          <a:lstStyle>
            <a:lvl1pPr algn="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17220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295400"/>
            <a:ext cx="40005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0100" y="1295400"/>
            <a:ext cx="40005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ftr" sz="quarter" idx="10"/>
          </p:nvPr>
        </p:nvSpPr>
        <p:spPr>
          <a:ln/>
        </p:spPr>
        <p:txBody>
          <a:bodyPr/>
          <a:lstStyle>
            <a:lvl1pPr>
              <a:defRPr/>
            </a:lvl1pPr>
          </a:lstStyle>
          <a:p>
            <a:pPr>
              <a:defRPr/>
            </a:pPr>
            <a:endParaRPr lang="en-GB"/>
          </a:p>
        </p:txBody>
      </p:sp>
      <p:sp>
        <p:nvSpPr>
          <p:cNvPr id="6" name="Rectangle 7"/>
          <p:cNvSpPr>
            <a:spLocks noGrp="1" noChangeArrowheads="1"/>
          </p:cNvSpPr>
          <p:nvPr>
            <p:ph type="sldNum" sz="quarter" idx="11"/>
          </p:nvPr>
        </p:nvSpPr>
        <p:spPr>
          <a:ln/>
        </p:spPr>
        <p:txBody>
          <a:bodyPr/>
          <a:lstStyle>
            <a:lvl1pPr>
              <a:defRPr/>
            </a:lvl1pPr>
          </a:lstStyle>
          <a:p>
            <a:pPr>
              <a:defRPr/>
            </a:pPr>
            <a:fld id="{7AD6031B-94A4-46D6-A17A-5B1722478729}" type="slidenum">
              <a:rPr lang="en-GB"/>
              <a:pPr>
                <a:defRPr/>
              </a:pPr>
              <a:t>‹#›</a:t>
            </a:fld>
            <a:endParaRPr lang="en-GB"/>
          </a:p>
        </p:txBody>
      </p:sp>
      <p:sp>
        <p:nvSpPr>
          <p:cNvPr id="7" name="Rectangle 8"/>
          <p:cNvSpPr>
            <a:spLocks noGrp="1" noChangeArrowheads="1"/>
          </p:cNvSpPr>
          <p:nvPr>
            <p:ph type="dt" sz="half" idx="12"/>
          </p:nvPr>
        </p:nvSpPr>
        <p:spPr>
          <a:xfrm>
            <a:off x="76200" y="6553200"/>
            <a:ext cx="3429000" cy="304800"/>
          </a:xfrm>
          <a:prstGeom prst="rect">
            <a:avLst/>
          </a:prstGeom>
          <a:ln/>
        </p:spPr>
        <p:txBody>
          <a:bodyPr/>
          <a:lstStyle>
            <a:lvl1pPr>
              <a:defRPr/>
            </a:lvl1pPr>
          </a:lstStyle>
          <a:p>
            <a:pPr>
              <a:defRPr/>
            </a:pPr>
            <a:r>
              <a:rPr lang="en-GB"/>
              <a:t>©200</a:t>
            </a:r>
            <a:r>
              <a:rPr lang="sl-SI"/>
              <a:t>7</a:t>
            </a:r>
            <a:r>
              <a:rPr lang="en-GB"/>
              <a:t> HERMES SoftLab</a:t>
            </a:r>
          </a:p>
        </p:txBody>
      </p:sp>
    </p:spTree>
    <p:extLst>
      <p:ext uri="{BB962C8B-B14F-4D97-AF65-F5344CB8AC3E}">
        <p14:creationId xmlns:p14="http://schemas.microsoft.com/office/powerpoint/2010/main" val="275050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2 (text +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sl-SI" dirty="0" smtClean="0"/>
              <a:t>Agenda</a:t>
            </a:r>
            <a:endParaRPr lang="en-US" dirty="0"/>
          </a:p>
        </p:txBody>
      </p:sp>
      <p:sp>
        <p:nvSpPr>
          <p:cNvPr id="3" name="Footer Placeholder 2"/>
          <p:cNvSpPr>
            <a:spLocks noGrp="1"/>
          </p:cNvSpPr>
          <p:nvPr>
            <p:ph type="ftr" sz="quarter" idx="10"/>
          </p:nvPr>
        </p:nvSpPr>
        <p:spPr/>
        <p:txBody>
          <a:bodyPr/>
          <a:lstStyle/>
          <a:p>
            <a:r>
              <a:rPr lang="sl-SI" smtClean="0"/>
              <a:t>ComTrade  Confidential</a:t>
            </a:r>
            <a:endParaRPr lang="en-US" dirty="0"/>
          </a:p>
        </p:txBody>
      </p:sp>
      <p:sp>
        <p:nvSpPr>
          <p:cNvPr id="4" name="Slide Number Placeholder 3"/>
          <p:cNvSpPr>
            <a:spLocks noGrp="1"/>
          </p:cNvSpPr>
          <p:nvPr>
            <p:ph type="sldNum" sz="quarter" idx="11"/>
          </p:nvPr>
        </p:nvSpPr>
        <p:spPr/>
        <p:txBody>
          <a:bodyPr/>
          <a:lstStyle>
            <a:lvl1pPr algn="r">
              <a:defRPr/>
            </a:lvl1pPr>
          </a:lstStyle>
          <a:p>
            <a:fld id="{61E74060-C812-45FF-9BC3-7F5397E5DEC0}" type="slidenum">
              <a:rPr lang="en-US" smtClean="0"/>
              <a:pPr/>
              <a:t>‹#›</a:t>
            </a:fld>
            <a:endParaRPr lang="en-US" dirty="0"/>
          </a:p>
        </p:txBody>
      </p:sp>
      <p:sp>
        <p:nvSpPr>
          <p:cNvPr id="6" name="Text Placeholder 5"/>
          <p:cNvSpPr>
            <a:spLocks noGrp="1"/>
          </p:cNvSpPr>
          <p:nvPr>
            <p:ph type="body" sz="quarter" idx="12"/>
          </p:nvPr>
        </p:nvSpPr>
        <p:spPr>
          <a:xfrm>
            <a:off x="428596" y="1571625"/>
            <a:ext cx="8286779" cy="4500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sl-SI" smtClean="0"/>
              <a:t>ComTrade  Confidential</a:t>
            </a:r>
            <a:endParaRPr lang="en-US" dirty="0"/>
          </a:p>
        </p:txBody>
      </p:sp>
      <p:sp>
        <p:nvSpPr>
          <p:cNvPr id="6" name="Slide Number Placeholder 5"/>
          <p:cNvSpPr>
            <a:spLocks noGrp="1"/>
          </p:cNvSpPr>
          <p:nvPr>
            <p:ph type="sldNum" sz="quarter" idx="12"/>
          </p:nvPr>
        </p:nvSpPr>
        <p:spPr/>
        <p:txBody>
          <a:bodyPr/>
          <a:lstStyle>
            <a:lvl1pPr algn="ctr">
              <a:defRPr/>
            </a:lvl1pPr>
          </a:lstStyle>
          <a:p>
            <a:fld id="{61E74060-C812-45FF-9BC3-7F5397E5DEC0}"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Title Slide 1">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8596" y="784800"/>
            <a:ext cx="8286808" cy="712800"/>
          </a:xfrm>
        </p:spPr>
        <p:txBody>
          <a:bodyPr>
            <a:normAutofit/>
          </a:bodyPr>
          <a:lstStyle>
            <a:lvl1pPr algn="ctr">
              <a:defRPr sz="4400" baseline="0"/>
            </a:lvl1pPr>
          </a:lstStyle>
          <a:p>
            <a:r>
              <a:rPr lang="en-US" noProof="0" dirty="0" smtClean="0"/>
              <a:t>Insert section title</a:t>
            </a:r>
            <a:endParaRPr lang="en-US" noProof="0" dirty="0"/>
          </a:p>
        </p:txBody>
      </p:sp>
      <p:pic>
        <p:nvPicPr>
          <p:cNvPr id="8" name="Picture 7" descr="Picture1.jpg"/>
          <p:cNvPicPr>
            <a:picLocks noChangeAspect="1"/>
          </p:cNvPicPr>
          <p:nvPr userDrawn="1"/>
        </p:nvPicPr>
        <p:blipFill>
          <a:blip r:embed="rId3" cstate="print"/>
          <a:stretch>
            <a:fillRect/>
          </a:stretch>
        </p:blipFill>
        <p:spPr>
          <a:xfrm>
            <a:off x="0" y="3284984"/>
            <a:ext cx="9144000" cy="1317467"/>
          </a:xfrm>
          <a:prstGeom prst="rect">
            <a:avLst/>
          </a:prstGeom>
        </p:spPr>
      </p:pic>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643834" y="6429600"/>
            <a:ext cx="1214446" cy="365125"/>
          </a:xfrm>
        </p:spPr>
        <p:txBody>
          <a:bodyPr/>
          <a:lstStyle>
            <a:lvl1pPr algn="r">
              <a:defRPr sz="900" baseline="0">
                <a:solidFill>
                  <a:schemeClr val="bg1">
                    <a:lumMod val="65000"/>
                  </a:schemeClr>
                </a:solidFill>
              </a:defRPr>
            </a:lvl1pPr>
          </a:lstStyle>
          <a:p>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Title Slide 2_">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8596" y="784800"/>
            <a:ext cx="8286808" cy="712800"/>
          </a:xfrm>
        </p:spPr>
        <p:txBody>
          <a:bodyPr>
            <a:normAutofit/>
          </a:bodyPr>
          <a:lstStyle>
            <a:lvl1pPr algn="ctr">
              <a:defRPr sz="4400" baseline="0"/>
            </a:lvl1pPr>
          </a:lstStyle>
          <a:p>
            <a:r>
              <a:rPr lang="en-US" noProof="0" dirty="0" smtClean="0"/>
              <a:t>Insert section title</a:t>
            </a:r>
            <a:endParaRPr lang="en-US" noProof="0" dirty="0"/>
          </a:p>
        </p:txBody>
      </p:sp>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643834" y="6429600"/>
            <a:ext cx="1214446" cy="365125"/>
          </a:xfrm>
        </p:spPr>
        <p:txBody>
          <a:bodyPr/>
          <a:lstStyle>
            <a:lvl1pPr algn="r">
              <a:defRPr sz="900" baseline="0">
                <a:solidFill>
                  <a:schemeClr val="bg1">
                    <a:lumMod val="65000"/>
                  </a:schemeClr>
                </a:solidFill>
              </a:defRPr>
            </a:lvl1pPr>
          </a:lstStyle>
          <a:p>
            <a:endParaRPr lang="en-US" dirty="0"/>
          </a:p>
        </p:txBody>
      </p:sp>
      <p:pic>
        <p:nvPicPr>
          <p:cNvPr id="6" name="Picture 5" descr="Picture2.jpg"/>
          <p:cNvPicPr>
            <a:picLocks noChangeAspect="1"/>
          </p:cNvPicPr>
          <p:nvPr userDrawn="1"/>
        </p:nvPicPr>
        <p:blipFill>
          <a:blip r:embed="rId3" cstate="print"/>
          <a:stretch>
            <a:fillRect/>
          </a:stretch>
        </p:blipFill>
        <p:spPr>
          <a:xfrm>
            <a:off x="0" y="3284984"/>
            <a:ext cx="9144000" cy="1328615"/>
          </a:xfrm>
          <a:prstGeom prst="rect">
            <a:avLst/>
          </a:prstGeom>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Title Slide 3">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8596" y="784800"/>
            <a:ext cx="8286808" cy="712800"/>
          </a:xfrm>
        </p:spPr>
        <p:txBody>
          <a:bodyPr>
            <a:normAutofit/>
          </a:bodyPr>
          <a:lstStyle>
            <a:lvl1pPr algn="ctr">
              <a:defRPr sz="3400" baseline="0"/>
            </a:lvl1pPr>
          </a:lstStyle>
          <a:p>
            <a:r>
              <a:rPr lang="en-US" noProof="0" dirty="0" smtClean="0"/>
              <a:t>INSERT SECTION TITLE</a:t>
            </a:r>
            <a:endParaRPr lang="en-US" noProof="0" dirty="0"/>
          </a:p>
        </p:txBody>
      </p:sp>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643834" y="6429600"/>
            <a:ext cx="1214446" cy="365125"/>
          </a:xfrm>
        </p:spPr>
        <p:txBody>
          <a:bodyPr/>
          <a:lstStyle>
            <a:lvl1pPr algn="r">
              <a:defRPr sz="900" baseline="0">
                <a:solidFill>
                  <a:schemeClr val="bg1">
                    <a:lumMod val="65000"/>
                  </a:schemeClr>
                </a:solidFill>
              </a:defRPr>
            </a:lvl1pPr>
          </a:lstStyle>
          <a:p>
            <a:endParaRPr lang="en-US" dirty="0"/>
          </a:p>
        </p:txBody>
      </p:sp>
      <p:pic>
        <p:nvPicPr>
          <p:cNvPr id="7" name="Picture 6" descr="Picture3.jpg"/>
          <p:cNvPicPr>
            <a:picLocks noChangeAspect="1"/>
          </p:cNvPicPr>
          <p:nvPr userDrawn="1"/>
        </p:nvPicPr>
        <p:blipFill>
          <a:blip r:embed="rId3" cstate="print"/>
          <a:stretch>
            <a:fillRect/>
          </a:stretch>
        </p:blipFill>
        <p:spPr>
          <a:xfrm>
            <a:off x="0" y="3284983"/>
            <a:ext cx="9144000" cy="1311625"/>
          </a:xfrm>
          <a:prstGeom prst="rect">
            <a:avLst/>
          </a:prstGeom>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Slide 4">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500958" y="6429600"/>
            <a:ext cx="1357322" cy="365125"/>
          </a:xfrm>
        </p:spPr>
        <p:txBody>
          <a:bodyPr/>
          <a:lstStyle>
            <a:lvl1pPr algn="r">
              <a:defRPr sz="900" baseline="0">
                <a:solidFill>
                  <a:schemeClr val="bg1">
                    <a:lumMod val="65000"/>
                  </a:schemeClr>
                </a:solidFill>
              </a:defRPr>
            </a:lvl1pPr>
          </a:lstStyle>
          <a:p>
            <a:endParaRPr lang="en-US" dirty="0"/>
          </a:p>
        </p:txBody>
      </p:sp>
      <p:pic>
        <p:nvPicPr>
          <p:cNvPr id="7" name="Picture 6" descr="Picture4.jpg"/>
          <p:cNvPicPr>
            <a:picLocks noChangeAspect="1"/>
          </p:cNvPicPr>
          <p:nvPr userDrawn="1"/>
        </p:nvPicPr>
        <p:blipFill>
          <a:blip r:embed="rId3" cstate="print"/>
          <a:stretch>
            <a:fillRect/>
          </a:stretch>
        </p:blipFill>
        <p:spPr>
          <a:xfrm>
            <a:off x="0" y="3284984"/>
            <a:ext cx="9144000" cy="1328615"/>
          </a:xfrm>
          <a:prstGeom prst="rect">
            <a:avLst/>
          </a:prstGeom>
        </p:spPr>
      </p:pic>
      <p:sp>
        <p:nvSpPr>
          <p:cNvPr id="6" name="Title 1"/>
          <p:cNvSpPr>
            <a:spLocks noGrp="1"/>
          </p:cNvSpPr>
          <p:nvPr>
            <p:ph type="title" hasCustomPrompt="1"/>
          </p:nvPr>
        </p:nvSpPr>
        <p:spPr>
          <a:xfrm>
            <a:off x="428596" y="784800"/>
            <a:ext cx="8286808" cy="712800"/>
          </a:xfrm>
        </p:spPr>
        <p:txBody>
          <a:bodyPr>
            <a:normAutofit/>
          </a:bodyPr>
          <a:lstStyle>
            <a:lvl1pPr algn="ctr">
              <a:defRPr sz="3400" baseline="0"/>
            </a:lvl1pPr>
          </a:lstStyle>
          <a:p>
            <a:r>
              <a:rPr lang="en-US" noProof="0" dirty="0" smtClean="0"/>
              <a:t>INSERT SECTION TITLE</a:t>
            </a:r>
            <a:endParaRPr lang="en-US" noProof="0"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Slide 5">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Footer Placeholder 10"/>
          <p:cNvSpPr txBox="1">
            <a:spLocks/>
          </p:cNvSpPr>
          <p:nvPr userDrawn="1"/>
        </p:nvSpPr>
        <p:spPr>
          <a:xfrm>
            <a:off x="3621004" y="6429600"/>
            <a:ext cx="1900232" cy="365125"/>
          </a:xfrm>
          <a:prstGeom prst="rect">
            <a:avLst/>
          </a:prstGeom>
        </p:spPr>
        <p:txBody>
          <a:bodyPr vert="horz" lIns="91440" tIns="45720" rIns="91440" bIns="45720" rtlCol="0" anchor="ctr"/>
          <a:lstStyle>
            <a:lvl1pPr algn="ctr">
              <a:defRPr sz="900">
                <a:solidFill>
                  <a:schemeClr val="bg1">
                    <a:lumMod val="6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lumMod val="65000"/>
                  </a:schemeClr>
                </a:solidFill>
                <a:effectLst/>
                <a:uLnTx/>
                <a:uFillTx/>
                <a:latin typeface="+mn-lt"/>
                <a:ea typeface="+mn-ea"/>
                <a:cs typeface="+mn-cs"/>
              </a:rPr>
              <a:t>ComTrade  Confidential</a:t>
            </a:r>
          </a:p>
        </p:txBody>
      </p:sp>
      <p:sp>
        <p:nvSpPr>
          <p:cNvPr id="10" name="Slide Number Placeholder 9"/>
          <p:cNvSpPr>
            <a:spLocks noGrp="1"/>
          </p:cNvSpPr>
          <p:nvPr>
            <p:ph type="sldNum" sz="quarter" idx="10"/>
          </p:nvPr>
        </p:nvSpPr>
        <p:spPr>
          <a:xfrm>
            <a:off x="7643834" y="6429396"/>
            <a:ext cx="1214446" cy="365125"/>
          </a:xfrm>
        </p:spPr>
        <p:txBody>
          <a:bodyPr/>
          <a:lstStyle>
            <a:lvl1pPr algn="r">
              <a:defRPr sz="900" baseline="0">
                <a:solidFill>
                  <a:schemeClr val="bg1">
                    <a:lumMod val="65000"/>
                  </a:schemeClr>
                </a:solidFill>
              </a:defRPr>
            </a:lvl1pPr>
          </a:lstStyle>
          <a:p>
            <a:endParaRPr lang="en-US" dirty="0"/>
          </a:p>
        </p:txBody>
      </p:sp>
      <p:pic>
        <p:nvPicPr>
          <p:cNvPr id="7" name="Picture 6" descr="Picture5.jpg"/>
          <p:cNvPicPr>
            <a:picLocks noChangeAspect="1"/>
          </p:cNvPicPr>
          <p:nvPr userDrawn="1"/>
        </p:nvPicPr>
        <p:blipFill>
          <a:blip r:embed="rId3" cstate="print"/>
          <a:stretch>
            <a:fillRect/>
          </a:stretch>
        </p:blipFill>
        <p:spPr>
          <a:xfrm>
            <a:off x="0" y="3284984"/>
            <a:ext cx="9144000" cy="1328615"/>
          </a:xfrm>
          <a:prstGeom prst="rect">
            <a:avLst/>
          </a:prstGeom>
        </p:spPr>
      </p:pic>
      <p:sp>
        <p:nvSpPr>
          <p:cNvPr id="6" name="Title 1"/>
          <p:cNvSpPr>
            <a:spLocks noGrp="1"/>
          </p:cNvSpPr>
          <p:nvPr>
            <p:ph type="title" hasCustomPrompt="1"/>
          </p:nvPr>
        </p:nvSpPr>
        <p:spPr>
          <a:xfrm>
            <a:off x="428596" y="784800"/>
            <a:ext cx="8286808" cy="712800"/>
          </a:xfrm>
        </p:spPr>
        <p:txBody>
          <a:bodyPr>
            <a:normAutofit/>
          </a:bodyPr>
          <a:lstStyle>
            <a:lvl1pPr algn="ctr">
              <a:defRPr sz="3400" baseline="0"/>
            </a:lvl1pPr>
          </a:lstStyle>
          <a:p>
            <a:r>
              <a:rPr lang="en-US" noProof="0" dirty="0" smtClean="0"/>
              <a:t>INSERT SECTION TITLE</a:t>
            </a:r>
            <a:endParaRPr lang="en-US" noProof="0"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8596" y="154800"/>
            <a:ext cx="8286808" cy="1130400"/>
          </a:xfrm>
          <a:prstGeom prst="rect">
            <a:avLst/>
          </a:prstGeom>
        </p:spPr>
        <p:txBody>
          <a:bodyPr vert="horz" lIns="91440" tIns="45720" rIns="91440" bIns="45720" rtlCol="0" anchor="ctr">
            <a:normAutofit/>
          </a:bodyPr>
          <a:lstStyle/>
          <a:p>
            <a:r>
              <a:rPr lang="en-US" noProof="0" smtClean="0"/>
              <a:t>Insert Title</a:t>
            </a:r>
            <a:endParaRPr lang="en-US" noProof="0"/>
          </a:p>
        </p:txBody>
      </p:sp>
      <p:sp>
        <p:nvSpPr>
          <p:cNvPr id="3" name="Text Placeholder 2"/>
          <p:cNvSpPr>
            <a:spLocks noGrp="1"/>
          </p:cNvSpPr>
          <p:nvPr>
            <p:ph type="body" idx="1"/>
          </p:nvPr>
        </p:nvSpPr>
        <p:spPr>
          <a:xfrm>
            <a:off x="428596" y="1600200"/>
            <a:ext cx="8286808" cy="4525963"/>
          </a:xfrm>
          <a:prstGeom prst="rect">
            <a:avLst/>
          </a:prstGeom>
        </p:spPr>
        <p:txBody>
          <a:bodyPr vert="horz" lIns="91440" tIns="45720" rIns="91440" bIns="45720" rtlCol="0">
            <a:normAutofit/>
          </a:bodyPr>
          <a:lstStyle/>
          <a:p>
            <a:pPr lvl="0"/>
            <a:r>
              <a:rPr lang="en-US" noProof="0" smtClean="0"/>
              <a:t>First level</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5" name="Footer Placeholder 4"/>
          <p:cNvSpPr>
            <a:spLocks noGrp="1"/>
          </p:cNvSpPr>
          <p:nvPr>
            <p:ph type="ftr" sz="quarter" idx="3"/>
          </p:nvPr>
        </p:nvSpPr>
        <p:spPr>
          <a:xfrm>
            <a:off x="3495642" y="6421461"/>
            <a:ext cx="2147928" cy="365125"/>
          </a:xfrm>
          <a:prstGeom prst="rect">
            <a:avLst/>
          </a:prstGeom>
          <a:noFill/>
          <a:ln>
            <a:noFill/>
          </a:ln>
        </p:spPr>
        <p:txBody>
          <a:bodyPr vert="horz" lIns="91440" tIns="45720" rIns="91440" bIns="45720" rtlCol="0" anchor="ctr"/>
          <a:lstStyle>
            <a:lvl1pPr algn="ctr">
              <a:defRPr sz="1200">
                <a:solidFill>
                  <a:schemeClr val="accent2"/>
                </a:solidFill>
              </a:defRPr>
            </a:lvl1pPr>
          </a:lstStyle>
          <a:p>
            <a:r>
              <a:rPr lang="sl-SI" smtClean="0"/>
              <a:t>ComTrade  Confidential</a:t>
            </a:r>
            <a:endParaRPr lang="en-US" dirty="0"/>
          </a:p>
        </p:txBody>
      </p:sp>
      <p:sp>
        <p:nvSpPr>
          <p:cNvPr id="6" name="Slide Number Placeholder 5"/>
          <p:cNvSpPr>
            <a:spLocks noGrp="1"/>
          </p:cNvSpPr>
          <p:nvPr>
            <p:ph type="sldNum" sz="quarter" idx="4"/>
          </p:nvPr>
        </p:nvSpPr>
        <p:spPr>
          <a:xfrm>
            <a:off x="7570800" y="6429600"/>
            <a:ext cx="1287480" cy="365125"/>
          </a:xfrm>
          <a:prstGeom prst="rect">
            <a:avLst/>
          </a:prstGeom>
        </p:spPr>
        <p:txBody>
          <a:bodyPr vert="horz" lIns="91440" tIns="45720" rIns="91440" bIns="45720" rtlCol="0" anchor="ctr"/>
          <a:lstStyle>
            <a:lvl1pPr algn="r">
              <a:defRPr sz="1200">
                <a:solidFill>
                  <a:schemeClr val="accent2"/>
                </a:solidFill>
              </a:defRPr>
            </a:lvl1pPr>
          </a:lstStyle>
          <a:p>
            <a:fld id="{61E74060-C812-45FF-9BC3-7F5397E5DEC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92" r:id="rId6"/>
    <p:sldLayoutId id="2147483693" r:id="rId7"/>
    <p:sldLayoutId id="2147483694" r:id="rId8"/>
    <p:sldLayoutId id="2147483695" r:id="rId9"/>
    <p:sldLayoutId id="2147483696" r:id="rId10"/>
    <p:sldLayoutId id="2147483680" r:id="rId11"/>
    <p:sldLayoutId id="2147483697" r:id="rId12"/>
    <p:sldLayoutId id="2147483698" r:id="rId13"/>
    <p:sldLayoutId id="2147483683" r:id="rId14"/>
    <p:sldLayoutId id="2147483684" r:id="rId15"/>
    <p:sldLayoutId id="2147483685" r:id="rId16"/>
    <p:sldLayoutId id="2147483686" r:id="rId17"/>
    <p:sldLayoutId id="2147483687" r:id="rId18"/>
    <p:sldLayoutId id="2147483688" r:id="rId19"/>
    <p:sldLayoutId id="2147483689" r:id="rId20"/>
    <p:sldLayoutId id="2147483690" r:id="rId21"/>
    <p:sldLayoutId id="2147483691" r:id="rId22"/>
    <p:sldLayoutId id="2147483699" r:id="rId23"/>
  </p:sldLayoutIdLst>
  <p:transition>
    <p:fade/>
  </p:transition>
  <p:hf hdr="0"/>
  <p:txStyles>
    <p:titleStyle>
      <a:lvl1pPr algn="l" defTabSz="914400" rtl="0" eaLnBrk="1" latinLnBrk="0" hangingPunct="1">
        <a:spcBef>
          <a:spcPct val="0"/>
        </a:spcBef>
        <a:buNone/>
        <a:defRPr sz="3000" b="1" kern="1200" cap="none" baseline="0">
          <a:solidFill>
            <a:schemeClr val="tx1"/>
          </a:solidFill>
          <a:latin typeface="+mj-lt"/>
          <a:ea typeface="+mj-ea"/>
          <a:cs typeface="+mj-cs"/>
        </a:defRPr>
      </a:lvl1pPr>
    </p:titleStyle>
    <p:body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hyperlink" Target="https://www.bwin.de/" TargetMode="External"/><Relationship Id="rId18" Type="http://schemas.openxmlformats.org/officeDocument/2006/relationships/hyperlink" Target="https://www.bmf.gv.at/gluecksspiel/_start.htm" TargetMode="External"/><Relationship Id="rId26" Type="http://schemas.openxmlformats.org/officeDocument/2006/relationships/image" Target="../media/image34.gif"/><Relationship Id="rId3" Type="http://schemas.openxmlformats.org/officeDocument/2006/relationships/image" Target="../media/image13.jpeg"/><Relationship Id="rId21" Type="http://schemas.openxmlformats.org/officeDocument/2006/relationships/image" Target="../media/image29.jpeg"/><Relationship Id="rId7" Type="http://schemas.openxmlformats.org/officeDocument/2006/relationships/image" Target="../media/image17.jpeg"/><Relationship Id="rId12" Type="http://schemas.openxmlformats.org/officeDocument/2006/relationships/image" Target="../media/image22.jpeg"/><Relationship Id="rId17" Type="http://schemas.openxmlformats.org/officeDocument/2006/relationships/image" Target="../media/image26.jpeg"/><Relationship Id="rId25" Type="http://schemas.openxmlformats.org/officeDocument/2006/relationships/image" Target="../media/image33.gif"/><Relationship Id="rId2" Type="http://schemas.openxmlformats.org/officeDocument/2006/relationships/notesSlide" Target="../notesSlides/notesSlide11.xml"/><Relationship Id="rId16" Type="http://schemas.openxmlformats.org/officeDocument/2006/relationships/image" Target="../media/image25.jpeg"/><Relationship Id="rId20" Type="http://schemas.openxmlformats.org/officeDocument/2006/relationships/image" Target="../media/image28.jpeg"/><Relationship Id="rId29" Type="http://schemas.openxmlformats.org/officeDocument/2006/relationships/image" Target="../media/image37.jpeg"/><Relationship Id="rId1" Type="http://schemas.openxmlformats.org/officeDocument/2006/relationships/slideLayout" Target="../slideLayouts/slideLayout3.xml"/><Relationship Id="rId6" Type="http://schemas.openxmlformats.org/officeDocument/2006/relationships/image" Target="../media/image16.jpeg"/><Relationship Id="rId11" Type="http://schemas.openxmlformats.org/officeDocument/2006/relationships/image" Target="../media/image21.gif"/><Relationship Id="rId24" Type="http://schemas.openxmlformats.org/officeDocument/2006/relationships/image" Target="../media/image32.jpeg"/><Relationship Id="rId5" Type="http://schemas.openxmlformats.org/officeDocument/2006/relationships/image" Target="../media/image15.jpeg"/><Relationship Id="rId15" Type="http://schemas.openxmlformats.org/officeDocument/2006/relationships/image" Target="../media/image24.jpeg"/><Relationship Id="rId23" Type="http://schemas.openxmlformats.org/officeDocument/2006/relationships/image" Target="../media/image31.jpeg"/><Relationship Id="rId28" Type="http://schemas.openxmlformats.org/officeDocument/2006/relationships/image" Target="../media/image36.png"/><Relationship Id="rId10" Type="http://schemas.openxmlformats.org/officeDocument/2006/relationships/image" Target="../media/image20.png"/><Relationship Id="rId19" Type="http://schemas.openxmlformats.org/officeDocument/2006/relationships/image" Target="../media/image27.png"/><Relationship Id="rId4" Type="http://schemas.openxmlformats.org/officeDocument/2006/relationships/image" Target="../media/image14.jpeg"/><Relationship Id="rId9" Type="http://schemas.openxmlformats.org/officeDocument/2006/relationships/image" Target="../media/image19.png"/><Relationship Id="rId14" Type="http://schemas.openxmlformats.org/officeDocument/2006/relationships/image" Target="../media/image23.gif"/><Relationship Id="rId22" Type="http://schemas.openxmlformats.org/officeDocument/2006/relationships/image" Target="../media/image30.jpeg"/><Relationship Id="rId27" Type="http://schemas.openxmlformats.org/officeDocument/2006/relationships/image" Target="../media/image35.gif"/><Relationship Id="rId30" Type="http://schemas.openxmlformats.org/officeDocument/2006/relationships/image" Target="../media/image3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dobradela.si/"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428596" y="1124744"/>
            <a:ext cx="8286808" cy="1213200"/>
          </a:xfrm>
        </p:spPr>
        <p:txBody>
          <a:bodyPr>
            <a:noAutofit/>
          </a:bodyPr>
          <a:lstStyle/>
          <a:p>
            <a:r>
              <a:rPr lang="en-GB" sz="4800" dirty="0" err="1" smtClean="0">
                <a:solidFill>
                  <a:srgbClr val="C00000"/>
                </a:solidFill>
              </a:rPr>
              <a:t>Reševanje</a:t>
            </a:r>
            <a:r>
              <a:rPr lang="en-GB" sz="4800" dirty="0" smtClean="0">
                <a:solidFill>
                  <a:srgbClr val="C00000"/>
                </a:solidFill>
              </a:rPr>
              <a:t> </a:t>
            </a:r>
            <a:r>
              <a:rPr lang="en-GB" sz="4800" dirty="0" err="1" smtClean="0">
                <a:solidFill>
                  <a:srgbClr val="C00000"/>
                </a:solidFill>
              </a:rPr>
              <a:t>informacijskega</a:t>
            </a:r>
            <a:r>
              <a:rPr lang="en-GB" sz="4800" dirty="0" smtClean="0">
                <a:solidFill>
                  <a:srgbClr val="C00000"/>
                </a:solidFill>
              </a:rPr>
              <a:t> </a:t>
            </a:r>
            <a:r>
              <a:rPr lang="en-GB" sz="4800" dirty="0" err="1" smtClean="0">
                <a:solidFill>
                  <a:srgbClr val="C00000"/>
                </a:solidFill>
              </a:rPr>
              <a:t>problema</a:t>
            </a:r>
            <a:r>
              <a:rPr lang="en-US" sz="4800" dirty="0" smtClean="0">
                <a:solidFill>
                  <a:srgbClr val="C00000"/>
                </a:solidFill>
              </a:rPr>
              <a:t/>
            </a:r>
            <a:br>
              <a:rPr lang="en-US" sz="4800" dirty="0" smtClean="0">
                <a:solidFill>
                  <a:srgbClr val="C00000"/>
                </a:solidFill>
              </a:rPr>
            </a:br>
            <a:endParaRPr lang="en-US" sz="4800" dirty="0">
              <a:solidFill>
                <a:srgbClr val="FF00FF"/>
              </a:solidFill>
            </a:endParaRPr>
          </a:p>
        </p:txBody>
      </p:sp>
      <p:sp>
        <p:nvSpPr>
          <p:cNvPr id="2" name="Subtitle 1"/>
          <p:cNvSpPr>
            <a:spLocks noGrp="1"/>
          </p:cNvSpPr>
          <p:nvPr>
            <p:ph type="subTitle" idx="1"/>
          </p:nvPr>
        </p:nvSpPr>
        <p:spPr>
          <a:xfrm>
            <a:off x="2694638" y="5301208"/>
            <a:ext cx="6125834" cy="644400"/>
          </a:xfrm>
        </p:spPr>
        <p:txBody>
          <a:bodyPr>
            <a:normAutofit/>
          </a:bodyPr>
          <a:lstStyle/>
          <a:p>
            <a:pPr algn="r"/>
            <a:r>
              <a:rPr lang="en-US" sz="2400" dirty="0" smtClean="0"/>
              <a:t>Suzana Rakovič</a:t>
            </a:r>
            <a:endParaRPr lang="en-US" sz="2400" dirty="0"/>
          </a:p>
        </p:txBody>
      </p:sp>
      <p:sp>
        <p:nvSpPr>
          <p:cNvPr id="4" name="Subtitle 1"/>
          <p:cNvSpPr txBox="1">
            <a:spLocks/>
          </p:cNvSpPr>
          <p:nvPr/>
        </p:nvSpPr>
        <p:spPr>
          <a:xfrm>
            <a:off x="1509690" y="2852400"/>
            <a:ext cx="6429420" cy="644400"/>
          </a:xfrm>
          <a:prstGeom prst="rect">
            <a:avLst/>
          </a:prstGeom>
        </p:spPr>
        <p:txBody>
          <a:bodyPr vert="horz" lIns="91440" tIns="45720" rIns="91440" bIns="45720" rtlCol="0">
            <a:normAutofit fontScale="85000" lnSpcReduction="10000"/>
          </a:bodyPr>
          <a:lstStyle>
            <a:lvl1pPr marL="0" indent="0" algn="ctr" defTabSz="914400" rtl="0" eaLnBrk="1" latinLnBrk="0" hangingPunct="1">
              <a:spcBef>
                <a:spcPct val="20000"/>
              </a:spcBef>
              <a:buClr>
                <a:schemeClr val="accent1"/>
              </a:buClr>
              <a:buFont typeface="Arial" pitchFamily="34" charset="0"/>
              <a:buNone/>
              <a:defRPr sz="3200" kern="1200" baseline="0">
                <a:solidFill>
                  <a:schemeClr val="tx1"/>
                </a:solidFill>
                <a:latin typeface="+mn-lt"/>
                <a:ea typeface="+mn-ea"/>
                <a:cs typeface="+mn-cs"/>
              </a:defRPr>
            </a:lvl1pPr>
            <a:lvl2pPr marL="457200" indent="0" algn="ctr" defTabSz="914400" rtl="0" eaLnBrk="1" latinLnBrk="0" hangingPunct="1">
              <a:spcBef>
                <a:spcPct val="20000"/>
              </a:spcBef>
              <a:buClr>
                <a:schemeClr val="accent1"/>
              </a:buClr>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O </a:t>
            </a:r>
            <a:r>
              <a:rPr lang="en-US" dirty="0" err="1" smtClean="0"/>
              <a:t>ljudeh</a:t>
            </a:r>
            <a:r>
              <a:rPr lang="en-US" dirty="0" smtClean="0"/>
              <a:t> in </a:t>
            </a:r>
            <a:r>
              <a:rPr lang="en-US" dirty="0" err="1" smtClean="0"/>
              <a:t>projektih</a:t>
            </a:r>
            <a:r>
              <a:rPr lang="en-US" dirty="0" smtClean="0"/>
              <a:t> v </a:t>
            </a:r>
            <a:r>
              <a:rPr lang="en-US" dirty="0" err="1" smtClean="0"/>
              <a:t>podjetju</a:t>
            </a:r>
            <a:r>
              <a:rPr lang="en-US" dirty="0" smtClean="0"/>
              <a:t> </a:t>
            </a:r>
            <a:r>
              <a:rPr lang="en-US" dirty="0" err="1" smtClean="0"/>
              <a:t>ComTrade</a:t>
            </a:r>
            <a:endParaRPr lang="en-US" dirty="0"/>
          </a:p>
        </p:txBody>
      </p:sp>
    </p:spTree>
    <p:extLst>
      <p:ext uri="{BB962C8B-B14F-4D97-AF65-F5344CB8AC3E}">
        <p14:creationId xmlns:p14="http://schemas.microsoft.com/office/powerpoint/2010/main" val="132859070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1E74060-C812-45FF-9BC3-7F5397E5DEC0}" type="slidenum">
              <a:rPr lang="en-US" smtClean="0"/>
              <a:pPr/>
              <a:t>10</a:t>
            </a:fld>
            <a:endParaRPr lang="en-US" dirty="0"/>
          </a:p>
        </p:txBody>
      </p:sp>
      <p:sp>
        <p:nvSpPr>
          <p:cNvPr id="7" name="Rectangle 6"/>
          <p:cNvSpPr/>
          <p:nvPr/>
        </p:nvSpPr>
        <p:spPr>
          <a:xfrm>
            <a:off x="246996" y="1988840"/>
            <a:ext cx="8753496" cy="3785652"/>
          </a:xfrm>
          <a:prstGeom prst="rect">
            <a:avLst/>
          </a:prstGeom>
        </p:spPr>
        <p:txBody>
          <a:bodyPr wrap="square">
            <a:spAutoFit/>
          </a:bodyPr>
          <a:lstStyle>
            <a:defPPr>
              <a:defRPr lang="sr-Latn-CS"/>
            </a:defPPr>
            <a:lvl1pPr algn="l" rtl="0" fontAlgn="base">
              <a:spcBef>
                <a:spcPct val="0"/>
              </a:spcBef>
              <a:spcAft>
                <a:spcPct val="0"/>
              </a:spcAft>
              <a:defRPr sz="9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9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9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9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900" kern="1200">
                <a:solidFill>
                  <a:schemeClr val="tx1"/>
                </a:solidFill>
                <a:latin typeface="Arial" charset="0"/>
                <a:ea typeface="ＭＳ Ｐゴシック"/>
                <a:cs typeface="ＭＳ Ｐゴシック"/>
              </a:defRPr>
            </a:lvl5pPr>
            <a:lvl6pPr marL="2286000" algn="l" defTabSz="914400" rtl="0" eaLnBrk="1" latinLnBrk="0" hangingPunct="1">
              <a:defRPr sz="900" kern="1200">
                <a:solidFill>
                  <a:schemeClr val="tx1"/>
                </a:solidFill>
                <a:latin typeface="Arial" charset="0"/>
                <a:ea typeface="ＭＳ Ｐゴシック"/>
                <a:cs typeface="ＭＳ Ｐゴシック"/>
              </a:defRPr>
            </a:lvl6pPr>
            <a:lvl7pPr marL="2743200" algn="l" defTabSz="914400" rtl="0" eaLnBrk="1" latinLnBrk="0" hangingPunct="1">
              <a:defRPr sz="900" kern="1200">
                <a:solidFill>
                  <a:schemeClr val="tx1"/>
                </a:solidFill>
                <a:latin typeface="Arial" charset="0"/>
                <a:ea typeface="ＭＳ Ｐゴシック"/>
                <a:cs typeface="ＭＳ Ｐゴシック"/>
              </a:defRPr>
            </a:lvl7pPr>
            <a:lvl8pPr marL="3200400" algn="l" defTabSz="914400" rtl="0" eaLnBrk="1" latinLnBrk="0" hangingPunct="1">
              <a:defRPr sz="900" kern="1200">
                <a:solidFill>
                  <a:schemeClr val="tx1"/>
                </a:solidFill>
                <a:latin typeface="Arial" charset="0"/>
                <a:ea typeface="ＭＳ Ｐゴシック"/>
                <a:cs typeface="ＭＳ Ｐゴシック"/>
              </a:defRPr>
            </a:lvl8pPr>
            <a:lvl9pPr marL="3657600" algn="l" defTabSz="914400" rtl="0" eaLnBrk="1" latinLnBrk="0" hangingPunct="1">
              <a:defRPr sz="900" kern="1200">
                <a:solidFill>
                  <a:schemeClr val="tx1"/>
                </a:solidFill>
                <a:latin typeface="Arial" charset="0"/>
                <a:ea typeface="ＭＳ Ｐゴシック"/>
                <a:cs typeface="ＭＳ Ｐゴシック"/>
              </a:defRPr>
            </a:lvl9pPr>
          </a:lstStyle>
          <a:p>
            <a:pPr marL="457200" indent="-457200">
              <a:buFont typeface="+mj-lt"/>
              <a:buAutoNum type="arabicPeriod"/>
            </a:pPr>
            <a:r>
              <a:rPr lang="en-US" sz="2000" b="1" dirty="0" err="1" smtClean="0">
                <a:solidFill>
                  <a:srgbClr val="C00000"/>
                </a:solidFill>
                <a:latin typeface="+mj-lt"/>
              </a:rPr>
              <a:t>Projektna</a:t>
            </a:r>
            <a:r>
              <a:rPr lang="en-US" sz="2000" b="1" dirty="0" smtClean="0">
                <a:solidFill>
                  <a:srgbClr val="C00000"/>
                </a:solidFill>
                <a:latin typeface="+mj-lt"/>
              </a:rPr>
              <a:t> </a:t>
            </a:r>
            <a:r>
              <a:rPr lang="en-US" sz="2000" b="1" dirty="0" err="1" smtClean="0">
                <a:solidFill>
                  <a:srgbClr val="C00000"/>
                </a:solidFill>
                <a:latin typeface="+mj-lt"/>
              </a:rPr>
              <a:t>vodja</a:t>
            </a:r>
            <a:r>
              <a:rPr lang="en-US" sz="2000" b="1" dirty="0" smtClean="0">
                <a:solidFill>
                  <a:srgbClr val="C00000"/>
                </a:solidFill>
                <a:latin typeface="+mj-lt"/>
              </a:rPr>
              <a:t/>
            </a:r>
            <a:br>
              <a:rPr lang="en-US" sz="2000" b="1" dirty="0" smtClean="0">
                <a:solidFill>
                  <a:srgbClr val="C00000"/>
                </a:solidFill>
                <a:latin typeface="+mj-lt"/>
              </a:rPr>
            </a:br>
            <a:endParaRPr lang="en-US" sz="2000" b="1" dirty="0">
              <a:solidFill>
                <a:srgbClr val="C00000"/>
              </a:solidFill>
              <a:latin typeface="+mj-lt"/>
            </a:endParaRPr>
          </a:p>
          <a:p>
            <a:pPr marL="457200" indent="-457200">
              <a:buFont typeface="+mj-lt"/>
              <a:buAutoNum type="arabicPeriod"/>
            </a:pPr>
            <a:r>
              <a:rPr lang="en-US" sz="2000" b="1" dirty="0" err="1" smtClean="0">
                <a:solidFill>
                  <a:srgbClr val="C00000"/>
                </a:solidFill>
                <a:latin typeface="+mj-lt"/>
              </a:rPr>
              <a:t>Poslovni</a:t>
            </a:r>
            <a:r>
              <a:rPr lang="en-US" sz="2000" b="1" dirty="0" smtClean="0">
                <a:solidFill>
                  <a:srgbClr val="C00000"/>
                </a:solidFill>
                <a:latin typeface="+mj-lt"/>
              </a:rPr>
              <a:t> </a:t>
            </a:r>
            <a:r>
              <a:rPr lang="en-US" sz="2000" b="1" dirty="0" err="1" smtClean="0">
                <a:solidFill>
                  <a:srgbClr val="C00000"/>
                </a:solidFill>
                <a:latin typeface="+mj-lt"/>
              </a:rPr>
              <a:t>analitik</a:t>
            </a:r>
            <a:r>
              <a:rPr lang="en-US" sz="2000" b="1" dirty="0" smtClean="0">
                <a:solidFill>
                  <a:srgbClr val="C00000"/>
                </a:solidFill>
                <a:latin typeface="+mj-lt"/>
              </a:rPr>
              <a:t>:</a:t>
            </a:r>
          </a:p>
          <a:p>
            <a:pPr marL="800100" lvl="1" indent="-342900">
              <a:buFontTx/>
              <a:buChar char="-"/>
            </a:pPr>
            <a:r>
              <a:rPr lang="en-US" sz="2000" dirty="0" err="1" smtClean="0">
                <a:solidFill>
                  <a:srgbClr val="C00000"/>
                </a:solidFill>
                <a:latin typeface="+mj-lt"/>
              </a:rPr>
              <a:t>Pozna</a:t>
            </a:r>
            <a:r>
              <a:rPr lang="en-US" sz="2000" dirty="0" smtClean="0">
                <a:solidFill>
                  <a:srgbClr val="C00000"/>
                </a:solidFill>
                <a:latin typeface="+mj-lt"/>
              </a:rPr>
              <a:t> </a:t>
            </a:r>
            <a:r>
              <a:rPr lang="en-US" sz="2000" dirty="0" err="1" smtClean="0">
                <a:solidFill>
                  <a:srgbClr val="C00000"/>
                </a:solidFill>
                <a:latin typeface="+mj-lt"/>
              </a:rPr>
              <a:t>domeno</a:t>
            </a:r>
            <a:endParaRPr lang="en-US" sz="2000" dirty="0" smtClean="0">
              <a:solidFill>
                <a:srgbClr val="C00000"/>
              </a:solidFill>
              <a:latin typeface="+mj-lt"/>
            </a:endParaRPr>
          </a:p>
          <a:p>
            <a:pPr marL="800100" lvl="1" indent="-342900">
              <a:buFontTx/>
              <a:buChar char="-"/>
            </a:pPr>
            <a:r>
              <a:rPr lang="en-US" sz="2000" dirty="0" err="1" smtClean="0">
                <a:solidFill>
                  <a:srgbClr val="C00000"/>
                </a:solidFill>
                <a:latin typeface="+mj-lt"/>
              </a:rPr>
              <a:t>Pozna</a:t>
            </a:r>
            <a:r>
              <a:rPr lang="en-US" sz="2000" dirty="0" smtClean="0">
                <a:solidFill>
                  <a:srgbClr val="C00000"/>
                </a:solidFill>
                <a:latin typeface="+mj-lt"/>
              </a:rPr>
              <a:t> </a:t>
            </a:r>
            <a:r>
              <a:rPr lang="en-US" sz="2000" dirty="0" err="1" smtClean="0">
                <a:solidFill>
                  <a:srgbClr val="C00000"/>
                </a:solidFill>
                <a:latin typeface="+mj-lt"/>
              </a:rPr>
              <a:t>metodologije</a:t>
            </a:r>
            <a:r>
              <a:rPr lang="en-US" sz="2000" dirty="0" smtClean="0">
                <a:solidFill>
                  <a:srgbClr val="C00000"/>
                </a:solidFill>
                <a:latin typeface="+mj-lt"/>
              </a:rPr>
              <a:t> in </a:t>
            </a:r>
            <a:r>
              <a:rPr lang="en-US" sz="2000" dirty="0" err="1" smtClean="0">
                <a:solidFill>
                  <a:srgbClr val="C00000"/>
                </a:solidFill>
                <a:latin typeface="+mj-lt"/>
              </a:rPr>
              <a:t>orodja</a:t>
            </a:r>
            <a:r>
              <a:rPr lang="en-US" sz="2000" dirty="0" smtClean="0">
                <a:solidFill>
                  <a:srgbClr val="C00000"/>
                </a:solidFill>
                <a:latin typeface="+mj-lt"/>
              </a:rPr>
              <a:t> s </a:t>
            </a:r>
            <a:r>
              <a:rPr lang="en-US" sz="2000" dirty="0" err="1" smtClean="0">
                <a:solidFill>
                  <a:srgbClr val="C00000"/>
                </a:solidFill>
                <a:latin typeface="+mj-lt"/>
              </a:rPr>
              <a:t>katerimi</a:t>
            </a:r>
            <a:r>
              <a:rPr lang="en-US" sz="2000" dirty="0" smtClean="0">
                <a:solidFill>
                  <a:srgbClr val="C00000"/>
                </a:solidFill>
                <a:latin typeface="+mj-lt"/>
              </a:rPr>
              <a:t> </a:t>
            </a:r>
            <a:r>
              <a:rPr lang="en-US" sz="2000" dirty="0" err="1" smtClean="0">
                <a:solidFill>
                  <a:srgbClr val="C00000"/>
                </a:solidFill>
                <a:latin typeface="+mj-lt"/>
              </a:rPr>
              <a:t>informacije</a:t>
            </a:r>
            <a:r>
              <a:rPr lang="en-US" sz="2000" dirty="0" smtClean="0">
                <a:solidFill>
                  <a:srgbClr val="C00000"/>
                </a:solidFill>
                <a:latin typeface="+mj-lt"/>
              </a:rPr>
              <a:t> </a:t>
            </a:r>
            <a:r>
              <a:rPr lang="en-US" sz="2000" dirty="0" err="1" smtClean="0">
                <a:solidFill>
                  <a:srgbClr val="C00000"/>
                </a:solidFill>
                <a:latin typeface="+mj-lt"/>
              </a:rPr>
              <a:t>zapišeš</a:t>
            </a:r>
            <a:r>
              <a:rPr lang="en-US" sz="2000" dirty="0" smtClean="0">
                <a:solidFill>
                  <a:srgbClr val="C00000"/>
                </a:solidFill>
                <a:latin typeface="+mj-lt"/>
              </a:rPr>
              <a:t> in </a:t>
            </a:r>
            <a:r>
              <a:rPr lang="en-US" sz="2000" dirty="0" err="1" smtClean="0">
                <a:solidFill>
                  <a:srgbClr val="C00000"/>
                </a:solidFill>
                <a:latin typeface="+mj-lt"/>
              </a:rPr>
              <a:t>pretvoriš</a:t>
            </a:r>
            <a:r>
              <a:rPr lang="en-US" sz="2000" dirty="0" smtClean="0">
                <a:solidFill>
                  <a:srgbClr val="C00000"/>
                </a:solidFill>
                <a:latin typeface="+mj-lt"/>
              </a:rPr>
              <a:t> v </a:t>
            </a:r>
            <a:r>
              <a:rPr lang="en-US" sz="2000" dirty="0" err="1" smtClean="0">
                <a:solidFill>
                  <a:srgbClr val="C00000"/>
                </a:solidFill>
                <a:latin typeface="+mj-lt"/>
              </a:rPr>
              <a:t>jezik</a:t>
            </a:r>
            <a:r>
              <a:rPr lang="en-US" sz="2000" dirty="0" smtClean="0">
                <a:solidFill>
                  <a:srgbClr val="C00000"/>
                </a:solidFill>
                <a:latin typeface="+mj-lt"/>
              </a:rPr>
              <a:t> </a:t>
            </a:r>
            <a:r>
              <a:rPr lang="en-US" sz="2000" dirty="0" err="1" smtClean="0">
                <a:solidFill>
                  <a:srgbClr val="C00000"/>
                </a:solidFill>
                <a:latin typeface="+mj-lt"/>
              </a:rPr>
              <a:t>razumljiv</a:t>
            </a:r>
            <a:r>
              <a:rPr lang="en-US" sz="2000" dirty="0" smtClean="0">
                <a:solidFill>
                  <a:srgbClr val="C00000"/>
                </a:solidFill>
                <a:latin typeface="+mj-lt"/>
              </a:rPr>
              <a:t> </a:t>
            </a:r>
            <a:r>
              <a:rPr lang="en-US" sz="2000" dirty="0" err="1" smtClean="0">
                <a:solidFill>
                  <a:srgbClr val="C00000"/>
                </a:solidFill>
                <a:latin typeface="+mj-lt"/>
              </a:rPr>
              <a:t>računalnikarjem</a:t>
            </a:r>
            <a:r>
              <a:rPr lang="en-US" sz="2000" dirty="0" smtClean="0">
                <a:solidFill>
                  <a:srgbClr val="C00000"/>
                </a:solidFill>
                <a:latin typeface="+mj-lt"/>
              </a:rPr>
              <a:t> (UML, “use cases”, …)</a:t>
            </a:r>
          </a:p>
          <a:p>
            <a:pPr marL="800100" lvl="1" indent="-342900">
              <a:buFontTx/>
              <a:buChar char="-"/>
            </a:pPr>
            <a:r>
              <a:rPr lang="en-US" sz="2000" dirty="0" err="1" smtClean="0">
                <a:solidFill>
                  <a:srgbClr val="C00000"/>
                </a:solidFill>
                <a:latin typeface="+mj-lt"/>
              </a:rPr>
              <a:t>Uporabnost</a:t>
            </a:r>
            <a:r>
              <a:rPr lang="en-US" sz="2000" dirty="0" smtClean="0">
                <a:solidFill>
                  <a:srgbClr val="C00000"/>
                </a:solidFill>
                <a:latin typeface="+mj-lt"/>
              </a:rPr>
              <a:t> (“Usability and Usefulness”)</a:t>
            </a:r>
          </a:p>
          <a:p>
            <a:pPr marL="800100" lvl="1" indent="-342900">
              <a:buFontTx/>
              <a:buChar char="-"/>
            </a:pPr>
            <a:r>
              <a:rPr lang="en-US" sz="2000" dirty="0" smtClean="0">
                <a:solidFill>
                  <a:srgbClr val="C00000"/>
                </a:solidFill>
                <a:latin typeface="+mj-lt"/>
              </a:rPr>
              <a:t>Na </a:t>
            </a:r>
            <a:r>
              <a:rPr lang="en-US" sz="2000" dirty="0" err="1" smtClean="0">
                <a:solidFill>
                  <a:srgbClr val="C00000"/>
                </a:solidFill>
                <a:latin typeface="+mj-lt"/>
              </a:rPr>
              <a:t>kompleksnih</a:t>
            </a:r>
            <a:r>
              <a:rPr lang="en-US" sz="2000" dirty="0" smtClean="0">
                <a:solidFill>
                  <a:srgbClr val="C00000"/>
                </a:solidFill>
                <a:latin typeface="+mj-lt"/>
              </a:rPr>
              <a:t> </a:t>
            </a:r>
            <a:r>
              <a:rPr lang="en-US" sz="2000" dirty="0" err="1" smtClean="0">
                <a:solidFill>
                  <a:srgbClr val="C00000"/>
                </a:solidFill>
                <a:latin typeface="+mj-lt"/>
              </a:rPr>
              <a:t>projektih</a:t>
            </a:r>
            <a:r>
              <a:rPr lang="en-US" sz="2000" dirty="0" smtClean="0">
                <a:solidFill>
                  <a:srgbClr val="C00000"/>
                </a:solidFill>
                <a:latin typeface="+mj-lt"/>
              </a:rPr>
              <a:t> </a:t>
            </a:r>
            <a:r>
              <a:rPr lang="en-US" sz="2000" dirty="0" err="1" smtClean="0">
                <a:solidFill>
                  <a:srgbClr val="C00000"/>
                </a:solidFill>
                <a:latin typeface="+mj-lt"/>
              </a:rPr>
              <a:t>sodelujejo</a:t>
            </a:r>
            <a:r>
              <a:rPr lang="en-US" sz="2000" dirty="0" smtClean="0">
                <a:solidFill>
                  <a:srgbClr val="C00000"/>
                </a:solidFill>
                <a:latin typeface="+mj-lt"/>
              </a:rPr>
              <a:t> </a:t>
            </a:r>
            <a:r>
              <a:rPr lang="en-US" sz="2000" dirty="0" err="1" smtClean="0">
                <a:solidFill>
                  <a:srgbClr val="C00000"/>
                </a:solidFill>
                <a:latin typeface="+mj-lt"/>
              </a:rPr>
              <a:t>razlicni</a:t>
            </a:r>
            <a:r>
              <a:rPr lang="en-US" sz="2000" dirty="0" smtClean="0">
                <a:solidFill>
                  <a:srgbClr val="C00000"/>
                </a:solidFill>
                <a:latin typeface="+mj-lt"/>
              </a:rPr>
              <a:t> </a:t>
            </a:r>
            <a:r>
              <a:rPr lang="en-US" sz="2000" dirty="0" err="1" smtClean="0">
                <a:solidFill>
                  <a:srgbClr val="C00000"/>
                </a:solidFill>
                <a:latin typeface="+mj-lt"/>
              </a:rPr>
              <a:t>poslovni</a:t>
            </a:r>
            <a:r>
              <a:rPr lang="en-US" sz="2000" dirty="0" smtClean="0">
                <a:solidFill>
                  <a:srgbClr val="C00000"/>
                </a:solidFill>
                <a:latin typeface="+mj-lt"/>
              </a:rPr>
              <a:t> </a:t>
            </a:r>
            <a:r>
              <a:rPr lang="en-US" sz="2000" dirty="0" err="1" smtClean="0">
                <a:solidFill>
                  <a:srgbClr val="C00000"/>
                </a:solidFill>
                <a:latin typeface="+mj-lt"/>
              </a:rPr>
              <a:t>analitiki</a:t>
            </a:r>
            <a:r>
              <a:rPr lang="en-US" sz="2000" dirty="0" smtClean="0">
                <a:solidFill>
                  <a:srgbClr val="C00000"/>
                </a:solidFill>
                <a:latin typeface="+mj-lt"/>
              </a:rPr>
              <a:t> </a:t>
            </a:r>
            <a:br>
              <a:rPr lang="en-US" sz="2000" dirty="0" smtClean="0">
                <a:solidFill>
                  <a:srgbClr val="C00000"/>
                </a:solidFill>
                <a:latin typeface="+mj-lt"/>
              </a:rPr>
            </a:br>
            <a:r>
              <a:rPr lang="en-US" sz="2000" dirty="0" smtClean="0">
                <a:solidFill>
                  <a:srgbClr val="C00000"/>
                </a:solidFill>
                <a:latin typeface="+mj-lt"/>
              </a:rPr>
              <a:t>(</a:t>
            </a:r>
            <a:r>
              <a:rPr lang="en-US" sz="2000" dirty="0" err="1" smtClean="0">
                <a:solidFill>
                  <a:srgbClr val="C00000"/>
                </a:solidFill>
                <a:latin typeface="+mj-lt"/>
              </a:rPr>
              <a:t>podatkovne</a:t>
            </a:r>
            <a:r>
              <a:rPr lang="en-US" sz="2000" dirty="0" smtClean="0">
                <a:solidFill>
                  <a:srgbClr val="C00000"/>
                </a:solidFill>
                <a:latin typeface="+mj-lt"/>
              </a:rPr>
              <a:t> </a:t>
            </a:r>
            <a:r>
              <a:rPr lang="en-US" sz="2000" dirty="0" err="1" smtClean="0">
                <a:solidFill>
                  <a:srgbClr val="C00000"/>
                </a:solidFill>
                <a:latin typeface="+mj-lt"/>
              </a:rPr>
              <a:t>baze</a:t>
            </a:r>
            <a:r>
              <a:rPr lang="en-US" sz="2000" dirty="0" smtClean="0">
                <a:solidFill>
                  <a:srgbClr val="C00000"/>
                </a:solidFill>
                <a:latin typeface="+mj-lt"/>
              </a:rPr>
              <a:t>, </a:t>
            </a:r>
            <a:r>
              <a:rPr lang="en-US" sz="2000" dirty="0" err="1" smtClean="0">
                <a:solidFill>
                  <a:srgbClr val="C00000"/>
                </a:solidFill>
                <a:latin typeface="+mj-lt"/>
              </a:rPr>
              <a:t>reporti</a:t>
            </a:r>
            <a:r>
              <a:rPr lang="en-US" sz="2000" dirty="0" smtClean="0">
                <a:solidFill>
                  <a:srgbClr val="C00000"/>
                </a:solidFill>
                <a:latin typeface="+mj-lt"/>
              </a:rPr>
              <a:t>/</a:t>
            </a:r>
            <a:r>
              <a:rPr lang="en-US" sz="2000" dirty="0" err="1" smtClean="0">
                <a:solidFill>
                  <a:srgbClr val="C00000"/>
                </a:solidFill>
                <a:latin typeface="+mj-lt"/>
              </a:rPr>
              <a:t>poročila</a:t>
            </a:r>
            <a:r>
              <a:rPr lang="en-US" sz="2000" dirty="0" smtClean="0">
                <a:solidFill>
                  <a:srgbClr val="C00000"/>
                </a:solidFill>
                <a:latin typeface="+mj-lt"/>
              </a:rPr>
              <a:t>, GUI, design, …)</a:t>
            </a:r>
            <a:br>
              <a:rPr lang="en-US" sz="2000" dirty="0" smtClean="0">
                <a:solidFill>
                  <a:srgbClr val="C00000"/>
                </a:solidFill>
                <a:latin typeface="+mj-lt"/>
              </a:rPr>
            </a:br>
            <a:endParaRPr lang="en-US" sz="2000" dirty="0" smtClean="0">
              <a:solidFill>
                <a:srgbClr val="C00000"/>
              </a:solidFill>
              <a:latin typeface="+mj-lt"/>
            </a:endParaRPr>
          </a:p>
          <a:p>
            <a:pPr lvl="1"/>
            <a:r>
              <a:rPr lang="en-US" sz="2000" dirty="0" smtClean="0">
                <a:solidFill>
                  <a:srgbClr val="C00000"/>
                </a:solidFill>
                <a:latin typeface="+mj-lt"/>
              </a:rPr>
              <a:t/>
            </a:r>
            <a:br>
              <a:rPr lang="en-US" sz="2000" dirty="0" smtClean="0">
                <a:solidFill>
                  <a:srgbClr val="C00000"/>
                </a:solidFill>
                <a:latin typeface="+mj-lt"/>
              </a:rPr>
            </a:br>
            <a:r>
              <a:rPr lang="en-US" sz="2000" dirty="0" smtClean="0">
                <a:solidFill>
                  <a:srgbClr val="C00000"/>
                </a:solidFill>
                <a:latin typeface="+mj-lt"/>
              </a:rPr>
              <a:t>POKLIC RAČUNALNIKARJA JE ZANIMIV – VEDNO SE UČIŠ KAJ NOVEGA</a:t>
            </a:r>
          </a:p>
        </p:txBody>
      </p:sp>
      <p:sp>
        <p:nvSpPr>
          <p:cNvPr id="24" name="Title 1"/>
          <p:cNvSpPr txBox="1">
            <a:spLocks/>
          </p:cNvSpPr>
          <p:nvPr/>
        </p:nvSpPr>
        <p:spPr>
          <a:xfrm>
            <a:off x="389959" y="592583"/>
            <a:ext cx="4863484" cy="914376"/>
          </a:xfrm>
          <a:prstGeom prst="rect">
            <a:avLst/>
          </a:prstGeom>
        </p:spPr>
        <p:txBody>
          <a:bodyPr vert="horz" lIns="91440" tIns="45720" rIns="91440" bIns="45720" rtlCol="0" anchor="ctr">
            <a:normAutofit/>
          </a:bodyPr>
          <a:lstStyle/>
          <a:p>
            <a:pPr lvl="0">
              <a:spcBef>
                <a:spcPct val="0"/>
              </a:spcBef>
            </a:pPr>
            <a:r>
              <a:rPr lang="en-US" sz="2800" dirty="0" smtClean="0"/>
              <a:t>GAMING SOLUTIONS</a:t>
            </a:r>
            <a:endParaRPr kumimoji="0" lang="sr-Latn-CS" sz="2800" i="0" u="none" strike="noStrike" kern="1200" cap="none" spc="0" normalizeH="0" baseline="0" noProof="0" dirty="0">
              <a:ln>
                <a:noFill/>
              </a:ln>
              <a:effectLst/>
              <a:uLnTx/>
              <a:uFillTx/>
              <a:latin typeface="+mj-lt"/>
              <a:ea typeface="+mj-ea"/>
              <a:cs typeface="+mj-cs"/>
            </a:endParaRPr>
          </a:p>
        </p:txBody>
      </p:sp>
      <p:sp>
        <p:nvSpPr>
          <p:cNvPr id="25" name="Title 1"/>
          <p:cNvSpPr txBox="1">
            <a:spLocks/>
          </p:cNvSpPr>
          <p:nvPr/>
        </p:nvSpPr>
        <p:spPr>
          <a:xfrm>
            <a:off x="395536" y="269776"/>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IT SOLUTIONS AND SERVICES</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26" name="Straight Connector 25"/>
          <p:cNvCxnSpPr/>
          <p:nvPr/>
        </p:nvCxnSpPr>
        <p:spPr>
          <a:xfrm>
            <a:off x="467544" y="823833"/>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17" name="Footer Placeholder 16"/>
          <p:cNvSpPr>
            <a:spLocks noGrp="1"/>
          </p:cNvSpPr>
          <p:nvPr>
            <p:ph type="ftr" sz="quarter" idx="11"/>
          </p:nvPr>
        </p:nvSpPr>
        <p:spPr/>
        <p:txBody>
          <a:bodyPr/>
          <a:lstStyle/>
          <a:p>
            <a:r>
              <a:rPr lang="sl-SI" dirty="0" err="1" smtClean="0"/>
              <a:t>ComTrade</a:t>
            </a:r>
            <a:r>
              <a:rPr lang="sl-SI" dirty="0" smtClean="0"/>
              <a:t>  </a:t>
            </a:r>
            <a:r>
              <a:rPr lang="sl-SI" dirty="0" err="1" smtClean="0"/>
              <a:t>Confidential</a:t>
            </a:r>
            <a:endParaRPr lang="en-US" dirty="0"/>
          </a:p>
        </p:txBody>
      </p:sp>
      <p:sp>
        <p:nvSpPr>
          <p:cNvPr id="18" name="TextBox 17"/>
          <p:cNvSpPr txBox="1"/>
          <p:nvPr/>
        </p:nvSpPr>
        <p:spPr>
          <a:xfrm>
            <a:off x="6768244" y="364594"/>
            <a:ext cx="2232248" cy="707886"/>
          </a:xfrm>
          <a:prstGeom prst="rect">
            <a:avLst/>
          </a:prstGeom>
          <a:noFill/>
        </p:spPr>
        <p:txBody>
          <a:bodyPr wrap="square" rtlCol="0">
            <a:spAutoFit/>
          </a:bodyPr>
          <a:lstStyle/>
          <a:p>
            <a:r>
              <a:rPr lang="en-GB" sz="2000" b="1" dirty="0" smtClean="0"/>
              <a:t>ZA KAJ SEM JAZ ZADOLŽENA</a:t>
            </a:r>
            <a:endParaRPr lang="x-none" sz="2000" b="1" dirty="0"/>
          </a:p>
        </p:txBody>
      </p:sp>
      <p:cxnSp>
        <p:nvCxnSpPr>
          <p:cNvPr id="19" name="Straight Connector 18"/>
          <p:cNvCxnSpPr/>
          <p:nvPr/>
        </p:nvCxnSpPr>
        <p:spPr>
          <a:xfrm>
            <a:off x="6696236" y="332656"/>
            <a:ext cx="0" cy="717115"/>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75667494"/>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sl-SI" smtClean="0"/>
              <a:t>ComTrade  Confidential</a:t>
            </a:r>
            <a:endParaRPr lang="en-US" dirty="0"/>
          </a:p>
        </p:txBody>
      </p:sp>
      <p:sp>
        <p:nvSpPr>
          <p:cNvPr id="4" name="Slide Number Placeholder 3"/>
          <p:cNvSpPr>
            <a:spLocks noGrp="1"/>
          </p:cNvSpPr>
          <p:nvPr>
            <p:ph type="sldNum" sz="quarter" idx="11"/>
          </p:nvPr>
        </p:nvSpPr>
        <p:spPr/>
        <p:txBody>
          <a:bodyPr/>
          <a:lstStyle/>
          <a:p>
            <a:fld id="{61E74060-C812-45FF-9BC3-7F5397E5DEC0}" type="slidenum">
              <a:rPr lang="en-US" smtClean="0"/>
              <a:pPr/>
              <a:t>11</a:t>
            </a:fld>
            <a:endParaRPr lang="en-US" dirty="0"/>
          </a:p>
        </p:txBody>
      </p:sp>
      <p:sp>
        <p:nvSpPr>
          <p:cNvPr id="12" name="Title 1"/>
          <p:cNvSpPr>
            <a:spLocks noGrp="1"/>
          </p:cNvSpPr>
          <p:nvPr>
            <p:ph type="title"/>
          </p:nvPr>
        </p:nvSpPr>
        <p:spPr>
          <a:xfrm>
            <a:off x="395536" y="142860"/>
            <a:ext cx="8320438" cy="1143000"/>
          </a:xfrm>
        </p:spPr>
        <p:txBody>
          <a:bodyPr>
            <a:noAutofit/>
          </a:bodyPr>
          <a:lstStyle/>
          <a:p>
            <a:r>
              <a:rPr lang="en-US" sz="1600" b="0" dirty="0" smtClean="0">
                <a:solidFill>
                  <a:srgbClr val="C00000"/>
                </a:solidFill>
              </a:rPr>
              <a:t>REFERENCES</a:t>
            </a:r>
            <a:r>
              <a:rPr lang="sr-Latn-CS" sz="1600" dirty="0" smtClean="0">
                <a:solidFill>
                  <a:srgbClr val="C00000"/>
                </a:solidFill>
              </a:rPr>
              <a:t/>
            </a:r>
            <a:br>
              <a:rPr lang="sr-Latn-CS" sz="1600" dirty="0" smtClean="0">
                <a:solidFill>
                  <a:srgbClr val="C00000"/>
                </a:solidFill>
              </a:rPr>
            </a:br>
            <a:endParaRPr lang="en-US" sz="2400" dirty="0">
              <a:solidFill>
                <a:schemeClr val="tx1"/>
              </a:solidFill>
            </a:endParaRPr>
          </a:p>
        </p:txBody>
      </p:sp>
      <p:pic>
        <p:nvPicPr>
          <p:cNvPr id="7" name="Picture 6" descr="Amatic.jpg"/>
          <p:cNvPicPr>
            <a:picLocks noChangeAspect="1"/>
          </p:cNvPicPr>
          <p:nvPr/>
        </p:nvPicPr>
        <p:blipFill>
          <a:blip r:embed="rId3" cstate="print"/>
          <a:stretch>
            <a:fillRect/>
          </a:stretch>
        </p:blipFill>
        <p:spPr>
          <a:xfrm>
            <a:off x="1491640" y="3203748"/>
            <a:ext cx="1280160" cy="469392"/>
          </a:xfrm>
          <a:prstGeom prst="rect">
            <a:avLst/>
          </a:prstGeom>
        </p:spPr>
      </p:pic>
      <p:pic>
        <p:nvPicPr>
          <p:cNvPr id="8" name="Picture 7" descr="Atronic.jpg"/>
          <p:cNvPicPr>
            <a:picLocks noChangeAspect="1"/>
          </p:cNvPicPr>
          <p:nvPr/>
        </p:nvPicPr>
        <p:blipFill>
          <a:blip r:embed="rId4" cstate="print"/>
          <a:stretch>
            <a:fillRect/>
          </a:stretch>
        </p:blipFill>
        <p:spPr>
          <a:xfrm>
            <a:off x="4128349" y="1409720"/>
            <a:ext cx="792480" cy="579120"/>
          </a:xfrm>
          <a:prstGeom prst="rect">
            <a:avLst/>
          </a:prstGeom>
        </p:spPr>
      </p:pic>
      <p:pic>
        <p:nvPicPr>
          <p:cNvPr id="11" name="Picture 10" descr="blueprint.jpg"/>
          <p:cNvPicPr>
            <a:picLocks noChangeAspect="1"/>
          </p:cNvPicPr>
          <p:nvPr/>
        </p:nvPicPr>
        <p:blipFill>
          <a:blip r:embed="rId5" cstate="print"/>
          <a:stretch>
            <a:fillRect/>
          </a:stretch>
        </p:blipFill>
        <p:spPr>
          <a:xfrm>
            <a:off x="6886825" y="4163547"/>
            <a:ext cx="1368152" cy="395912"/>
          </a:xfrm>
          <a:prstGeom prst="rect">
            <a:avLst/>
          </a:prstGeom>
        </p:spPr>
      </p:pic>
      <p:pic>
        <p:nvPicPr>
          <p:cNvPr id="15" name="Picture 14" descr="Global Draw.jpg"/>
          <p:cNvPicPr>
            <a:picLocks noChangeAspect="1"/>
          </p:cNvPicPr>
          <p:nvPr/>
        </p:nvPicPr>
        <p:blipFill>
          <a:blip r:embed="rId6" cstate="print"/>
          <a:stretch>
            <a:fillRect/>
          </a:stretch>
        </p:blipFill>
        <p:spPr>
          <a:xfrm>
            <a:off x="5327911" y="2276872"/>
            <a:ext cx="908358" cy="792088"/>
          </a:xfrm>
          <a:prstGeom prst="rect">
            <a:avLst/>
          </a:prstGeom>
        </p:spPr>
      </p:pic>
      <p:pic>
        <p:nvPicPr>
          <p:cNvPr id="16" name="Picture 15" descr="Inspired.jpg"/>
          <p:cNvPicPr>
            <a:picLocks noChangeAspect="1"/>
          </p:cNvPicPr>
          <p:nvPr/>
        </p:nvPicPr>
        <p:blipFill>
          <a:blip r:embed="rId7" cstate="print"/>
          <a:stretch>
            <a:fillRect/>
          </a:stretch>
        </p:blipFill>
        <p:spPr>
          <a:xfrm>
            <a:off x="3390002" y="2325879"/>
            <a:ext cx="1505712" cy="390144"/>
          </a:xfrm>
          <a:prstGeom prst="rect">
            <a:avLst/>
          </a:prstGeom>
        </p:spPr>
      </p:pic>
      <p:pic>
        <p:nvPicPr>
          <p:cNvPr id="18" name="Picture 17" descr="Rank Group.jpg"/>
          <p:cNvPicPr>
            <a:picLocks noChangeAspect="1"/>
          </p:cNvPicPr>
          <p:nvPr/>
        </p:nvPicPr>
        <p:blipFill>
          <a:blip r:embed="rId8" cstate="print"/>
          <a:stretch>
            <a:fillRect/>
          </a:stretch>
        </p:blipFill>
        <p:spPr>
          <a:xfrm>
            <a:off x="5105074" y="3203748"/>
            <a:ext cx="1425948" cy="504056"/>
          </a:xfrm>
          <a:prstGeom prst="rect">
            <a:avLst/>
          </a:prstGeom>
        </p:spPr>
      </p:pic>
      <p:pic>
        <p:nvPicPr>
          <p:cNvPr id="27" name="Picture 18" descr="http://www.no-gambling.com/sites/default/files/images/Bally_Technologies_logo.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3528" y="1412776"/>
            <a:ext cx="1296144" cy="74219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
          <p:cNvPicPr>
            <a:picLocks noChangeAspect="1" noChangeArrowheads="1"/>
          </p:cNvPicPr>
          <p:nvPr/>
        </p:nvPicPr>
        <p:blipFill>
          <a:blip r:embed="rId10" cstate="print"/>
          <a:srcRect/>
          <a:stretch>
            <a:fillRect/>
          </a:stretch>
        </p:blipFill>
        <p:spPr bwMode="auto">
          <a:xfrm>
            <a:off x="1816724" y="1412776"/>
            <a:ext cx="2162175" cy="609600"/>
          </a:xfrm>
          <a:prstGeom prst="rect">
            <a:avLst/>
          </a:prstGeom>
          <a:noFill/>
          <a:ln w="9525">
            <a:noFill/>
            <a:miter lim="800000"/>
            <a:headEnd/>
            <a:tailEnd/>
          </a:ln>
        </p:spPr>
      </p:pic>
      <p:pic>
        <p:nvPicPr>
          <p:cNvPr id="29" name="Picture 22" descr="http://www.karriere.at/files/company/7167/350410/logo-maroxx-software-gmbh.companybig.gi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110584" y="3143083"/>
            <a:ext cx="1584176" cy="52983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0" descr="http://gamingzion.com/images/newsimages/belgianlandbasedoperatorgoesonlineapr11.jpg"/>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t="43814"/>
          <a:stretch/>
        </p:blipFill>
        <p:spPr bwMode="auto">
          <a:xfrm>
            <a:off x="1820092" y="2137485"/>
            <a:ext cx="1224136" cy="74510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Zur Homepage">
            <a:hlinkClick r:id="rId13"/>
          </p:cNvPr>
          <p:cNvPicPr>
            <a:picLocks noChangeAspect="1" noChangeArrowheads="1"/>
          </p:cNvPicPr>
          <p:nvPr/>
        </p:nvPicPr>
        <p:blipFill>
          <a:blip r:embed="rId14" cstate="print"/>
          <a:srcRect/>
          <a:stretch>
            <a:fillRect/>
          </a:stretch>
        </p:blipFill>
        <p:spPr bwMode="auto">
          <a:xfrm>
            <a:off x="6651711" y="1484784"/>
            <a:ext cx="1277214" cy="508063"/>
          </a:xfrm>
          <a:prstGeom prst="rect">
            <a:avLst/>
          </a:prstGeom>
          <a:noFill/>
        </p:spPr>
      </p:pic>
      <p:pic>
        <p:nvPicPr>
          <p:cNvPr id="32" name="Picture 8" descr="http://www.188bet.com/Images/Bet188/LandingPage/en/img_logo.jpg"/>
          <p:cNvPicPr>
            <a:picLocks noChangeAspect="1" noChangeArrowheads="1"/>
          </p:cNvPicPr>
          <p:nvPr/>
        </p:nvPicPr>
        <p:blipFill>
          <a:blip r:embed="rId15" cstate="print"/>
          <a:srcRect/>
          <a:stretch>
            <a:fillRect/>
          </a:stretch>
        </p:blipFill>
        <p:spPr bwMode="auto">
          <a:xfrm>
            <a:off x="374777" y="4968212"/>
            <a:ext cx="1334482" cy="708656"/>
          </a:xfrm>
          <a:prstGeom prst="rect">
            <a:avLst/>
          </a:prstGeom>
          <a:noFill/>
        </p:spPr>
      </p:pic>
      <p:pic>
        <p:nvPicPr>
          <p:cNvPr id="33" name="Picture 41" descr="http://www.onlinebingo.net/thepalaces_bingo_logo.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709259" y="3911387"/>
            <a:ext cx="742617" cy="64807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2" descr="http://www.onlinecasinonews.com/ocn/ocn_images/160x160/ScientificGames.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16952" y="3872149"/>
            <a:ext cx="792088" cy="85809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
            <a:hlinkClick r:id="rId18"/>
          </p:cNvPr>
          <p:cNvPicPr>
            <a:picLocks noChangeAspect="1" noChangeArrowheads="1"/>
          </p:cNvPicPr>
          <p:nvPr/>
        </p:nvPicPr>
        <p:blipFill>
          <a:blip r:embed="rId19" cstate="print"/>
          <a:srcRect/>
          <a:stretch>
            <a:fillRect/>
          </a:stretch>
        </p:blipFill>
        <p:spPr bwMode="auto">
          <a:xfrm>
            <a:off x="4883309" y="5055840"/>
            <a:ext cx="1695450" cy="533400"/>
          </a:xfrm>
          <a:prstGeom prst="rect">
            <a:avLst/>
          </a:prstGeom>
          <a:noFill/>
          <a:ln w="9525">
            <a:noFill/>
            <a:miter lim="800000"/>
            <a:headEnd/>
            <a:tailEnd/>
          </a:ln>
        </p:spPr>
      </p:pic>
      <p:pic>
        <p:nvPicPr>
          <p:cNvPr id="36" name="Picture 25" descr="http://media.ratemyplacement.co.uk/assets/company-logo/506.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258819" y="4068971"/>
            <a:ext cx="720080" cy="58506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7" descr="http://www.axxus.de/data/entries/logos/9360.jpg"/>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480349" y="2258989"/>
            <a:ext cx="1123339" cy="375249"/>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4" descr="http://t2.gstatic.com/images?q=tbn:ANd9GcRPt3kk5yh7yaAD2Vi9EvJ9Qc7n4d4kdnPFaKQ_8_9Iv1gqmtU&amp;t=1&amp;usg=__AXijVzneZMCVsxk_qb3mJWHlY7w="/>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628067" y="2364419"/>
            <a:ext cx="913242" cy="51701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3" descr="http://www.online-affiliate.com/cap_newsletter/unibet.jp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160810" y="3143083"/>
            <a:ext cx="830861" cy="72007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9" descr="http://onlinekeystore.com/images/logo_paysafecard_blue_claim_RGB.jp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694760" y="4134206"/>
            <a:ext cx="1410310" cy="527031"/>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39" descr="CQR Payment Solutions"/>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7217366" y="5157192"/>
            <a:ext cx="1350980" cy="432048"/>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5" descr="http://www.yogonet.com/english/sites/default/files/noticias/imagenes/logo_videobet.gif?1310683030"/>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1930713" y="5110588"/>
            <a:ext cx="841087" cy="592266"/>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5" descr="http://www.bellfruitgames.co.uk/images/banner_logo.gif"/>
          <p:cNvPicPr>
            <a:picLocks noChangeAspect="1" noChangeArrowheads="1" noCrop="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402144" y="3155230"/>
            <a:ext cx="864096" cy="443417"/>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8"/>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7991671" y="2353754"/>
            <a:ext cx="799496" cy="504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jasnak\AppData\Local\Microsoft\Windows\Temporary Internet Files\Content.Outlook\RGC7MI0B\Genting-UK-logo (2).jpg"/>
          <p:cNvPicPr>
            <a:picLocks noChangeAspect="1" noChangeArrowheads="1"/>
          </p:cNvPicPr>
          <p:nvPr/>
        </p:nvPicPr>
        <p:blipFill>
          <a:blip r:embed="rId29" cstate="print"/>
          <a:srcRect/>
          <a:stretch>
            <a:fillRect/>
          </a:stretch>
        </p:blipFill>
        <p:spPr bwMode="auto">
          <a:xfrm>
            <a:off x="5245542" y="1384205"/>
            <a:ext cx="1008112" cy="814098"/>
          </a:xfrm>
          <a:prstGeom prst="rect">
            <a:avLst/>
          </a:prstGeom>
          <a:noFill/>
        </p:spPr>
      </p:pic>
      <p:pic>
        <p:nvPicPr>
          <p:cNvPr id="45" name="Picture 44"/>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3516795" y="4988935"/>
            <a:ext cx="1032115" cy="720080"/>
          </a:xfrm>
          <a:prstGeom prst="rect">
            <a:avLst/>
          </a:prstGeom>
        </p:spPr>
      </p:pic>
      <p:cxnSp>
        <p:nvCxnSpPr>
          <p:cNvPr id="46" name="Straight Connector 45"/>
          <p:cNvCxnSpPr/>
          <p:nvPr/>
        </p:nvCxnSpPr>
        <p:spPr>
          <a:xfrm>
            <a:off x="467544" y="823833"/>
            <a:ext cx="4608512" cy="12879"/>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47" name="Title 1"/>
          <p:cNvSpPr txBox="1">
            <a:spLocks/>
          </p:cNvSpPr>
          <p:nvPr/>
        </p:nvSpPr>
        <p:spPr>
          <a:xfrm>
            <a:off x="467544" y="611058"/>
            <a:ext cx="5622201" cy="91437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none" baseline="0">
                <a:solidFill>
                  <a:schemeClr val="tx1"/>
                </a:solidFill>
                <a:latin typeface="+mj-lt"/>
                <a:ea typeface="+mj-ea"/>
                <a:cs typeface="+mj-cs"/>
              </a:defRPr>
            </a:lvl1pPr>
          </a:lstStyle>
          <a:p>
            <a:r>
              <a:rPr lang="sr-Latn-RS" sz="2700" b="0" dirty="0" smtClean="0"/>
              <a:t>GAMING </a:t>
            </a:r>
            <a:r>
              <a:rPr lang="en-US" sz="2700" b="0" dirty="0" smtClean="0"/>
              <a:t>SECTOR</a:t>
            </a:r>
            <a:endParaRPr lang="sr-Latn-CS" sz="2700" b="0" dirty="0"/>
          </a:p>
        </p:txBody>
      </p:sp>
    </p:spTree>
    <p:extLst>
      <p:ext uri="{BB962C8B-B14F-4D97-AF65-F5344CB8AC3E}">
        <p14:creationId xmlns:p14="http://schemas.microsoft.com/office/powerpoint/2010/main" val="2588823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1E74060-C812-45FF-9BC3-7F5397E5DEC0}" type="slidenum">
              <a:rPr lang="en-US" smtClean="0"/>
              <a:pPr/>
              <a:t>12</a:t>
            </a:fld>
            <a:endParaRPr lang="en-US" dirty="0"/>
          </a:p>
        </p:txBody>
      </p:sp>
      <p:sp>
        <p:nvSpPr>
          <p:cNvPr id="8" name="Title 1"/>
          <p:cNvSpPr>
            <a:spLocks noGrp="1"/>
          </p:cNvSpPr>
          <p:nvPr>
            <p:ph type="title"/>
          </p:nvPr>
        </p:nvSpPr>
        <p:spPr>
          <a:xfrm>
            <a:off x="428596" y="154800"/>
            <a:ext cx="8286808" cy="1130400"/>
          </a:xfrm>
        </p:spPr>
        <p:txBody>
          <a:bodyPr>
            <a:normAutofit/>
          </a:bodyPr>
          <a:lstStyle/>
          <a:p>
            <a:pPr algn="l"/>
            <a:r>
              <a:rPr lang="en-GB" sz="3000" dirty="0" smtClean="0">
                <a:solidFill>
                  <a:schemeClr val="tx2"/>
                </a:solidFill>
              </a:rPr>
              <a:t>KAKO TO POČNEMO</a:t>
            </a:r>
            <a:endParaRPr lang="x-none" sz="3000" dirty="0">
              <a:solidFill>
                <a:schemeClr val="tx2"/>
              </a:solidFill>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4" descr="1870529-projekt"/>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231900" y="1140296"/>
            <a:ext cx="6604000" cy="4953000"/>
          </a:xfrm>
        </p:spPr>
      </p:pic>
      <p:sp>
        <p:nvSpPr>
          <p:cNvPr id="8"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9" name="Straight Connector 8"/>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10" name="Title 1"/>
          <p:cNvSpPr txBox="1">
            <a:spLocks/>
          </p:cNvSpPr>
          <p:nvPr/>
        </p:nvSpPr>
        <p:spPr>
          <a:xfrm>
            <a:off x="389959" y="282376"/>
            <a:ext cx="4863484" cy="914376"/>
          </a:xfrm>
          <a:prstGeom prst="rect">
            <a:avLst/>
          </a:prstGeom>
        </p:spPr>
        <p:txBody>
          <a:bodyPr vert="horz" lIns="91440" tIns="45720" rIns="91440" bIns="45720" rtlCol="0" anchor="ctr">
            <a:normAutofit/>
          </a:bodyPr>
          <a:lstStyle/>
          <a:p>
            <a:pPr lvl="0">
              <a:spcBef>
                <a:spcPct val="0"/>
              </a:spcBef>
            </a:pPr>
            <a:endParaRPr kumimoji="0" lang="sr-Latn-CS" sz="2800" i="0" u="none" strike="noStrike" kern="1200" cap="none" spc="0" normalizeH="0" baseline="0" noProof="0" dirty="0">
              <a:ln>
                <a:noFill/>
              </a:ln>
              <a:effectLst/>
              <a:uLnTx/>
              <a:uFillTx/>
              <a:latin typeface="+mj-lt"/>
              <a:ea typeface="+mj-ea"/>
              <a:cs typeface="+mj-cs"/>
            </a:endParaRPr>
          </a:p>
        </p:txBody>
      </p:sp>
      <p:sp>
        <p:nvSpPr>
          <p:cNvPr id="5" name="Title 4"/>
          <p:cNvSpPr>
            <a:spLocks noGrp="1"/>
          </p:cNvSpPr>
          <p:nvPr>
            <p:ph type="title"/>
          </p:nvPr>
        </p:nvSpPr>
        <p:spPr>
          <a:xfrm>
            <a:off x="389648" y="210368"/>
            <a:ext cx="8286808" cy="1130400"/>
          </a:xfrm>
        </p:spPr>
        <p:txBody>
          <a:bodyPr/>
          <a:lstStyle/>
          <a:p>
            <a:r>
              <a:rPr lang="en-GB" sz="2800" b="0" dirty="0" smtClean="0"/>
              <a:t>PROJEKT</a:t>
            </a:r>
            <a:endParaRPr lang="en-GB" sz="2800" b="0" dirty="0"/>
          </a:p>
        </p:txBody>
      </p:sp>
    </p:spTree>
    <p:extLst>
      <p:ext uri="{BB962C8B-B14F-4D97-AF65-F5344CB8AC3E}">
        <p14:creationId xmlns:p14="http://schemas.microsoft.com/office/powerpoint/2010/main" val="104641352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Waterfall_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175915"/>
            <a:ext cx="6769100" cy="520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3"/>
          <p:cNvSpPr>
            <a:spLocks noGrp="1" noChangeArrowheads="1"/>
          </p:cNvSpPr>
          <p:nvPr>
            <p:ph type="body" idx="1"/>
          </p:nvPr>
        </p:nvSpPr>
        <p:spPr>
          <a:xfrm>
            <a:off x="4645025" y="1340297"/>
            <a:ext cx="4319588" cy="1944687"/>
          </a:xfrm>
        </p:spPr>
        <p:txBody>
          <a:bodyPr>
            <a:normAutofit fontScale="70000" lnSpcReduction="20000"/>
          </a:bodyPr>
          <a:lstStyle/>
          <a:p>
            <a:r>
              <a:rPr lang="sl-SI" altLang="en-US" sz="3400" dirty="0" smtClean="0"/>
              <a:t>Življenski cikli (SW life-cycles)</a:t>
            </a:r>
          </a:p>
          <a:p>
            <a:pPr lvl="1"/>
            <a:r>
              <a:rPr lang="sl-SI" altLang="en-US" dirty="0" smtClean="0"/>
              <a:t>“Code-and-fix” </a:t>
            </a:r>
          </a:p>
          <a:p>
            <a:pPr lvl="1"/>
            <a:r>
              <a:rPr lang="sl-SI" altLang="en-US" dirty="0" smtClean="0"/>
              <a:t>Model Waterfall z izpeljankami</a:t>
            </a:r>
          </a:p>
          <a:p>
            <a:pPr lvl="1"/>
            <a:r>
              <a:rPr lang="sl-SI" altLang="en-US" dirty="0" smtClean="0"/>
              <a:t>Staged delivery</a:t>
            </a:r>
          </a:p>
          <a:p>
            <a:pPr lvl="1"/>
            <a:r>
              <a:rPr lang="sl-SI" altLang="en-US" dirty="0" smtClean="0"/>
              <a:t>Prototipiranje</a:t>
            </a:r>
          </a:p>
          <a:p>
            <a:pPr lvl="1"/>
            <a:r>
              <a:rPr lang="sl-SI" altLang="en-US" dirty="0" smtClean="0"/>
              <a:t>Spiralni model itn.</a:t>
            </a:r>
            <a:endParaRPr lang="en-US" altLang="en-US" sz="800" b="1" dirty="0" smtClean="0"/>
          </a:p>
        </p:txBody>
      </p:sp>
      <p:sp>
        <p:nvSpPr>
          <p:cNvPr id="7"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8" name="Straight Connector 7"/>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9" name="Title 4"/>
          <p:cNvSpPr>
            <a:spLocks noGrp="1"/>
          </p:cNvSpPr>
          <p:nvPr>
            <p:ph type="title"/>
          </p:nvPr>
        </p:nvSpPr>
        <p:spPr>
          <a:xfrm>
            <a:off x="389648" y="210368"/>
            <a:ext cx="8286808" cy="1130400"/>
          </a:xfrm>
        </p:spPr>
        <p:txBody>
          <a:bodyPr/>
          <a:lstStyle/>
          <a:p>
            <a:r>
              <a:rPr lang="en-US" sz="2800" b="0" dirty="0"/>
              <a:t>IZDELAVA PROGRAMSKE OPREME</a:t>
            </a:r>
            <a:endParaRPr lang="en-GB" sz="2800" b="0" dirty="0"/>
          </a:p>
        </p:txBody>
      </p:sp>
    </p:spTree>
    <p:extLst>
      <p:ext uri="{BB962C8B-B14F-4D97-AF65-F5344CB8AC3E}">
        <p14:creationId xmlns:p14="http://schemas.microsoft.com/office/powerpoint/2010/main" val="305939611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28596" y="1268760"/>
            <a:ext cx="8286808" cy="4525963"/>
          </a:xfrm>
        </p:spPr>
        <p:txBody>
          <a:bodyPr/>
          <a:lstStyle/>
          <a:p>
            <a:r>
              <a:rPr lang="sl-SI" altLang="en-US" sz="1800" dirty="0" smtClean="0"/>
              <a:t>Osnovne omejitve</a:t>
            </a:r>
          </a:p>
          <a:p>
            <a:pPr lvl="1"/>
            <a:r>
              <a:rPr lang="sl-SI" altLang="en-US" sz="1800" dirty="0" smtClean="0"/>
              <a:t>Čas</a:t>
            </a:r>
            <a:r>
              <a:rPr lang="en-US" altLang="en-US" sz="1800" dirty="0" smtClean="0"/>
              <a:t> (</a:t>
            </a:r>
            <a:r>
              <a:rPr lang="sl-SI" altLang="en-US" sz="1800" dirty="0" smtClean="0"/>
              <a:t>urnik in mejniki</a:t>
            </a:r>
            <a:r>
              <a:rPr lang="en-US" altLang="en-US" sz="1800" dirty="0" smtClean="0"/>
              <a:t>)</a:t>
            </a:r>
          </a:p>
          <a:p>
            <a:pPr lvl="1"/>
            <a:r>
              <a:rPr lang="sl-SI" altLang="en-US" sz="1800" dirty="0" smtClean="0"/>
              <a:t>Denar </a:t>
            </a:r>
            <a:r>
              <a:rPr lang="en-US" altLang="en-US" sz="1800" dirty="0" smtClean="0"/>
              <a:t>(</a:t>
            </a:r>
            <a:r>
              <a:rPr lang="sl-SI" altLang="en-US" sz="1800" dirty="0" smtClean="0"/>
              <a:t>proračun</a:t>
            </a:r>
            <a:r>
              <a:rPr lang="en-US" altLang="en-US" sz="1800" dirty="0" smtClean="0"/>
              <a:t>)</a:t>
            </a:r>
          </a:p>
          <a:p>
            <a:pPr lvl="1"/>
            <a:r>
              <a:rPr lang="sl-SI" altLang="en-US" sz="1800" dirty="0" smtClean="0"/>
              <a:t>Ljudje</a:t>
            </a:r>
            <a:r>
              <a:rPr lang="en-US" altLang="en-US" sz="1800" dirty="0" smtClean="0"/>
              <a:t> (</a:t>
            </a:r>
            <a:r>
              <a:rPr lang="sl-SI" altLang="en-US" sz="1800" dirty="0" smtClean="0"/>
              <a:t>participacija in predanost</a:t>
            </a:r>
            <a:r>
              <a:rPr lang="en-US" altLang="en-US" sz="1800" dirty="0" smtClean="0"/>
              <a:t>)</a:t>
            </a:r>
            <a:endParaRPr lang="sl-SI" altLang="en-US" sz="1800" dirty="0" smtClean="0"/>
          </a:p>
          <a:p>
            <a:pPr lvl="1">
              <a:buFontTx/>
              <a:buNone/>
            </a:pPr>
            <a:endParaRPr lang="sl-SI" altLang="en-US" sz="1800" dirty="0" smtClean="0"/>
          </a:p>
          <a:p>
            <a:r>
              <a:rPr lang="sl-SI" altLang="en-US" sz="1800" dirty="0" smtClean="0"/>
              <a:t>Vodenje projekta je zaposlitev za poln delovni čas</a:t>
            </a:r>
          </a:p>
          <a:p>
            <a:pPr>
              <a:buFontTx/>
              <a:buNone/>
            </a:pPr>
            <a:endParaRPr lang="en-US" altLang="en-US" sz="1800" dirty="0" smtClean="0"/>
          </a:p>
          <a:p>
            <a:r>
              <a:rPr lang="sl-SI" altLang="en-US" sz="1800" dirty="0" smtClean="0"/>
              <a:t>Vloge projektnega vodje</a:t>
            </a:r>
            <a:endParaRPr lang="en-US" altLang="en-US" sz="1800" dirty="0" smtClean="0"/>
          </a:p>
          <a:p>
            <a:pPr lvl="1"/>
            <a:r>
              <a:rPr lang="sl-SI" altLang="en-US" sz="1800" dirty="0" smtClean="0"/>
              <a:t>Funkcije izpolnjuje s pomočjo akcijskega delovanja</a:t>
            </a:r>
            <a:endParaRPr lang="en-US" altLang="en-US" sz="1800" dirty="0" smtClean="0"/>
          </a:p>
          <a:p>
            <a:pPr lvl="1"/>
            <a:r>
              <a:rPr lang="sl-SI" altLang="en-US" sz="1800" dirty="0" smtClean="0"/>
              <a:t>Komunikacija</a:t>
            </a:r>
            <a:endParaRPr lang="en-US" altLang="en-US" sz="1800" dirty="0" smtClean="0"/>
          </a:p>
          <a:p>
            <a:pPr lvl="1"/>
            <a:r>
              <a:rPr lang="sl-SI" altLang="en-US" sz="1800" dirty="0" smtClean="0"/>
              <a:t>Koordinacija</a:t>
            </a:r>
            <a:endParaRPr lang="en-US" altLang="en-US" sz="1800" dirty="0" smtClean="0"/>
          </a:p>
          <a:p>
            <a:pPr lvl="1"/>
            <a:r>
              <a:rPr lang="sl-SI" altLang="en-US" sz="1800" dirty="0" smtClean="0"/>
              <a:t>Federacija</a:t>
            </a:r>
            <a:endParaRPr lang="en-US" altLang="en-US" sz="1800" dirty="0" smtClean="0"/>
          </a:p>
          <a:p>
            <a:pPr lvl="1"/>
            <a:r>
              <a:rPr lang="sl-SI" altLang="en-US" sz="1800" dirty="0" smtClean="0"/>
              <a:t>Orkestracija</a:t>
            </a:r>
          </a:p>
        </p:txBody>
      </p:sp>
      <p:sp>
        <p:nvSpPr>
          <p:cNvPr id="5"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6" name="Straight Connector 5"/>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7" name="Title 4"/>
          <p:cNvSpPr txBox="1">
            <a:spLocks/>
          </p:cNvSpPr>
          <p:nvPr/>
        </p:nvSpPr>
        <p:spPr>
          <a:xfrm>
            <a:off x="389648" y="210368"/>
            <a:ext cx="8286808" cy="1130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none" baseline="0">
                <a:solidFill>
                  <a:schemeClr val="tx1"/>
                </a:solidFill>
                <a:latin typeface="+mj-lt"/>
                <a:ea typeface="+mj-ea"/>
                <a:cs typeface="+mj-cs"/>
              </a:defRPr>
            </a:lvl1pPr>
          </a:lstStyle>
          <a:p>
            <a:r>
              <a:rPr lang="en-US" sz="2800" b="0" dirty="0"/>
              <a:t>NEKAJ O VODENJU </a:t>
            </a:r>
            <a:r>
              <a:rPr lang="en-US" sz="2800" b="0" dirty="0" smtClean="0"/>
              <a:t>PROJEKTOV</a:t>
            </a:r>
            <a:endParaRPr lang="en-GB" sz="2800" b="0" dirty="0"/>
          </a:p>
        </p:txBody>
      </p:sp>
    </p:spTree>
    <p:extLst>
      <p:ext uri="{BB962C8B-B14F-4D97-AF65-F5344CB8AC3E}">
        <p14:creationId xmlns:p14="http://schemas.microsoft.com/office/powerpoint/2010/main" val="243725273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28596" y="1279301"/>
            <a:ext cx="8286808" cy="4525963"/>
          </a:xfrm>
        </p:spPr>
        <p:txBody>
          <a:bodyPr>
            <a:normAutofit fontScale="62500" lnSpcReduction="20000"/>
          </a:bodyPr>
          <a:lstStyle/>
          <a:p>
            <a:r>
              <a:rPr lang="sl-SI" altLang="en-US" sz="3400" dirty="0" smtClean="0"/>
              <a:t>Projektno načrtovanje</a:t>
            </a:r>
          </a:p>
          <a:p>
            <a:pPr lvl="1">
              <a:lnSpc>
                <a:spcPct val="120000"/>
              </a:lnSpc>
            </a:pPr>
            <a:r>
              <a:rPr lang="sl-SI" altLang="en-US" dirty="0" smtClean="0"/>
              <a:t>Identificirati organizacijsko strukturo</a:t>
            </a:r>
            <a:endParaRPr lang="en-US" altLang="en-US" dirty="0" smtClean="0"/>
          </a:p>
          <a:p>
            <a:pPr lvl="1">
              <a:lnSpc>
                <a:spcPct val="120000"/>
              </a:lnSpc>
            </a:pPr>
            <a:r>
              <a:rPr lang="sl-SI" altLang="en-US" dirty="0" smtClean="0"/>
              <a:t>Razdelitev dela </a:t>
            </a:r>
            <a:r>
              <a:rPr lang="en-US" altLang="en-US" dirty="0" smtClean="0"/>
              <a:t>(WBS)</a:t>
            </a:r>
          </a:p>
          <a:p>
            <a:pPr lvl="1">
              <a:lnSpc>
                <a:spcPct val="120000"/>
              </a:lnSpc>
            </a:pPr>
            <a:r>
              <a:rPr lang="sl-SI" altLang="en-US" dirty="0" smtClean="0"/>
              <a:t>Določiti odgovornosti</a:t>
            </a:r>
            <a:endParaRPr lang="en-US" altLang="en-US" dirty="0" smtClean="0"/>
          </a:p>
          <a:p>
            <a:pPr lvl="1">
              <a:lnSpc>
                <a:spcPct val="120000"/>
              </a:lnSpc>
            </a:pPr>
            <a:r>
              <a:rPr lang="sl-SI" altLang="en-US" dirty="0" smtClean="0"/>
              <a:t>Zgraditi nabor aktivnosti in nalog</a:t>
            </a:r>
            <a:endParaRPr lang="en-US" altLang="en-US" dirty="0" smtClean="0"/>
          </a:p>
          <a:p>
            <a:pPr lvl="1">
              <a:lnSpc>
                <a:spcPct val="120000"/>
              </a:lnSpc>
            </a:pPr>
            <a:r>
              <a:rPr lang="sl-SI" altLang="en-US" dirty="0" smtClean="0"/>
              <a:t>Zgraditi mrežo aktivnosti</a:t>
            </a:r>
            <a:r>
              <a:rPr lang="en-US" altLang="en-US" dirty="0" smtClean="0"/>
              <a:t> (</a:t>
            </a:r>
            <a:r>
              <a:rPr lang="en-US" altLang="en-US" dirty="0" err="1" smtClean="0"/>
              <a:t>kriti</a:t>
            </a:r>
            <a:r>
              <a:rPr lang="sl-SI" altLang="en-US" dirty="0" smtClean="0"/>
              <a:t>čne poti)</a:t>
            </a:r>
            <a:endParaRPr lang="en-US" altLang="en-US" dirty="0" smtClean="0"/>
          </a:p>
          <a:p>
            <a:pPr lvl="1">
              <a:lnSpc>
                <a:spcPct val="120000"/>
              </a:lnSpc>
            </a:pPr>
            <a:r>
              <a:rPr lang="sl-SI" altLang="en-US" dirty="0" smtClean="0"/>
              <a:t>Oceniti trajanje in stroške</a:t>
            </a:r>
          </a:p>
          <a:p>
            <a:endParaRPr lang="sl-SI" altLang="en-US" sz="1800" dirty="0" smtClean="0"/>
          </a:p>
          <a:p>
            <a:r>
              <a:rPr lang="sl-SI" altLang="en-US" sz="3400" dirty="0" smtClean="0"/>
              <a:t>Določanje urnika</a:t>
            </a:r>
          </a:p>
          <a:p>
            <a:pPr lvl="1">
              <a:lnSpc>
                <a:spcPct val="120000"/>
              </a:lnSpc>
            </a:pPr>
            <a:r>
              <a:rPr lang="sl-SI" altLang="en-US" dirty="0" smtClean="0"/>
              <a:t>Zgraditi in konsolidirati začetni urnik (prvi približek)</a:t>
            </a:r>
            <a:endParaRPr lang="en-US" altLang="en-US" dirty="0" smtClean="0"/>
          </a:p>
          <a:p>
            <a:pPr lvl="1">
              <a:lnSpc>
                <a:spcPct val="120000"/>
              </a:lnSpc>
            </a:pPr>
            <a:r>
              <a:rPr lang="sl-SI" altLang="en-US" dirty="0" smtClean="0"/>
              <a:t>Določiti vire (ekipe, razvijalci)</a:t>
            </a:r>
            <a:endParaRPr lang="en-US" altLang="en-US" dirty="0" smtClean="0"/>
          </a:p>
          <a:p>
            <a:pPr lvl="1">
              <a:lnSpc>
                <a:spcPct val="120000"/>
              </a:lnSpc>
            </a:pPr>
            <a:r>
              <a:rPr lang="sl-SI" altLang="en-US" dirty="0" smtClean="0"/>
              <a:t>Razrešiti konflikte</a:t>
            </a:r>
            <a:endParaRPr lang="en-US" altLang="en-US" dirty="0" smtClean="0"/>
          </a:p>
          <a:p>
            <a:pPr lvl="1">
              <a:lnSpc>
                <a:spcPct val="120000"/>
              </a:lnSpc>
            </a:pPr>
            <a:r>
              <a:rPr lang="sl-SI" altLang="en-US" dirty="0" smtClean="0"/>
              <a:t>Iskati odobritve pri članih</a:t>
            </a:r>
            <a:endParaRPr lang="en-US" altLang="en-US" dirty="0" smtClean="0"/>
          </a:p>
          <a:p>
            <a:endParaRPr lang="en-US" altLang="en-US" sz="1600" b="0" dirty="0" smtClean="0"/>
          </a:p>
        </p:txBody>
      </p:sp>
      <p:sp>
        <p:nvSpPr>
          <p:cNvPr id="4"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5" name="Straight Connector 4"/>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6" name="Title 4"/>
          <p:cNvSpPr txBox="1">
            <a:spLocks/>
          </p:cNvSpPr>
          <p:nvPr/>
        </p:nvSpPr>
        <p:spPr>
          <a:xfrm>
            <a:off x="389648" y="210368"/>
            <a:ext cx="8286808" cy="11304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none" baseline="0">
                <a:solidFill>
                  <a:schemeClr val="tx1"/>
                </a:solidFill>
                <a:latin typeface="+mj-lt"/>
                <a:ea typeface="+mj-ea"/>
                <a:cs typeface="+mj-cs"/>
              </a:defRPr>
            </a:lvl1pPr>
          </a:lstStyle>
          <a:p>
            <a:r>
              <a:rPr lang="en-US" sz="2800" b="0" dirty="0"/>
              <a:t>… ŠE O VODENJU </a:t>
            </a:r>
            <a:r>
              <a:rPr lang="en-US" sz="2800" b="0" dirty="0" smtClean="0"/>
              <a:t>PROJEKTOV</a:t>
            </a:r>
            <a:endParaRPr lang="en-GB" sz="2800" b="0" dirty="0"/>
          </a:p>
        </p:txBody>
      </p:sp>
    </p:spTree>
    <p:extLst>
      <p:ext uri="{BB962C8B-B14F-4D97-AF65-F5344CB8AC3E}">
        <p14:creationId xmlns:p14="http://schemas.microsoft.com/office/powerpoint/2010/main" val="343024253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1"/>
          </p:nvPr>
        </p:nvSpPr>
        <p:spPr>
          <a:xfrm>
            <a:off x="457200" y="1438275"/>
            <a:ext cx="8435975" cy="1270000"/>
          </a:xfrm>
        </p:spPr>
        <p:txBody>
          <a:bodyPr/>
          <a:lstStyle/>
          <a:p>
            <a:r>
              <a:rPr lang="sl-SI" altLang="en-US" sz="1900" b="0" smtClean="0"/>
              <a:t>Če želimo, da projekt uspe, mora biti organiziran in strukturiran</a:t>
            </a:r>
          </a:p>
          <a:p>
            <a:r>
              <a:rPr lang="sl-SI" altLang="en-US" sz="1900" b="0" smtClean="0"/>
              <a:t>Organizacija mora biti matrične narave </a:t>
            </a:r>
            <a:r>
              <a:rPr lang="en-US" altLang="en-US" sz="1900" b="0" smtClean="0"/>
              <a:t>(</a:t>
            </a:r>
            <a:r>
              <a:rPr lang="sl-SI" altLang="en-US" sz="1900" b="0" smtClean="0"/>
              <a:t>navidezne ekipe razvijalcev</a:t>
            </a:r>
            <a:r>
              <a:rPr lang="en-US" altLang="en-US" sz="1900" b="0" smtClean="0"/>
              <a:t>)</a:t>
            </a:r>
          </a:p>
        </p:txBody>
      </p:sp>
      <p:graphicFrame>
        <p:nvGraphicFramePr>
          <p:cNvPr id="72800" name="Group 96"/>
          <p:cNvGraphicFramePr>
            <a:graphicFrameLocks noGrp="1"/>
          </p:cNvGraphicFramePr>
          <p:nvPr>
            <p:ph sz="half" idx="2"/>
            <p:extLst>
              <p:ext uri="{D42A27DB-BD31-4B8C-83A1-F6EECF244321}">
                <p14:modId xmlns:p14="http://schemas.microsoft.com/office/powerpoint/2010/main" val="3861049284"/>
              </p:ext>
            </p:extLst>
          </p:nvPr>
        </p:nvGraphicFramePr>
        <p:xfrm>
          <a:off x="610691" y="2420888"/>
          <a:ext cx="7705725" cy="3095625"/>
        </p:xfrm>
        <a:graphic>
          <a:graphicData uri="http://schemas.openxmlformats.org/drawingml/2006/table">
            <a:tbl>
              <a:tblPr/>
              <a:tblGrid>
                <a:gridCol w="865187"/>
                <a:gridCol w="1338263"/>
                <a:gridCol w="1100137"/>
                <a:gridCol w="1098550"/>
                <a:gridCol w="1100138"/>
                <a:gridCol w="1103312"/>
                <a:gridCol w="1100138"/>
              </a:tblGrid>
              <a:tr h="504825">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Analysis</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Design</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Coding</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Testing</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Backup</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SCM</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1488">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sz="1600" b="0" i="0" u="none" strike="noStrike" cap="none" normalizeH="0" baseline="0" smtClean="0">
                          <a:ln>
                            <a:noFill/>
                          </a:ln>
                          <a:solidFill>
                            <a:srgbClr val="292929"/>
                          </a:solidFill>
                          <a:effectLst/>
                          <a:latin typeface="Verdana" pitchFamily="34" charset="0"/>
                        </a:rPr>
                        <a:t>Marko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28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sz="1600" b="0" i="0" u="none" strike="noStrike" cap="none" normalizeH="0" baseline="0" smtClean="0">
                          <a:ln>
                            <a:noFill/>
                          </a:ln>
                          <a:solidFill>
                            <a:srgbClr val="292929"/>
                          </a:solidFill>
                          <a:effectLst/>
                          <a:latin typeface="Verdana" pitchFamily="34" charset="0"/>
                        </a:rPr>
                        <a:t>Iva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28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sz="1600" b="0" i="0" u="none" strike="noStrike" cap="none" normalizeH="0" baseline="0" smtClean="0">
                          <a:ln>
                            <a:noFill/>
                          </a:ln>
                          <a:solidFill>
                            <a:srgbClr val="292929"/>
                          </a:solidFill>
                          <a:effectLst/>
                          <a:latin typeface="Verdana" pitchFamily="34" charset="0"/>
                        </a:rPr>
                        <a:t>Metka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900">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Uroš</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28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900">
                <a:tc>
                  <a:txBody>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sl-SI" sz="1600" b="0" i="0" u="none" strike="noStrike" cap="none" normalizeH="0" baseline="0" smtClean="0">
                          <a:ln>
                            <a:noFill/>
                          </a:ln>
                          <a:solidFill>
                            <a:srgbClr val="292929"/>
                          </a:solidFill>
                          <a:effectLst/>
                          <a:latin typeface="Verdana" pitchFamily="34" charset="0"/>
                        </a:rPr>
                        <a:t>Črt</a:t>
                      </a:r>
                      <a:endParaRPr kumimoji="0" lang="en-US" sz="1600" b="0" i="0" u="none" strike="noStrike" cap="none" normalizeH="0" baseline="0" smtClean="0">
                        <a:ln>
                          <a:noFill/>
                        </a:ln>
                        <a:solidFill>
                          <a:srgbClr val="292929"/>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r>
                        <a:rPr kumimoji="0" lang="en-US" sz="2800" b="0" i="0" u="none" strike="noStrike" cap="none" normalizeH="0" baseline="0" smtClean="0">
                          <a:ln>
                            <a:noFill/>
                          </a:ln>
                          <a:solidFill>
                            <a:srgbClr val="292929"/>
                          </a:solidFill>
                          <a:effectLst/>
                          <a:latin typeface="Wingdings" pitchFamily="2" charset="2"/>
                        </a:rPr>
                        <a:t>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0"/>
                        </a:spcAft>
                        <a:buClrTx/>
                        <a:buSzTx/>
                        <a:buFontTx/>
                        <a:buNone/>
                        <a:tabLst/>
                      </a:pPr>
                      <a:endParaRPr kumimoji="0" lang="en-US" sz="1600" b="0" i="0" u="none" strike="noStrike" cap="none" normalizeH="0" baseline="0" dirty="0" smtClean="0">
                        <a:ln>
                          <a:noFill/>
                        </a:ln>
                        <a:solidFill>
                          <a:srgbClr val="292929"/>
                        </a:solidFill>
                        <a:effectLst/>
                        <a:latin typeface="Wingdings" pitchFamily="2" charset="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8" name="Straight Connector 7"/>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9" name="Title 4"/>
          <p:cNvSpPr>
            <a:spLocks noGrp="1"/>
          </p:cNvSpPr>
          <p:nvPr>
            <p:ph type="title"/>
          </p:nvPr>
        </p:nvSpPr>
        <p:spPr>
          <a:xfrm>
            <a:off x="389648" y="210368"/>
            <a:ext cx="8286808" cy="1130400"/>
          </a:xfrm>
        </p:spPr>
        <p:txBody>
          <a:bodyPr/>
          <a:lstStyle/>
          <a:p>
            <a:r>
              <a:rPr lang="en-US" sz="2800" b="0" dirty="0"/>
              <a:t>… PROJEKTNA </a:t>
            </a:r>
            <a:r>
              <a:rPr lang="en-US" sz="2800" b="0" dirty="0" smtClean="0"/>
              <a:t>ORGANIZACIJA</a:t>
            </a:r>
            <a:endParaRPr lang="en-GB" sz="2800" b="0" dirty="0"/>
          </a:p>
        </p:txBody>
      </p:sp>
    </p:spTree>
    <p:extLst>
      <p:ext uri="{BB962C8B-B14F-4D97-AF65-F5344CB8AC3E}">
        <p14:creationId xmlns:p14="http://schemas.microsoft.com/office/powerpoint/2010/main" val="220784226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28596" y="1340768"/>
            <a:ext cx="8286808" cy="4525963"/>
          </a:xfrm>
        </p:spPr>
        <p:txBody>
          <a:bodyPr>
            <a:normAutofit fontScale="62500" lnSpcReduction="20000"/>
          </a:bodyPr>
          <a:lstStyle/>
          <a:p>
            <a:r>
              <a:rPr lang="sl-SI" altLang="en-US" sz="3800" dirty="0" smtClean="0"/>
              <a:t>Obvladovanje tveganj</a:t>
            </a:r>
          </a:p>
          <a:p>
            <a:pPr lvl="1">
              <a:lnSpc>
                <a:spcPct val="110000"/>
              </a:lnSpc>
            </a:pPr>
            <a:r>
              <a:rPr lang="sl-SI" altLang="en-US" dirty="0" smtClean="0"/>
              <a:t>Tveganja so naravna</a:t>
            </a:r>
            <a:r>
              <a:rPr lang="en-US" altLang="en-US" dirty="0" smtClean="0"/>
              <a:t>, </a:t>
            </a:r>
            <a:r>
              <a:rPr lang="sl-SI" altLang="en-US" dirty="0" smtClean="0"/>
              <a:t>z njimi se moramo soočiti</a:t>
            </a:r>
            <a:r>
              <a:rPr lang="en-US" altLang="en-US" dirty="0" smtClean="0"/>
              <a:t>, </a:t>
            </a:r>
            <a:r>
              <a:rPr lang="sl-SI" altLang="en-US" dirty="0" smtClean="0"/>
              <a:t>zmanjšati njihov pomen in se naučiti živeti z njimi</a:t>
            </a:r>
            <a:endParaRPr lang="en-US" altLang="en-US" dirty="0" smtClean="0"/>
          </a:p>
          <a:p>
            <a:pPr lvl="1">
              <a:lnSpc>
                <a:spcPct val="110000"/>
              </a:lnSpc>
            </a:pPr>
            <a:r>
              <a:rPr lang="sl-SI" altLang="en-US" dirty="0" smtClean="0"/>
              <a:t>Tveganja moramo oceniti vnaprej</a:t>
            </a:r>
            <a:endParaRPr lang="en-US" altLang="en-US" dirty="0" smtClean="0"/>
          </a:p>
          <a:p>
            <a:pPr lvl="1">
              <a:lnSpc>
                <a:spcPct val="110000"/>
              </a:lnSpc>
            </a:pPr>
            <a:r>
              <a:rPr lang="sl-SI" altLang="en-US" dirty="0" smtClean="0"/>
              <a:t>Kurativni akcijski načrt</a:t>
            </a:r>
            <a:r>
              <a:rPr lang="en-US" altLang="en-US" dirty="0" smtClean="0"/>
              <a:t> (</a:t>
            </a:r>
            <a:r>
              <a:rPr lang="sl-SI" altLang="en-US" dirty="0" smtClean="0"/>
              <a:t>srednje verjetna tveganja</a:t>
            </a:r>
            <a:r>
              <a:rPr lang="en-US" altLang="en-US" dirty="0" smtClean="0"/>
              <a:t>)</a:t>
            </a:r>
          </a:p>
          <a:p>
            <a:pPr lvl="1">
              <a:lnSpc>
                <a:spcPct val="110000"/>
              </a:lnSpc>
            </a:pPr>
            <a:r>
              <a:rPr lang="sl-SI" altLang="en-US" dirty="0" smtClean="0"/>
              <a:t>Preventivni akcijski načrt </a:t>
            </a:r>
            <a:r>
              <a:rPr lang="en-US" altLang="en-US" dirty="0" smtClean="0"/>
              <a:t>(</a:t>
            </a:r>
            <a:r>
              <a:rPr lang="sl-SI" altLang="en-US" dirty="0" smtClean="0"/>
              <a:t>visoko verjetna tveganja</a:t>
            </a:r>
            <a:r>
              <a:rPr lang="en-US" altLang="en-US" dirty="0" smtClean="0"/>
              <a:t>)</a:t>
            </a:r>
            <a:endParaRPr lang="sl-SI" altLang="en-US" dirty="0" smtClean="0"/>
          </a:p>
          <a:p>
            <a:pPr lvl="1">
              <a:lnSpc>
                <a:spcPct val="110000"/>
              </a:lnSpc>
              <a:buFontTx/>
              <a:buNone/>
            </a:pPr>
            <a:endParaRPr lang="sl-SI" altLang="en-US" dirty="0" smtClean="0"/>
          </a:p>
          <a:p>
            <a:pPr>
              <a:lnSpc>
                <a:spcPct val="110000"/>
              </a:lnSpc>
            </a:pPr>
            <a:r>
              <a:rPr lang="sl-SI" altLang="en-US" sz="3800" dirty="0" smtClean="0"/>
              <a:t>Projektni nadzor</a:t>
            </a:r>
          </a:p>
          <a:p>
            <a:pPr lvl="1">
              <a:lnSpc>
                <a:spcPct val="120000"/>
              </a:lnSpc>
            </a:pPr>
            <a:r>
              <a:rPr lang="sl-SI" altLang="en-US" dirty="0" smtClean="0"/>
              <a:t>Zagotavlja, da se načrtovani dogodki zgodijo in da se nenačrtovani dogodki ne zgodijo </a:t>
            </a:r>
            <a:r>
              <a:rPr lang="en-US" altLang="en-US" dirty="0" smtClean="0">
                <a:sym typeface="Wingdings" pitchFamily="2" charset="2"/>
              </a:rPr>
              <a:t></a:t>
            </a:r>
          </a:p>
          <a:p>
            <a:pPr lvl="1">
              <a:lnSpc>
                <a:spcPct val="120000"/>
              </a:lnSpc>
            </a:pPr>
            <a:r>
              <a:rPr lang="sl-SI" altLang="en-US" dirty="0" smtClean="0"/>
              <a:t>Tehnična zmogljivost</a:t>
            </a:r>
            <a:endParaRPr lang="en-US" altLang="en-US" dirty="0" smtClean="0"/>
          </a:p>
          <a:p>
            <a:pPr lvl="1">
              <a:lnSpc>
                <a:spcPct val="120000"/>
              </a:lnSpc>
            </a:pPr>
            <a:r>
              <a:rPr lang="sl-SI" altLang="en-US" dirty="0" smtClean="0"/>
              <a:t>Finančna zmogljivost</a:t>
            </a:r>
            <a:endParaRPr lang="en-US" altLang="en-US" dirty="0" smtClean="0"/>
          </a:p>
          <a:p>
            <a:pPr lvl="1">
              <a:lnSpc>
                <a:spcPct val="120000"/>
              </a:lnSpc>
            </a:pPr>
            <a:r>
              <a:rPr lang="sl-SI" altLang="en-US" dirty="0" smtClean="0"/>
              <a:t>Sledenje urniku</a:t>
            </a:r>
            <a:endParaRPr lang="en-US" altLang="en-US" dirty="0" smtClean="0"/>
          </a:p>
          <a:p>
            <a:pPr lvl="1">
              <a:lnSpc>
                <a:spcPct val="120000"/>
              </a:lnSpc>
            </a:pPr>
            <a:r>
              <a:rPr lang="sl-SI" altLang="en-US" dirty="0" smtClean="0"/>
              <a:t>Mehanizem za sledenje sprememb</a:t>
            </a:r>
            <a:endParaRPr lang="en-US" altLang="en-US" dirty="0" smtClean="0"/>
          </a:p>
        </p:txBody>
      </p:sp>
      <p:sp>
        <p:nvSpPr>
          <p:cNvPr id="7" name="Title 1"/>
          <p:cNvSpPr txBox="1">
            <a:spLocks/>
          </p:cNvSpPr>
          <p:nvPr/>
        </p:nvSpPr>
        <p:spPr>
          <a:xfrm>
            <a:off x="395536" y="-27384"/>
            <a:ext cx="8320438" cy="1143000"/>
          </a:xfrm>
          <a:prstGeom prst="rect">
            <a:avLst/>
          </a:prstGeom>
        </p:spPr>
        <p:txBody>
          <a:bodyPr vert="horz" lIns="91440" tIns="45720" rIns="91440" bIns="45720" rtlCol="0" anchor="ctr">
            <a:noAutofit/>
          </a:bodyPr>
          <a:lstStyle/>
          <a:p>
            <a:pPr lvl="0">
              <a:spcBef>
                <a:spcPct val="0"/>
              </a:spcBef>
              <a:defRPr/>
            </a:pPr>
            <a:r>
              <a:rPr lang="en-US" sz="1600" dirty="0" smtClean="0">
                <a:solidFill>
                  <a:srgbClr val="C00000"/>
                </a:solidFill>
              </a:rPr>
              <a:t>KAKO TO POČNEMO</a:t>
            </a:r>
            <a:r>
              <a:rPr kumimoji="0" lang="sr-Latn-CS" sz="1600" b="1" i="0" u="none" strike="noStrike" kern="1200" cap="none" spc="0" normalizeH="0" baseline="0" noProof="0" dirty="0" smtClean="0">
                <a:ln>
                  <a:noFill/>
                </a:ln>
                <a:solidFill>
                  <a:srgbClr val="C00000"/>
                </a:solidFill>
                <a:effectLst/>
                <a:uLnTx/>
                <a:uFillTx/>
                <a:latin typeface="+mj-lt"/>
                <a:ea typeface="+mj-ea"/>
                <a:cs typeface="+mj-cs"/>
              </a:rPr>
              <a:t/>
            </a:r>
            <a:br>
              <a:rPr kumimoji="0" lang="sr-Latn-CS" sz="1600" b="1" i="0" u="none" strike="noStrike" kern="1200" cap="none" spc="0" normalizeH="0" baseline="0" noProof="0" dirty="0" smtClean="0">
                <a:ln>
                  <a:noFill/>
                </a:ln>
                <a:solidFill>
                  <a:srgbClr val="C00000"/>
                </a:solidFill>
                <a:effectLst/>
                <a:uLnTx/>
                <a:uFillTx/>
                <a:latin typeface="+mj-lt"/>
                <a:ea typeface="+mj-ea"/>
                <a:cs typeface="+mj-cs"/>
              </a:rPr>
            </a:br>
            <a:endParaRPr kumimoji="0" lang="en-US" sz="2400" b="1" i="0" u="none" strike="noStrike" kern="1200" cap="none" spc="0" normalizeH="0" baseline="0" noProof="0" dirty="0">
              <a:ln>
                <a:noFill/>
              </a:ln>
              <a:solidFill>
                <a:schemeClr val="tx1"/>
              </a:solidFill>
              <a:effectLst/>
              <a:uLnTx/>
              <a:uFillTx/>
              <a:latin typeface="+mj-lt"/>
              <a:ea typeface="+mj-ea"/>
              <a:cs typeface="+mj-cs"/>
            </a:endParaRPr>
          </a:p>
        </p:txBody>
      </p:sp>
      <p:cxnSp>
        <p:nvCxnSpPr>
          <p:cNvPr id="8" name="Straight Connector 7"/>
          <p:cNvCxnSpPr/>
          <p:nvPr/>
        </p:nvCxnSpPr>
        <p:spPr>
          <a:xfrm>
            <a:off x="467544" y="513626"/>
            <a:ext cx="33843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9" name="Title 4"/>
          <p:cNvSpPr>
            <a:spLocks noGrp="1"/>
          </p:cNvSpPr>
          <p:nvPr>
            <p:ph type="title"/>
          </p:nvPr>
        </p:nvSpPr>
        <p:spPr>
          <a:xfrm>
            <a:off x="389648" y="210368"/>
            <a:ext cx="8286808" cy="1130400"/>
          </a:xfrm>
        </p:spPr>
        <p:txBody>
          <a:bodyPr/>
          <a:lstStyle/>
          <a:p>
            <a:r>
              <a:rPr lang="en-US" sz="2800" b="0" dirty="0"/>
              <a:t>… PA ŠE MALO O VODENJU </a:t>
            </a:r>
            <a:r>
              <a:rPr lang="en-US" sz="2800" b="0" dirty="0" smtClean="0"/>
              <a:t>PROJEKTOV</a:t>
            </a:r>
            <a:endParaRPr lang="en-GB" sz="2800" b="0" dirty="0"/>
          </a:p>
        </p:txBody>
      </p:sp>
    </p:spTree>
    <p:extLst>
      <p:ext uri="{BB962C8B-B14F-4D97-AF65-F5344CB8AC3E}">
        <p14:creationId xmlns:p14="http://schemas.microsoft.com/office/powerpoint/2010/main" val="358555977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6632"/>
            <a:ext cx="8286808" cy="952544"/>
          </a:xfrm>
        </p:spPr>
        <p:txBody>
          <a:bodyPr>
            <a:normAutofit/>
          </a:bodyPr>
          <a:lstStyle/>
          <a:p>
            <a:r>
              <a:rPr lang="en-US" sz="2000" b="0" dirty="0">
                <a:solidFill>
                  <a:srgbClr val="C00000"/>
                </a:solidFill>
              </a:rPr>
              <a:t>KAKO </a:t>
            </a:r>
            <a:r>
              <a:rPr lang="en-GB" sz="2000" b="0" dirty="0" smtClean="0">
                <a:solidFill>
                  <a:schemeClr val="tx2"/>
                </a:solidFill>
              </a:rPr>
              <a:t>REAGIRAMO </a:t>
            </a:r>
            <a:r>
              <a:rPr lang="en-GB" sz="2000" b="0" dirty="0">
                <a:solidFill>
                  <a:schemeClr val="tx2"/>
                </a:solidFill>
              </a:rPr>
              <a:t>KO PRIDEMO V SLEPO ULICO</a:t>
            </a:r>
            <a:r>
              <a:rPr lang="en-GB" sz="2000" b="0" dirty="0" smtClean="0">
                <a:solidFill>
                  <a:schemeClr val="tx2"/>
                </a:solidFill>
              </a:rPr>
              <a:t>?</a:t>
            </a:r>
            <a:endParaRPr lang="en-GB" sz="2000" b="0" dirty="0"/>
          </a:p>
        </p:txBody>
      </p:sp>
      <p:sp>
        <p:nvSpPr>
          <p:cNvPr id="5" name="Rectangle 3"/>
          <p:cNvSpPr txBox="1">
            <a:spLocks noChangeArrowheads="1"/>
          </p:cNvSpPr>
          <p:nvPr/>
        </p:nvSpPr>
        <p:spPr>
          <a:xfrm>
            <a:off x="539552" y="1268760"/>
            <a:ext cx="8286808" cy="4525963"/>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3800" dirty="0" smtClean="0"/>
              <a:t>V </a:t>
            </a:r>
            <a:r>
              <a:rPr lang="en-GB" altLang="en-US" sz="3800" dirty="0" err="1" smtClean="0"/>
              <a:t>slepo</a:t>
            </a:r>
            <a:r>
              <a:rPr lang="en-GB" altLang="en-US" sz="3800" dirty="0" smtClean="0"/>
              <a:t> </a:t>
            </a:r>
            <a:r>
              <a:rPr lang="en-GB" altLang="en-US" sz="3800" dirty="0" err="1" smtClean="0"/>
              <a:t>ulico</a:t>
            </a:r>
            <a:r>
              <a:rPr lang="en-GB" altLang="en-US" sz="3800" dirty="0" smtClean="0"/>
              <a:t> </a:t>
            </a:r>
            <a:r>
              <a:rPr lang="en-GB" altLang="en-US" sz="3800" dirty="0" err="1" smtClean="0"/>
              <a:t>prideš</a:t>
            </a:r>
            <a:r>
              <a:rPr lang="en-GB" altLang="en-US" sz="3800" dirty="0" smtClean="0"/>
              <a:t>, </a:t>
            </a:r>
            <a:r>
              <a:rPr lang="en-GB" altLang="en-US" sz="3800" dirty="0" err="1" smtClean="0"/>
              <a:t>če</a:t>
            </a:r>
            <a:r>
              <a:rPr lang="en-GB" altLang="en-US" sz="3800" dirty="0" smtClean="0"/>
              <a:t> se s </a:t>
            </a:r>
            <a:r>
              <a:rPr lang="en-GB" altLang="en-US" sz="3800" dirty="0" err="1" smtClean="0"/>
              <a:t>stranko</a:t>
            </a:r>
            <a:r>
              <a:rPr lang="en-GB" altLang="en-US" sz="3800" dirty="0" smtClean="0"/>
              <a:t> ne </a:t>
            </a:r>
            <a:r>
              <a:rPr lang="en-GB" altLang="en-US" sz="3800" dirty="0" err="1" smtClean="0"/>
              <a:t>razumeš</a:t>
            </a:r>
            <a:endParaRPr lang="en-GB" altLang="en-US" sz="3800" dirty="0" smtClean="0"/>
          </a:p>
          <a:p>
            <a:pPr marL="0" indent="0">
              <a:buNone/>
            </a:pPr>
            <a:endParaRPr lang="en-GB" altLang="en-US" sz="3800" dirty="0" smtClean="0"/>
          </a:p>
          <a:p>
            <a:r>
              <a:rPr lang="en-GB" altLang="en-US" sz="3800" dirty="0" err="1" smtClean="0"/>
              <a:t>Možna</a:t>
            </a:r>
            <a:r>
              <a:rPr lang="en-GB" altLang="en-US" sz="3800" dirty="0" smtClean="0"/>
              <a:t> </a:t>
            </a:r>
            <a:r>
              <a:rPr lang="en-GB" altLang="en-US" sz="3800" dirty="0" err="1" smtClean="0"/>
              <a:t>rešitev</a:t>
            </a:r>
            <a:r>
              <a:rPr lang="en-GB" altLang="en-US" sz="3800" dirty="0" smtClean="0"/>
              <a:t> je “Brainstorming”</a:t>
            </a:r>
            <a:endParaRPr lang="sl-SI" altLang="en-US" sz="3800" dirty="0" smtClean="0"/>
          </a:p>
          <a:p>
            <a:pPr lvl="1">
              <a:lnSpc>
                <a:spcPct val="110000"/>
              </a:lnSpc>
            </a:pPr>
            <a:r>
              <a:rPr lang="en-GB" altLang="en-US" dirty="0" err="1" smtClean="0"/>
              <a:t>Neformalna</a:t>
            </a:r>
            <a:r>
              <a:rPr lang="en-GB" altLang="en-US" dirty="0" smtClean="0"/>
              <a:t> </a:t>
            </a:r>
            <a:r>
              <a:rPr lang="en-GB" altLang="en-US" dirty="0" err="1" smtClean="0"/>
              <a:t>diskusija</a:t>
            </a:r>
            <a:endParaRPr lang="en-GB" altLang="en-US" dirty="0" smtClean="0"/>
          </a:p>
          <a:p>
            <a:pPr lvl="1">
              <a:lnSpc>
                <a:spcPct val="110000"/>
              </a:lnSpc>
            </a:pPr>
            <a:r>
              <a:rPr lang="en-GB" altLang="en-US" dirty="0" err="1" smtClean="0"/>
              <a:t>Evaluiranje</a:t>
            </a:r>
            <a:r>
              <a:rPr lang="en-GB" altLang="en-US" dirty="0" smtClean="0"/>
              <a:t> in </a:t>
            </a:r>
            <a:r>
              <a:rPr lang="en-GB" altLang="en-US" dirty="0" err="1" smtClean="0"/>
              <a:t>ocenjevanje</a:t>
            </a:r>
            <a:r>
              <a:rPr lang="en-GB" altLang="en-US" dirty="0" smtClean="0"/>
              <a:t> </a:t>
            </a:r>
            <a:r>
              <a:rPr lang="en-GB" altLang="en-US" dirty="0" err="1" smtClean="0"/>
              <a:t>predlogov</a:t>
            </a:r>
            <a:endParaRPr lang="en-GB" altLang="en-US" dirty="0" smtClean="0"/>
          </a:p>
          <a:p>
            <a:pPr lvl="1">
              <a:lnSpc>
                <a:spcPct val="110000"/>
              </a:lnSpc>
            </a:pPr>
            <a:r>
              <a:rPr lang="en-GB" altLang="en-US" dirty="0" err="1" smtClean="0"/>
              <a:t>Vedno</a:t>
            </a:r>
            <a:r>
              <a:rPr lang="en-GB" altLang="en-US" dirty="0" smtClean="0"/>
              <a:t> </a:t>
            </a:r>
            <a:r>
              <a:rPr lang="en-GB" altLang="en-US" dirty="0" err="1" smtClean="0"/>
              <a:t>pridemo</a:t>
            </a:r>
            <a:r>
              <a:rPr lang="en-GB" altLang="en-US" dirty="0" smtClean="0"/>
              <a:t> do </a:t>
            </a:r>
            <a:r>
              <a:rPr lang="en-GB" altLang="en-US" dirty="0" err="1" smtClean="0"/>
              <a:t>neke</a:t>
            </a:r>
            <a:r>
              <a:rPr lang="en-GB" altLang="en-US" dirty="0" smtClean="0"/>
              <a:t> </a:t>
            </a:r>
            <a:r>
              <a:rPr lang="en-GB" altLang="en-US" dirty="0" err="1" smtClean="0"/>
              <a:t>reštve</a:t>
            </a:r>
            <a:endParaRPr lang="en-GB" altLang="en-US" dirty="0" smtClean="0"/>
          </a:p>
          <a:p>
            <a:pPr lvl="1">
              <a:lnSpc>
                <a:spcPct val="110000"/>
              </a:lnSpc>
              <a:buFontTx/>
              <a:buNone/>
            </a:pPr>
            <a:endParaRPr lang="sl-SI" altLang="en-US" dirty="0" smtClean="0"/>
          </a:p>
          <a:p>
            <a:pPr>
              <a:lnSpc>
                <a:spcPct val="110000"/>
              </a:lnSpc>
            </a:pPr>
            <a:r>
              <a:rPr lang="en-GB" altLang="en-US" sz="3800" dirty="0" err="1" smtClean="0"/>
              <a:t>Nekoč</a:t>
            </a:r>
            <a:r>
              <a:rPr lang="en-GB" altLang="en-US" sz="3800" dirty="0" smtClean="0"/>
              <a:t> “</a:t>
            </a:r>
            <a:r>
              <a:rPr lang="en-GB" altLang="en-US" sz="3800" dirty="0" err="1" smtClean="0"/>
              <a:t>rigidni</a:t>
            </a:r>
            <a:r>
              <a:rPr lang="en-GB" altLang="en-US" sz="3800" dirty="0" smtClean="0"/>
              <a:t> </a:t>
            </a:r>
            <a:r>
              <a:rPr lang="en-GB" altLang="en-US" sz="3800" dirty="0" err="1" smtClean="0"/>
              <a:t>projekti</a:t>
            </a:r>
            <a:r>
              <a:rPr lang="en-GB" altLang="en-US" sz="3800" dirty="0" smtClean="0"/>
              <a:t>”, </a:t>
            </a:r>
            <a:r>
              <a:rPr lang="en-GB" altLang="en-US" sz="3800" dirty="0" err="1" smtClean="0"/>
              <a:t>danes</a:t>
            </a:r>
            <a:r>
              <a:rPr lang="en-GB" altLang="en-US" sz="3800" dirty="0" smtClean="0"/>
              <a:t> “</a:t>
            </a:r>
            <a:r>
              <a:rPr lang="en-GB" altLang="en-US" sz="3800" dirty="0" err="1" smtClean="0"/>
              <a:t>agilni</a:t>
            </a:r>
            <a:r>
              <a:rPr lang="en-GB" altLang="en-US" sz="3800" dirty="0"/>
              <a:t>/</a:t>
            </a:r>
            <a:r>
              <a:rPr lang="en-GB" altLang="en-US" sz="3800" dirty="0" smtClean="0"/>
              <a:t>scrum </a:t>
            </a:r>
            <a:r>
              <a:rPr lang="en-GB" altLang="en-US" sz="3800" dirty="0" err="1" smtClean="0"/>
              <a:t>projekti</a:t>
            </a:r>
            <a:r>
              <a:rPr lang="en-GB" altLang="en-US" sz="3800" dirty="0" smtClean="0"/>
              <a:t>”</a:t>
            </a:r>
            <a:endParaRPr lang="sl-SI" altLang="en-US" sz="3800" dirty="0" smtClean="0"/>
          </a:p>
          <a:p>
            <a:pPr lvl="1">
              <a:lnSpc>
                <a:spcPct val="120000"/>
              </a:lnSpc>
            </a:pPr>
            <a:r>
              <a:rPr lang="en-GB" altLang="en-US" dirty="0" err="1" smtClean="0"/>
              <a:t>Metode</a:t>
            </a:r>
            <a:r>
              <a:rPr lang="en-GB" altLang="en-US" dirty="0" smtClean="0"/>
              <a:t> </a:t>
            </a:r>
            <a:r>
              <a:rPr lang="en-GB" altLang="en-US" dirty="0" err="1" smtClean="0"/>
              <a:t>pri</a:t>
            </a:r>
            <a:r>
              <a:rPr lang="en-GB" altLang="en-US" dirty="0" smtClean="0"/>
              <a:t> </a:t>
            </a:r>
            <a:r>
              <a:rPr lang="en-GB" altLang="en-US" dirty="0" err="1" smtClean="0"/>
              <a:t>katerih</a:t>
            </a:r>
            <a:r>
              <a:rPr lang="en-GB" altLang="en-US" dirty="0" smtClean="0"/>
              <a:t> </a:t>
            </a:r>
            <a:r>
              <a:rPr lang="en-GB" altLang="en-US" dirty="0" err="1" smtClean="0"/>
              <a:t>tudi</a:t>
            </a:r>
            <a:r>
              <a:rPr lang="en-GB" altLang="en-US" dirty="0" smtClean="0"/>
              <a:t> </a:t>
            </a:r>
            <a:r>
              <a:rPr lang="en-GB" altLang="en-US" dirty="0" err="1" smtClean="0"/>
              <a:t>stranka</a:t>
            </a:r>
            <a:r>
              <a:rPr lang="en-GB" altLang="en-US" dirty="0" smtClean="0"/>
              <a:t> </a:t>
            </a:r>
            <a:r>
              <a:rPr lang="en-GB" altLang="en-US" dirty="0" err="1" smtClean="0"/>
              <a:t>aktivno</a:t>
            </a:r>
            <a:r>
              <a:rPr lang="en-GB" altLang="en-US" dirty="0" smtClean="0"/>
              <a:t> </a:t>
            </a:r>
            <a:r>
              <a:rPr lang="en-GB" altLang="en-US" dirty="0" err="1" smtClean="0"/>
              <a:t>sodeluje</a:t>
            </a:r>
            <a:endParaRPr lang="en-GB" altLang="en-US" dirty="0" smtClean="0"/>
          </a:p>
          <a:p>
            <a:pPr lvl="1">
              <a:lnSpc>
                <a:spcPct val="120000"/>
              </a:lnSpc>
            </a:pPr>
            <a:r>
              <a:rPr lang="en-GB" altLang="en-US" dirty="0" err="1" smtClean="0"/>
              <a:t>Zahtevno</a:t>
            </a:r>
            <a:r>
              <a:rPr lang="en-GB" altLang="en-US" dirty="0" smtClean="0"/>
              <a:t> </a:t>
            </a:r>
            <a:r>
              <a:rPr lang="en-GB" altLang="en-US" dirty="0" err="1" smtClean="0"/>
              <a:t>za</a:t>
            </a:r>
            <a:r>
              <a:rPr lang="en-GB" altLang="en-US" dirty="0" smtClean="0"/>
              <a:t> </a:t>
            </a:r>
            <a:r>
              <a:rPr lang="en-GB" altLang="en-US" dirty="0" err="1" smtClean="0"/>
              <a:t>stranko</a:t>
            </a:r>
            <a:endParaRPr lang="en-GB" altLang="en-US" dirty="0" smtClean="0"/>
          </a:p>
          <a:p>
            <a:pPr lvl="1">
              <a:lnSpc>
                <a:spcPct val="120000"/>
              </a:lnSpc>
            </a:pPr>
            <a:endParaRPr lang="en-GB" altLang="en-US" dirty="0"/>
          </a:p>
          <a:p>
            <a:pPr>
              <a:lnSpc>
                <a:spcPct val="120000"/>
              </a:lnSpc>
            </a:pPr>
            <a:r>
              <a:rPr lang="en-GB" altLang="en-US" sz="4200" dirty="0" smtClean="0"/>
              <a:t>POVEZAVA: </a:t>
            </a:r>
            <a:r>
              <a:rPr lang="en-GB" altLang="en-US" sz="4200" dirty="0" err="1" smtClean="0"/>
              <a:t>Mentorji</a:t>
            </a:r>
            <a:r>
              <a:rPr lang="en-GB" altLang="en-US" sz="4200" dirty="0" smtClean="0"/>
              <a:t> so “</a:t>
            </a:r>
            <a:r>
              <a:rPr lang="en-GB" altLang="en-US" sz="4200" dirty="0" err="1" smtClean="0"/>
              <a:t>stranke</a:t>
            </a:r>
            <a:r>
              <a:rPr lang="en-GB" altLang="en-US" sz="4200" dirty="0" smtClean="0"/>
              <a:t>” </a:t>
            </a:r>
            <a:r>
              <a:rPr lang="en-GB" altLang="en-US" sz="4200" dirty="0" err="1" smtClean="0"/>
              <a:t>dijakom</a:t>
            </a:r>
            <a:endParaRPr lang="en-GB" altLang="en-US" sz="4200" dirty="0" smtClean="0"/>
          </a:p>
          <a:p>
            <a:pPr lvl="1">
              <a:lnSpc>
                <a:spcPct val="120000"/>
              </a:lnSpc>
            </a:pPr>
            <a:r>
              <a:rPr lang="en-GB" altLang="en-US" dirty="0" err="1" smtClean="0"/>
              <a:t>Podajo</a:t>
            </a:r>
            <a:r>
              <a:rPr lang="en-GB" altLang="en-US" dirty="0" smtClean="0"/>
              <a:t> </a:t>
            </a:r>
            <a:r>
              <a:rPr lang="en-GB" altLang="en-US" dirty="0" err="1" smtClean="0"/>
              <a:t>navodila</a:t>
            </a:r>
            <a:r>
              <a:rPr lang="en-GB" altLang="en-US" dirty="0" smtClean="0"/>
              <a:t> </a:t>
            </a:r>
            <a:r>
              <a:rPr lang="en-GB" altLang="en-US" dirty="0" err="1" smtClean="0"/>
              <a:t>za</a:t>
            </a:r>
            <a:r>
              <a:rPr lang="en-GB" altLang="en-US" dirty="0" smtClean="0"/>
              <a:t> </a:t>
            </a:r>
            <a:r>
              <a:rPr lang="en-GB" altLang="en-US" dirty="0" err="1" smtClean="0"/>
              <a:t>delo</a:t>
            </a:r>
            <a:r>
              <a:rPr lang="en-GB" altLang="en-US" dirty="0" smtClean="0"/>
              <a:t> in “check pointe”</a:t>
            </a:r>
          </a:p>
          <a:p>
            <a:pPr lvl="1">
              <a:lnSpc>
                <a:spcPct val="120000"/>
              </a:lnSpc>
            </a:pPr>
            <a:r>
              <a:rPr lang="en-GB" altLang="en-US" dirty="0" err="1" smtClean="0"/>
              <a:t>Dijak</a:t>
            </a:r>
            <a:r>
              <a:rPr lang="en-GB" altLang="en-US" dirty="0" smtClean="0"/>
              <a:t> </a:t>
            </a:r>
            <a:r>
              <a:rPr lang="en-GB" altLang="en-US" dirty="0" err="1" smtClean="0"/>
              <a:t>sledi</a:t>
            </a:r>
            <a:r>
              <a:rPr lang="en-GB" altLang="en-US" dirty="0" smtClean="0"/>
              <a:t> </a:t>
            </a:r>
            <a:r>
              <a:rPr lang="en-GB" altLang="en-US" dirty="0" err="1" smtClean="0"/>
              <a:t>navodilom</a:t>
            </a:r>
            <a:r>
              <a:rPr lang="en-GB" altLang="en-US" dirty="0" smtClean="0"/>
              <a:t> </a:t>
            </a:r>
            <a:r>
              <a:rPr lang="en-GB" altLang="en-US" dirty="0" err="1" smtClean="0"/>
              <a:t>za</a:t>
            </a:r>
            <a:r>
              <a:rPr lang="en-GB" altLang="en-US" dirty="0" smtClean="0"/>
              <a:t> </a:t>
            </a:r>
            <a:r>
              <a:rPr lang="en-GB" altLang="en-US" dirty="0" err="1" smtClean="0"/>
              <a:t>izdelavo</a:t>
            </a:r>
            <a:r>
              <a:rPr lang="en-GB" altLang="en-US" dirty="0" smtClean="0"/>
              <a:t> </a:t>
            </a:r>
            <a:r>
              <a:rPr lang="en-GB" altLang="en-US" dirty="0" err="1" smtClean="0"/>
              <a:t>seminarske</a:t>
            </a:r>
            <a:r>
              <a:rPr lang="en-GB" altLang="en-US" dirty="0" smtClean="0"/>
              <a:t> </a:t>
            </a:r>
            <a:r>
              <a:rPr lang="en-GB" altLang="en-US" dirty="0" err="1" smtClean="0"/>
              <a:t>naloge</a:t>
            </a:r>
            <a:endParaRPr lang="en-GB" altLang="en-US" dirty="0" smtClean="0"/>
          </a:p>
          <a:p>
            <a:pPr lvl="1">
              <a:lnSpc>
                <a:spcPct val="120000"/>
              </a:lnSpc>
            </a:pPr>
            <a:r>
              <a:rPr lang="en-GB" altLang="en-US" dirty="0" smtClean="0"/>
              <a:t>Ob </a:t>
            </a:r>
            <a:r>
              <a:rPr lang="en-GB" altLang="en-US" dirty="0" err="1" smtClean="0"/>
              <a:t>kontrolnih</a:t>
            </a:r>
            <a:r>
              <a:rPr lang="en-GB" altLang="en-US" dirty="0" smtClean="0"/>
              <a:t> </a:t>
            </a:r>
            <a:r>
              <a:rPr lang="en-GB" altLang="en-US" dirty="0" err="1" smtClean="0"/>
              <a:t>točkah</a:t>
            </a:r>
            <a:r>
              <a:rPr lang="en-GB" altLang="en-US" dirty="0" smtClean="0"/>
              <a:t> </a:t>
            </a:r>
            <a:r>
              <a:rPr lang="en-GB" altLang="en-US" dirty="0" err="1" smtClean="0"/>
              <a:t>skupaj</a:t>
            </a:r>
            <a:r>
              <a:rPr lang="en-GB" altLang="en-US" dirty="0" smtClean="0"/>
              <a:t> </a:t>
            </a:r>
            <a:r>
              <a:rPr lang="en-GB" altLang="en-US" dirty="0" err="1" smtClean="0"/>
              <a:t>preverita</a:t>
            </a:r>
            <a:r>
              <a:rPr lang="en-GB" altLang="en-US" dirty="0" smtClean="0"/>
              <a:t> </a:t>
            </a:r>
            <a:r>
              <a:rPr lang="en-GB" altLang="en-US" dirty="0" err="1" smtClean="0"/>
              <a:t>napredek</a:t>
            </a:r>
            <a:endParaRPr lang="en-GB" altLang="en-US" dirty="0" smtClean="0"/>
          </a:p>
          <a:p>
            <a:pPr lvl="1">
              <a:lnSpc>
                <a:spcPct val="120000"/>
              </a:lnSpc>
            </a:pPr>
            <a:endParaRPr lang="en-GB" altLang="en-US" dirty="0" smtClean="0"/>
          </a:p>
        </p:txBody>
      </p:sp>
    </p:spTree>
    <p:extLst>
      <p:ext uri="{BB962C8B-B14F-4D97-AF65-F5344CB8AC3E}">
        <p14:creationId xmlns:p14="http://schemas.microsoft.com/office/powerpoint/2010/main" val="281046512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1E74060-C812-45FF-9BC3-7F5397E5DEC0}" type="slidenum">
              <a:rPr lang="en-US" smtClean="0"/>
              <a:pPr/>
              <a:t>2</a:t>
            </a:fld>
            <a:endParaRPr lang="en-US" dirty="0"/>
          </a:p>
        </p:txBody>
      </p:sp>
      <p:sp>
        <p:nvSpPr>
          <p:cNvPr id="8" name="Title 1"/>
          <p:cNvSpPr>
            <a:spLocks noGrp="1"/>
          </p:cNvSpPr>
          <p:nvPr>
            <p:ph type="title"/>
          </p:nvPr>
        </p:nvSpPr>
        <p:spPr>
          <a:xfrm>
            <a:off x="428596" y="154800"/>
            <a:ext cx="8286808" cy="1130400"/>
          </a:xfrm>
        </p:spPr>
        <p:txBody>
          <a:bodyPr>
            <a:normAutofit/>
          </a:bodyPr>
          <a:lstStyle/>
          <a:p>
            <a:pPr algn="l"/>
            <a:r>
              <a:rPr lang="en-GB" sz="3000" dirty="0" smtClean="0">
                <a:solidFill>
                  <a:schemeClr val="tx2"/>
                </a:solidFill>
              </a:rPr>
              <a:t>O PODJETJU</a:t>
            </a:r>
            <a:endParaRPr lang="x-none" sz="3000" dirty="0">
              <a:solidFill>
                <a:schemeClr val="tx2"/>
              </a:solidFill>
            </a:endParaRPr>
          </a:p>
        </p:txBody>
      </p:sp>
    </p:spTree>
    <p:extLst>
      <p:ext uri="{BB962C8B-B14F-4D97-AF65-F5344CB8AC3E}">
        <p14:creationId xmlns:p14="http://schemas.microsoft.com/office/powerpoint/2010/main" val="100015328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1E74060-C812-45FF-9BC3-7F5397E5DEC0}" type="slidenum">
              <a:rPr lang="en-US" smtClean="0"/>
              <a:pPr/>
              <a:t>20</a:t>
            </a:fld>
            <a:endParaRPr lang="en-US" dirty="0"/>
          </a:p>
        </p:txBody>
      </p:sp>
      <p:sp>
        <p:nvSpPr>
          <p:cNvPr id="8" name="Title 1"/>
          <p:cNvSpPr>
            <a:spLocks noGrp="1"/>
          </p:cNvSpPr>
          <p:nvPr>
            <p:ph type="title"/>
          </p:nvPr>
        </p:nvSpPr>
        <p:spPr>
          <a:xfrm>
            <a:off x="428596" y="154800"/>
            <a:ext cx="8286808" cy="1130400"/>
          </a:xfrm>
        </p:spPr>
        <p:txBody>
          <a:bodyPr>
            <a:normAutofit/>
          </a:bodyPr>
          <a:lstStyle/>
          <a:p>
            <a:pPr algn="l"/>
            <a:r>
              <a:rPr lang="en-GB" sz="3000" dirty="0" smtClean="0">
                <a:solidFill>
                  <a:schemeClr val="tx2"/>
                </a:solidFill>
              </a:rPr>
              <a:t>CENJENA ZNANJA vs. INFORMACIJSI PROBLEM</a:t>
            </a:r>
            <a:endParaRPr lang="x-none" sz="3000" dirty="0">
              <a:solidFill>
                <a:schemeClr val="tx2"/>
              </a:solidFill>
            </a:endParaRPr>
          </a:p>
        </p:txBody>
      </p:sp>
    </p:spTree>
    <p:extLst>
      <p:ext uri="{BB962C8B-B14F-4D97-AF65-F5344CB8AC3E}">
        <p14:creationId xmlns:p14="http://schemas.microsoft.com/office/powerpoint/2010/main" val="27704460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6632"/>
            <a:ext cx="8286808" cy="952544"/>
          </a:xfrm>
        </p:spPr>
        <p:txBody>
          <a:bodyPr>
            <a:normAutofit/>
          </a:bodyPr>
          <a:lstStyle/>
          <a:p>
            <a:r>
              <a:rPr lang="en-GB" sz="2000" b="0" dirty="0" smtClean="0">
                <a:solidFill>
                  <a:srgbClr val="C00000"/>
                </a:solidFill>
              </a:rPr>
              <a:t>VPRAŠANJA …</a:t>
            </a:r>
            <a:endParaRPr lang="en-GB" sz="2000" b="0" dirty="0"/>
          </a:p>
        </p:txBody>
      </p:sp>
      <p:sp>
        <p:nvSpPr>
          <p:cNvPr id="5" name="Rectangle 3"/>
          <p:cNvSpPr txBox="1">
            <a:spLocks noChangeArrowheads="1"/>
          </p:cNvSpPr>
          <p:nvPr/>
        </p:nvSpPr>
        <p:spPr>
          <a:xfrm>
            <a:off x="539552" y="1268760"/>
            <a:ext cx="8286808" cy="452596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3800" dirty="0" smtClean="0"/>
              <a:t>Ali </a:t>
            </a:r>
            <a:r>
              <a:rPr lang="en-GB" altLang="en-US" sz="3800" dirty="0" err="1" smtClean="0"/>
              <a:t>imajo</a:t>
            </a:r>
            <a:r>
              <a:rPr lang="en-GB" altLang="en-US" sz="3800" dirty="0" smtClean="0"/>
              <a:t> </a:t>
            </a:r>
            <a:r>
              <a:rPr lang="en-GB" altLang="en-US" sz="3800" dirty="0" err="1" smtClean="0"/>
              <a:t>študentje</a:t>
            </a:r>
            <a:r>
              <a:rPr lang="en-GB" altLang="en-US" sz="3800" dirty="0" smtClean="0"/>
              <a:t> </a:t>
            </a:r>
            <a:r>
              <a:rPr lang="en-GB" altLang="en-US" sz="3800" dirty="0" err="1" smtClean="0"/>
              <a:t>potrebna</a:t>
            </a:r>
            <a:r>
              <a:rPr lang="en-GB" altLang="en-US" sz="3800" dirty="0" smtClean="0"/>
              <a:t> </a:t>
            </a:r>
            <a:r>
              <a:rPr lang="en-GB" altLang="en-US" sz="3800" dirty="0" err="1" smtClean="0"/>
              <a:t>znanja</a:t>
            </a:r>
            <a:r>
              <a:rPr lang="en-GB" altLang="en-US" sz="3800" dirty="0" smtClean="0"/>
              <a:t>, </a:t>
            </a:r>
            <a:r>
              <a:rPr lang="en-GB" altLang="en-US" sz="3800" dirty="0" err="1" smtClean="0"/>
              <a:t>ki</a:t>
            </a:r>
            <a:r>
              <a:rPr lang="en-GB" altLang="en-US" sz="3800" dirty="0" smtClean="0"/>
              <a:t> </a:t>
            </a:r>
            <a:r>
              <a:rPr lang="en-GB" altLang="en-US" sz="3800" dirty="0" err="1" smtClean="0"/>
              <a:t>jih</a:t>
            </a:r>
            <a:r>
              <a:rPr lang="en-GB" altLang="en-US" sz="3800" dirty="0" smtClean="0"/>
              <a:t> </a:t>
            </a:r>
            <a:r>
              <a:rPr lang="en-GB" altLang="en-US" sz="3800" dirty="0" err="1" smtClean="0"/>
              <a:t>realno</a:t>
            </a:r>
            <a:r>
              <a:rPr lang="en-GB" altLang="en-US" sz="3800" dirty="0" smtClean="0"/>
              <a:t> </a:t>
            </a:r>
            <a:r>
              <a:rPr lang="en-GB" altLang="en-US" sz="3800" dirty="0" err="1" smtClean="0"/>
              <a:t>potrebujemo</a:t>
            </a:r>
            <a:r>
              <a:rPr lang="en-GB" altLang="en-US" sz="3800" dirty="0" smtClean="0"/>
              <a:t> v </a:t>
            </a:r>
            <a:r>
              <a:rPr lang="en-GB" altLang="en-US" sz="3800" dirty="0" err="1" smtClean="0"/>
              <a:t>podjetju</a:t>
            </a:r>
            <a:r>
              <a:rPr lang="en-GB" altLang="en-US" sz="3800" dirty="0" smtClean="0"/>
              <a:t>?</a:t>
            </a:r>
          </a:p>
          <a:p>
            <a:pPr marL="0" indent="0">
              <a:buNone/>
            </a:pPr>
            <a:endParaRPr lang="en-GB" altLang="en-US" sz="3800" dirty="0" smtClean="0"/>
          </a:p>
          <a:p>
            <a:r>
              <a:rPr lang="en-GB" altLang="en-US" sz="3800" dirty="0" err="1" smtClean="0"/>
              <a:t>Če</a:t>
            </a:r>
            <a:r>
              <a:rPr lang="en-GB" altLang="en-US" sz="3800" dirty="0" smtClean="0"/>
              <a:t> ne </a:t>
            </a:r>
            <a:r>
              <a:rPr lang="en-GB" altLang="en-US" sz="3800" dirty="0" err="1" smtClean="0"/>
              <a:t>kako</a:t>
            </a:r>
            <a:r>
              <a:rPr lang="en-GB" altLang="en-US" sz="3800" dirty="0" smtClean="0"/>
              <a:t> </a:t>
            </a:r>
            <a:r>
              <a:rPr lang="en-GB" altLang="en-US" sz="3800" dirty="0" err="1" smtClean="0"/>
              <a:t>dolgo</a:t>
            </a:r>
            <a:r>
              <a:rPr lang="en-GB" altLang="en-US" sz="3800" dirty="0" smtClean="0"/>
              <a:t> </a:t>
            </a:r>
            <a:r>
              <a:rPr lang="en-GB" altLang="en-US" sz="3800" dirty="0" err="1" smtClean="0"/>
              <a:t>potrebujemo</a:t>
            </a:r>
            <a:r>
              <a:rPr lang="en-GB" altLang="en-US" sz="3800" dirty="0" smtClean="0"/>
              <a:t>, da ta problem </a:t>
            </a:r>
            <a:r>
              <a:rPr lang="en-GB" altLang="en-US" sz="3800" dirty="0" err="1" smtClean="0"/>
              <a:t>rešimo</a:t>
            </a:r>
            <a:r>
              <a:rPr lang="en-GB" altLang="en-US" sz="3800" dirty="0" smtClean="0"/>
              <a:t>?</a:t>
            </a:r>
            <a:br>
              <a:rPr lang="en-GB" altLang="en-US" sz="3800" dirty="0" smtClean="0"/>
            </a:br>
            <a:endParaRPr lang="en-GB" altLang="en-US" sz="3800" dirty="0" smtClean="0"/>
          </a:p>
          <a:p>
            <a:r>
              <a:rPr lang="en-GB" altLang="en-US" sz="3800" dirty="0" smtClean="0"/>
              <a:t>A </a:t>
            </a:r>
            <a:r>
              <a:rPr lang="en-GB" altLang="en-US" sz="3800" dirty="0" err="1" smtClean="0"/>
              <a:t>potrebujemo</a:t>
            </a:r>
            <a:r>
              <a:rPr lang="en-GB" altLang="en-US" sz="3800" dirty="0" smtClean="0"/>
              <a:t> </a:t>
            </a:r>
            <a:r>
              <a:rPr lang="en-GB" altLang="en-US" sz="3800" dirty="0" err="1" smtClean="0"/>
              <a:t>samo</a:t>
            </a:r>
            <a:r>
              <a:rPr lang="en-GB" altLang="en-US" sz="3800" dirty="0" smtClean="0"/>
              <a:t> </a:t>
            </a:r>
            <a:r>
              <a:rPr lang="en-GB" altLang="en-US" sz="3800" dirty="0" err="1" smtClean="0"/>
              <a:t>programerje</a:t>
            </a:r>
            <a:r>
              <a:rPr lang="en-GB" altLang="en-US" sz="3800" dirty="0" smtClean="0"/>
              <a:t> v </a:t>
            </a:r>
            <a:r>
              <a:rPr lang="en-GB" altLang="en-US" sz="3800" dirty="0" err="1" smtClean="0"/>
              <a:t>podjetju</a:t>
            </a:r>
            <a:r>
              <a:rPr lang="en-GB" altLang="en-US" sz="3800" dirty="0" smtClean="0"/>
              <a:t>?</a:t>
            </a:r>
            <a:br>
              <a:rPr lang="en-GB" altLang="en-US" sz="3800" dirty="0" smtClean="0"/>
            </a:br>
            <a:endParaRPr lang="en-GB" altLang="en-US" sz="3800" dirty="0" smtClean="0"/>
          </a:p>
          <a:p>
            <a:r>
              <a:rPr lang="en-GB" altLang="en-US" sz="3800" dirty="0" err="1" smtClean="0"/>
              <a:t>Digitalna</a:t>
            </a:r>
            <a:r>
              <a:rPr lang="en-GB" altLang="en-US" sz="3800" dirty="0" smtClean="0"/>
              <a:t> </a:t>
            </a:r>
            <a:r>
              <a:rPr lang="en-GB" altLang="en-US" sz="3800" dirty="0" err="1" smtClean="0"/>
              <a:t>kompetenca</a:t>
            </a:r>
            <a:r>
              <a:rPr lang="en-GB" altLang="en-US" sz="3800" dirty="0" smtClean="0"/>
              <a:t>:</a:t>
            </a:r>
          </a:p>
          <a:p>
            <a:pPr lvl="1">
              <a:lnSpc>
                <a:spcPct val="120000"/>
              </a:lnSpc>
            </a:pPr>
            <a:r>
              <a:rPr lang="en-GB" altLang="en-US" dirty="0" err="1" smtClean="0"/>
              <a:t>Odnos</a:t>
            </a:r>
            <a:r>
              <a:rPr lang="en-GB" altLang="en-US" dirty="0" smtClean="0"/>
              <a:t> do </a:t>
            </a:r>
            <a:r>
              <a:rPr lang="en-GB" altLang="en-US" dirty="0" err="1" smtClean="0"/>
              <a:t>dela</a:t>
            </a:r>
            <a:r>
              <a:rPr lang="en-GB" altLang="en-US" dirty="0" smtClean="0"/>
              <a:t> </a:t>
            </a:r>
            <a:r>
              <a:rPr lang="en-GB" altLang="en-US" dirty="0" err="1" smtClean="0"/>
              <a:t>pri</a:t>
            </a:r>
            <a:r>
              <a:rPr lang="en-GB" altLang="en-US" dirty="0" smtClean="0"/>
              <a:t> </a:t>
            </a:r>
            <a:r>
              <a:rPr lang="en-GB" altLang="en-US" dirty="0" err="1" smtClean="0"/>
              <a:t>projektu</a:t>
            </a:r>
            <a:endParaRPr lang="en-GB" altLang="en-US" dirty="0" smtClean="0"/>
          </a:p>
          <a:p>
            <a:pPr lvl="1">
              <a:lnSpc>
                <a:spcPct val="120000"/>
              </a:lnSpc>
            </a:pPr>
            <a:r>
              <a:rPr lang="en-GB" altLang="en-US" dirty="0" err="1" smtClean="0"/>
              <a:t>Osebnostne</a:t>
            </a:r>
            <a:r>
              <a:rPr lang="en-GB" altLang="en-US" dirty="0" smtClean="0"/>
              <a:t> </a:t>
            </a:r>
            <a:r>
              <a:rPr lang="en-GB" altLang="en-US" dirty="0" err="1" smtClean="0"/>
              <a:t>lastnosti</a:t>
            </a:r>
            <a:r>
              <a:rPr lang="en-GB" altLang="en-US" dirty="0" smtClean="0"/>
              <a:t>, </a:t>
            </a:r>
            <a:r>
              <a:rPr lang="en-GB" altLang="en-US" dirty="0" err="1" smtClean="0"/>
              <a:t>ki</a:t>
            </a:r>
            <a:r>
              <a:rPr lang="en-GB" altLang="en-US" dirty="0" smtClean="0"/>
              <a:t> </a:t>
            </a:r>
            <a:r>
              <a:rPr lang="en-GB" altLang="en-US" dirty="0" err="1" smtClean="0"/>
              <a:t>jih</a:t>
            </a:r>
            <a:r>
              <a:rPr lang="en-GB" altLang="en-US" dirty="0" smtClean="0"/>
              <a:t> </a:t>
            </a:r>
            <a:r>
              <a:rPr lang="en-GB" altLang="en-US" dirty="0" err="1" smtClean="0"/>
              <a:t>pričakujemo</a:t>
            </a:r>
            <a:r>
              <a:rPr lang="en-GB" altLang="en-US" dirty="0" smtClean="0"/>
              <a:t> od </a:t>
            </a:r>
            <a:r>
              <a:rPr lang="en-GB" altLang="en-US" dirty="0" err="1" smtClean="0"/>
              <a:t>zaposlenega</a:t>
            </a:r>
            <a:endParaRPr lang="en-GB" altLang="en-US" dirty="0" smtClean="0"/>
          </a:p>
        </p:txBody>
      </p:sp>
    </p:spTree>
    <p:extLst>
      <p:ext uri="{BB962C8B-B14F-4D97-AF65-F5344CB8AC3E}">
        <p14:creationId xmlns:p14="http://schemas.microsoft.com/office/powerpoint/2010/main" val="303578033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6632"/>
            <a:ext cx="8286808" cy="952544"/>
          </a:xfrm>
        </p:spPr>
        <p:txBody>
          <a:bodyPr>
            <a:normAutofit/>
          </a:bodyPr>
          <a:lstStyle/>
          <a:p>
            <a:r>
              <a:rPr lang="en-US" sz="2000" b="0" dirty="0" smtClean="0">
                <a:solidFill>
                  <a:srgbClr val="C00000"/>
                </a:solidFill>
              </a:rPr>
              <a:t>KADER V PODJETJU </a:t>
            </a:r>
            <a:r>
              <a:rPr lang="en-US" sz="2000" b="0" dirty="0" err="1" smtClean="0">
                <a:solidFill>
                  <a:srgbClr val="C00000"/>
                </a:solidFill>
              </a:rPr>
              <a:t>ComTrade</a:t>
            </a:r>
            <a:endParaRPr lang="en-GB" sz="2000" b="0" dirty="0"/>
          </a:p>
        </p:txBody>
      </p:sp>
      <p:sp>
        <p:nvSpPr>
          <p:cNvPr id="5" name="Rectangle 3"/>
          <p:cNvSpPr txBox="1">
            <a:spLocks noChangeArrowheads="1"/>
          </p:cNvSpPr>
          <p:nvPr/>
        </p:nvSpPr>
        <p:spPr>
          <a:xfrm>
            <a:off x="539552" y="1268760"/>
            <a:ext cx="8286808" cy="4525963"/>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3800" dirty="0" err="1" smtClean="0"/>
              <a:t>Biti</a:t>
            </a:r>
            <a:r>
              <a:rPr lang="en-GB" altLang="en-US" sz="3800" dirty="0" smtClean="0"/>
              <a:t> </a:t>
            </a:r>
            <a:r>
              <a:rPr lang="en-GB" altLang="en-US" sz="3800" dirty="0" err="1" smtClean="0"/>
              <a:t>pripravljen</a:t>
            </a:r>
            <a:r>
              <a:rPr lang="en-GB" altLang="en-US" sz="3800" dirty="0" smtClean="0"/>
              <a:t> se </a:t>
            </a:r>
            <a:r>
              <a:rPr lang="en-GB" altLang="en-US" sz="3800" dirty="0" err="1" smtClean="0"/>
              <a:t>učiti</a:t>
            </a:r>
            <a:r>
              <a:rPr lang="en-GB" altLang="en-US" sz="3800" dirty="0" smtClean="0"/>
              <a:t> </a:t>
            </a:r>
            <a:r>
              <a:rPr lang="en-GB" altLang="en-US" sz="3800" dirty="0" err="1" smtClean="0"/>
              <a:t>ves</a:t>
            </a:r>
            <a:r>
              <a:rPr lang="en-GB" altLang="en-US" sz="3800" dirty="0" smtClean="0"/>
              <a:t> </a:t>
            </a:r>
            <a:r>
              <a:rPr lang="en-GB" altLang="en-US" sz="3800" dirty="0" err="1" smtClean="0"/>
              <a:t>čas</a:t>
            </a:r>
            <a:r>
              <a:rPr lang="en-GB" altLang="en-US" sz="3800" dirty="0" smtClean="0"/>
              <a:t> (</a:t>
            </a:r>
            <a:r>
              <a:rPr lang="en-GB" altLang="en-US" sz="2900" dirty="0" err="1" smtClean="0"/>
              <a:t>največ</a:t>
            </a:r>
            <a:r>
              <a:rPr lang="en-GB" altLang="en-US" sz="2900" dirty="0" smtClean="0"/>
              <a:t> se </a:t>
            </a:r>
            <a:r>
              <a:rPr lang="en-GB" altLang="en-US" sz="2900" dirty="0" err="1" smtClean="0"/>
              <a:t>učijo</a:t>
            </a:r>
            <a:r>
              <a:rPr lang="en-GB" altLang="en-US" sz="2900" dirty="0" smtClean="0"/>
              <a:t> </a:t>
            </a:r>
            <a:r>
              <a:rPr lang="en-GB" altLang="en-US" sz="2900" dirty="0" err="1" smtClean="0"/>
              <a:t>domen</a:t>
            </a:r>
            <a:r>
              <a:rPr lang="en-GB" altLang="en-US" sz="2900" dirty="0" smtClean="0"/>
              <a:t>/</a:t>
            </a:r>
            <a:r>
              <a:rPr lang="en-GB" altLang="en-US" sz="2900" dirty="0" err="1" smtClean="0"/>
              <a:t>področij</a:t>
            </a:r>
            <a:r>
              <a:rPr lang="en-GB" altLang="en-US" sz="3800" dirty="0" smtClean="0"/>
              <a:t>)</a:t>
            </a:r>
            <a:br>
              <a:rPr lang="en-GB" altLang="en-US" sz="3800" dirty="0" smtClean="0"/>
            </a:br>
            <a:endParaRPr lang="en-GB" altLang="en-US" dirty="0"/>
          </a:p>
          <a:p>
            <a:pPr>
              <a:lnSpc>
                <a:spcPct val="120000"/>
              </a:lnSpc>
            </a:pPr>
            <a:r>
              <a:rPr lang="en-GB" altLang="en-US" sz="4200" dirty="0" err="1" smtClean="0"/>
              <a:t>Cenjene</a:t>
            </a:r>
            <a:r>
              <a:rPr lang="en-GB" altLang="en-US" sz="4200" dirty="0" smtClean="0"/>
              <a:t> </a:t>
            </a:r>
            <a:r>
              <a:rPr lang="en-GB" altLang="en-US" sz="4200" dirty="0" err="1" smtClean="0"/>
              <a:t>kvalitete</a:t>
            </a:r>
            <a:r>
              <a:rPr lang="en-GB" altLang="en-US" sz="4200" dirty="0" smtClean="0"/>
              <a:t>:</a:t>
            </a:r>
          </a:p>
          <a:p>
            <a:pPr lvl="1">
              <a:lnSpc>
                <a:spcPct val="120000"/>
              </a:lnSpc>
            </a:pPr>
            <a:r>
              <a:rPr lang="en-GB" altLang="en-US" dirty="0" err="1" smtClean="0"/>
              <a:t>Zna</a:t>
            </a:r>
            <a:r>
              <a:rPr lang="en-GB" altLang="en-US" dirty="0" smtClean="0"/>
              <a:t> </a:t>
            </a:r>
            <a:r>
              <a:rPr lang="en-GB" altLang="en-US" dirty="0" err="1" smtClean="0"/>
              <a:t>postavljati</a:t>
            </a:r>
            <a:r>
              <a:rPr lang="en-GB" altLang="en-US" dirty="0" smtClean="0"/>
              <a:t> </a:t>
            </a:r>
            <a:r>
              <a:rPr lang="en-GB" altLang="en-US" dirty="0" err="1" smtClean="0"/>
              <a:t>prava</a:t>
            </a:r>
            <a:r>
              <a:rPr lang="en-GB" altLang="en-US" dirty="0" smtClean="0"/>
              <a:t> </a:t>
            </a:r>
            <a:r>
              <a:rPr lang="en-GB" altLang="en-US" dirty="0" err="1" smtClean="0"/>
              <a:t>vprašanja</a:t>
            </a:r>
            <a:endParaRPr lang="en-GB" altLang="en-US" dirty="0" smtClean="0"/>
          </a:p>
          <a:p>
            <a:pPr lvl="1">
              <a:lnSpc>
                <a:spcPct val="120000"/>
              </a:lnSpc>
            </a:pPr>
            <a:r>
              <a:rPr lang="en-GB" altLang="en-US" dirty="0" err="1" smtClean="0"/>
              <a:t>Zna</a:t>
            </a:r>
            <a:r>
              <a:rPr lang="en-GB" altLang="en-US" dirty="0" smtClean="0"/>
              <a:t> </a:t>
            </a:r>
            <a:r>
              <a:rPr lang="en-GB" altLang="en-US" dirty="0" err="1" smtClean="0"/>
              <a:t>poslušat</a:t>
            </a:r>
            <a:r>
              <a:rPr lang="en-GB" altLang="en-US" dirty="0" smtClean="0"/>
              <a:t> </a:t>
            </a:r>
            <a:r>
              <a:rPr lang="en-GB" altLang="en-US" dirty="0" err="1" smtClean="0"/>
              <a:t>stranko</a:t>
            </a:r>
            <a:endParaRPr lang="en-GB" altLang="en-US" dirty="0" smtClean="0"/>
          </a:p>
          <a:p>
            <a:pPr lvl="1">
              <a:lnSpc>
                <a:spcPct val="120000"/>
              </a:lnSpc>
            </a:pPr>
            <a:r>
              <a:rPr lang="en-GB" altLang="en-US" dirty="0" err="1" smtClean="0"/>
              <a:t>Zna</a:t>
            </a:r>
            <a:r>
              <a:rPr lang="en-GB" altLang="en-US" dirty="0" smtClean="0"/>
              <a:t> </a:t>
            </a:r>
            <a:r>
              <a:rPr lang="en-GB" altLang="en-US" dirty="0" err="1" smtClean="0"/>
              <a:t>vodit</a:t>
            </a:r>
            <a:r>
              <a:rPr lang="en-GB" altLang="en-US" dirty="0" smtClean="0"/>
              <a:t> </a:t>
            </a:r>
            <a:r>
              <a:rPr lang="en-GB" altLang="en-US" dirty="0" err="1" smtClean="0"/>
              <a:t>stranko</a:t>
            </a:r>
            <a:endParaRPr lang="en-GB" altLang="en-US" dirty="0" smtClean="0"/>
          </a:p>
          <a:p>
            <a:pPr lvl="1">
              <a:lnSpc>
                <a:spcPct val="120000"/>
              </a:lnSpc>
            </a:pPr>
            <a:r>
              <a:rPr lang="en-GB" altLang="en-US" dirty="0" err="1" smtClean="0"/>
              <a:t>Zna</a:t>
            </a:r>
            <a:r>
              <a:rPr lang="en-GB" altLang="en-US" dirty="0" smtClean="0"/>
              <a:t> </a:t>
            </a:r>
            <a:r>
              <a:rPr lang="en-GB" altLang="en-US" dirty="0" err="1" smtClean="0"/>
              <a:t>svetovat</a:t>
            </a:r>
            <a:r>
              <a:rPr lang="en-GB" altLang="en-US" dirty="0" smtClean="0"/>
              <a:t> </a:t>
            </a:r>
            <a:r>
              <a:rPr lang="en-GB" altLang="en-US" dirty="0" err="1" smtClean="0"/>
              <a:t>stranki</a:t>
            </a:r>
            <a:endParaRPr lang="en-GB" altLang="en-US" dirty="0" smtClean="0"/>
          </a:p>
          <a:p>
            <a:pPr lvl="1">
              <a:lnSpc>
                <a:spcPct val="120000"/>
              </a:lnSpc>
            </a:pPr>
            <a:r>
              <a:rPr lang="en-GB" altLang="en-US" dirty="0" err="1" smtClean="0"/>
              <a:t>Zna</a:t>
            </a:r>
            <a:r>
              <a:rPr lang="en-GB" altLang="en-US" dirty="0" smtClean="0"/>
              <a:t> </a:t>
            </a:r>
            <a:r>
              <a:rPr lang="en-GB" altLang="en-US" dirty="0" err="1" smtClean="0"/>
              <a:t>organizirat</a:t>
            </a:r>
            <a:r>
              <a:rPr lang="en-GB" altLang="en-US" dirty="0" smtClean="0"/>
              <a:t> </a:t>
            </a:r>
            <a:r>
              <a:rPr lang="en-GB" altLang="en-US" dirty="0" err="1" smtClean="0"/>
              <a:t>delo</a:t>
            </a:r>
            <a:endParaRPr lang="en-GB" altLang="en-US" dirty="0" smtClean="0"/>
          </a:p>
          <a:p>
            <a:pPr lvl="1">
              <a:lnSpc>
                <a:spcPct val="120000"/>
              </a:lnSpc>
            </a:pPr>
            <a:r>
              <a:rPr lang="en-GB" altLang="en-US" dirty="0" err="1" smtClean="0"/>
              <a:t>Zna</a:t>
            </a:r>
            <a:r>
              <a:rPr lang="en-GB" altLang="en-US" dirty="0" smtClean="0"/>
              <a:t> </a:t>
            </a:r>
            <a:r>
              <a:rPr lang="en-GB" altLang="en-US" dirty="0" err="1" smtClean="0"/>
              <a:t>večje</a:t>
            </a:r>
            <a:r>
              <a:rPr lang="en-GB" altLang="en-US" dirty="0" smtClean="0"/>
              <a:t> </a:t>
            </a:r>
            <a:r>
              <a:rPr lang="en-GB" altLang="en-US" dirty="0" err="1" smtClean="0"/>
              <a:t>enote</a:t>
            </a:r>
            <a:r>
              <a:rPr lang="en-GB" altLang="en-US" dirty="0" smtClean="0"/>
              <a:t> </a:t>
            </a:r>
            <a:r>
              <a:rPr lang="en-GB" altLang="en-US" dirty="0" err="1" smtClean="0"/>
              <a:t>razdelit</a:t>
            </a:r>
            <a:r>
              <a:rPr lang="en-GB" altLang="en-US" dirty="0" smtClean="0"/>
              <a:t> </a:t>
            </a:r>
            <a:r>
              <a:rPr lang="en-GB" altLang="en-US" dirty="0" err="1" smtClean="0"/>
              <a:t>na</a:t>
            </a:r>
            <a:r>
              <a:rPr lang="en-GB" altLang="en-US" dirty="0" smtClean="0"/>
              <a:t> </a:t>
            </a:r>
            <a:r>
              <a:rPr lang="en-GB" altLang="en-US" dirty="0" err="1" smtClean="0"/>
              <a:t>manjše</a:t>
            </a:r>
            <a:r>
              <a:rPr lang="en-GB" altLang="en-US" dirty="0" smtClean="0"/>
              <a:t>, </a:t>
            </a:r>
            <a:r>
              <a:rPr lang="en-GB" altLang="en-US" dirty="0" err="1" smtClean="0"/>
              <a:t>bolj</a:t>
            </a:r>
            <a:r>
              <a:rPr lang="en-GB" altLang="en-US" dirty="0" smtClean="0"/>
              <a:t> </a:t>
            </a:r>
            <a:r>
              <a:rPr lang="en-GB" altLang="en-US" dirty="0" err="1" smtClean="0"/>
              <a:t>obvladljive</a:t>
            </a:r>
            <a:endParaRPr lang="en-GB" altLang="en-US" dirty="0" smtClean="0"/>
          </a:p>
          <a:p>
            <a:pPr lvl="1">
              <a:lnSpc>
                <a:spcPct val="120000"/>
              </a:lnSpc>
            </a:pPr>
            <a:r>
              <a:rPr lang="en-GB" altLang="en-US" dirty="0" err="1" smtClean="0"/>
              <a:t>Zna</a:t>
            </a:r>
            <a:r>
              <a:rPr lang="en-GB" altLang="en-US" dirty="0" smtClean="0"/>
              <a:t> </a:t>
            </a:r>
            <a:r>
              <a:rPr lang="en-GB" altLang="en-US" dirty="0" err="1" smtClean="0"/>
              <a:t>vključit</a:t>
            </a:r>
            <a:r>
              <a:rPr lang="en-GB" altLang="en-US" dirty="0" smtClean="0"/>
              <a:t> </a:t>
            </a:r>
            <a:r>
              <a:rPr lang="en-GB" altLang="en-US" dirty="0" err="1" smtClean="0"/>
              <a:t>več</a:t>
            </a:r>
            <a:r>
              <a:rPr lang="en-GB" altLang="en-US" dirty="0" smtClean="0"/>
              <a:t> </a:t>
            </a:r>
            <a:r>
              <a:rPr lang="en-GB" altLang="en-US" dirty="0" err="1" smtClean="0"/>
              <a:t>ljudi</a:t>
            </a:r>
            <a:r>
              <a:rPr lang="en-GB" altLang="en-US" dirty="0" smtClean="0"/>
              <a:t> v </a:t>
            </a:r>
            <a:r>
              <a:rPr lang="en-GB" altLang="en-US" dirty="0" err="1" smtClean="0"/>
              <a:t>isto</a:t>
            </a:r>
            <a:r>
              <a:rPr lang="en-GB" altLang="en-US" dirty="0" smtClean="0"/>
              <a:t> </a:t>
            </a:r>
            <a:r>
              <a:rPr lang="en-GB" altLang="en-US" dirty="0" err="1" smtClean="0"/>
              <a:t>delo</a:t>
            </a:r>
            <a:endParaRPr lang="en-GB" altLang="en-US" dirty="0" smtClean="0"/>
          </a:p>
          <a:p>
            <a:pPr lvl="1">
              <a:lnSpc>
                <a:spcPct val="120000"/>
              </a:lnSpc>
            </a:pPr>
            <a:r>
              <a:rPr lang="en-GB" altLang="en-US" dirty="0" err="1" smtClean="0"/>
              <a:t>Zna</a:t>
            </a:r>
            <a:r>
              <a:rPr lang="en-GB" altLang="en-US" dirty="0" smtClean="0"/>
              <a:t> </a:t>
            </a:r>
            <a:r>
              <a:rPr lang="en-GB" altLang="en-US" dirty="0" err="1" smtClean="0"/>
              <a:t>opravljat</a:t>
            </a:r>
            <a:r>
              <a:rPr lang="en-GB" altLang="en-US" dirty="0" smtClean="0"/>
              <a:t> </a:t>
            </a:r>
            <a:r>
              <a:rPr lang="en-GB" altLang="en-US" dirty="0" err="1" smtClean="0"/>
              <a:t>več</a:t>
            </a:r>
            <a:r>
              <a:rPr lang="en-GB" altLang="en-US" dirty="0" smtClean="0"/>
              <a:t> </a:t>
            </a:r>
            <a:r>
              <a:rPr lang="en-GB" altLang="en-US" dirty="0" err="1" smtClean="0"/>
              <a:t>različnih</a:t>
            </a:r>
            <a:r>
              <a:rPr lang="en-GB" altLang="en-US" dirty="0" smtClean="0"/>
              <a:t> </a:t>
            </a:r>
            <a:r>
              <a:rPr lang="en-GB" altLang="en-US" dirty="0" err="1" smtClean="0"/>
              <a:t>nalog</a:t>
            </a:r>
            <a:r>
              <a:rPr lang="en-GB" altLang="en-US" dirty="0" smtClean="0"/>
              <a:t> </a:t>
            </a:r>
            <a:r>
              <a:rPr lang="en-GB" altLang="en-US" dirty="0" err="1" smtClean="0"/>
              <a:t>hkrati</a:t>
            </a:r>
            <a:endParaRPr lang="en-GB" altLang="en-US" dirty="0" smtClean="0"/>
          </a:p>
          <a:p>
            <a:pPr lvl="1">
              <a:lnSpc>
                <a:spcPct val="120000"/>
              </a:lnSpc>
            </a:pPr>
            <a:r>
              <a:rPr lang="en-GB" altLang="en-US" dirty="0" err="1" smtClean="0"/>
              <a:t>Zna</a:t>
            </a:r>
            <a:r>
              <a:rPr lang="en-GB" altLang="en-US" dirty="0" smtClean="0"/>
              <a:t> </a:t>
            </a:r>
            <a:r>
              <a:rPr lang="en-GB" altLang="en-US" dirty="0" err="1" smtClean="0"/>
              <a:t>angleško</a:t>
            </a:r>
            <a:r>
              <a:rPr lang="en-GB" altLang="en-US" dirty="0" smtClean="0"/>
              <a:t/>
            </a:r>
            <a:br>
              <a:rPr lang="en-GB" altLang="en-US" dirty="0" smtClean="0"/>
            </a:br>
            <a:endParaRPr lang="en-GB" altLang="en-US" dirty="0"/>
          </a:p>
          <a:p>
            <a:pPr>
              <a:lnSpc>
                <a:spcPct val="120000"/>
              </a:lnSpc>
            </a:pPr>
            <a:r>
              <a:rPr lang="en-GB" altLang="en-US" sz="4200" dirty="0" err="1" smtClean="0"/>
              <a:t>Ljudje</a:t>
            </a:r>
            <a:r>
              <a:rPr lang="en-GB" altLang="en-US" sz="4200" dirty="0" smtClean="0"/>
              <a:t> so </a:t>
            </a:r>
            <a:r>
              <a:rPr lang="en-GB" altLang="en-US" sz="4200" dirty="0" err="1" smtClean="0"/>
              <a:t>zrcalo</a:t>
            </a:r>
            <a:r>
              <a:rPr lang="en-GB" altLang="en-US" sz="4200" dirty="0" smtClean="0"/>
              <a:t> </a:t>
            </a:r>
            <a:r>
              <a:rPr lang="en-GB" altLang="en-US" sz="4200" dirty="0" err="1" smtClean="0"/>
              <a:t>podjetja</a:t>
            </a:r>
            <a:r>
              <a:rPr lang="en-GB" altLang="en-US" sz="4200" dirty="0" smtClean="0"/>
              <a:t> – </a:t>
            </a:r>
            <a:r>
              <a:rPr lang="en-GB" altLang="en-US" sz="4200" dirty="0" err="1" smtClean="0"/>
              <a:t>povdarek</a:t>
            </a:r>
            <a:r>
              <a:rPr lang="en-GB" altLang="en-US" sz="4200" dirty="0" smtClean="0"/>
              <a:t> </a:t>
            </a:r>
            <a:r>
              <a:rPr lang="en-GB" altLang="en-US" sz="4200" dirty="0" err="1" smtClean="0"/>
              <a:t>na</a:t>
            </a:r>
            <a:r>
              <a:rPr lang="en-GB" altLang="en-US" sz="4200" dirty="0" smtClean="0"/>
              <a:t> </a:t>
            </a:r>
            <a:r>
              <a:rPr lang="en-GB" altLang="en-US" sz="4200" dirty="0" err="1" smtClean="0"/>
              <a:t>mehkih</a:t>
            </a:r>
            <a:r>
              <a:rPr lang="en-GB" altLang="en-US" sz="4200" dirty="0" smtClean="0"/>
              <a:t> </a:t>
            </a:r>
            <a:r>
              <a:rPr lang="en-GB" altLang="en-US" sz="4200" dirty="0" err="1" smtClean="0"/>
              <a:t>spretnostih</a:t>
            </a:r>
            <a:r>
              <a:rPr lang="en-GB" altLang="en-US" sz="4200" dirty="0" smtClean="0"/>
              <a:t/>
            </a:r>
            <a:br>
              <a:rPr lang="en-GB" altLang="en-US" sz="4200" dirty="0" smtClean="0"/>
            </a:br>
            <a:endParaRPr lang="en-GB" altLang="en-US" sz="4200" dirty="0" smtClean="0"/>
          </a:p>
          <a:p>
            <a:pPr>
              <a:lnSpc>
                <a:spcPct val="120000"/>
              </a:lnSpc>
            </a:pPr>
            <a:r>
              <a:rPr lang="en-GB" altLang="en-US" sz="4200" dirty="0" smtClean="0"/>
              <a:t>“</a:t>
            </a:r>
            <a:r>
              <a:rPr lang="en-GB" altLang="en-US" sz="4200" dirty="0" err="1" smtClean="0"/>
              <a:t>Vrži</a:t>
            </a:r>
            <a:r>
              <a:rPr lang="en-GB" altLang="en-US" sz="4200" dirty="0" smtClean="0"/>
              <a:t> se in </a:t>
            </a:r>
            <a:r>
              <a:rPr lang="en-GB" altLang="en-US" sz="4200" dirty="0" err="1" smtClean="0"/>
              <a:t>plavaj</a:t>
            </a:r>
            <a:r>
              <a:rPr lang="en-GB" altLang="en-US" sz="4200" dirty="0" smtClean="0"/>
              <a:t>”, </a:t>
            </a:r>
            <a:r>
              <a:rPr lang="en-GB" altLang="en-US" sz="4200" dirty="0" err="1" smtClean="0"/>
              <a:t>dodelitev</a:t>
            </a:r>
            <a:r>
              <a:rPr lang="en-GB" altLang="en-US" sz="4200" dirty="0" smtClean="0"/>
              <a:t> </a:t>
            </a:r>
            <a:r>
              <a:rPr lang="en-GB" altLang="en-US" sz="4200" dirty="0" err="1" smtClean="0"/>
              <a:t>mentorja</a:t>
            </a:r>
            <a:r>
              <a:rPr lang="en-GB" altLang="en-US" sz="4200" dirty="0" smtClean="0"/>
              <a:t>, </a:t>
            </a:r>
            <a:r>
              <a:rPr lang="en-GB" altLang="en-US" sz="4200" dirty="0" err="1" smtClean="0"/>
              <a:t>vsi</a:t>
            </a:r>
            <a:r>
              <a:rPr lang="en-GB" altLang="en-US" sz="4200" dirty="0" smtClean="0"/>
              <a:t> se </a:t>
            </a:r>
            <a:r>
              <a:rPr lang="en-GB" altLang="en-US" sz="4200" dirty="0" err="1" smtClean="0"/>
              <a:t>morajo</a:t>
            </a:r>
            <a:r>
              <a:rPr lang="en-GB" altLang="en-US" sz="4200" dirty="0" smtClean="0"/>
              <a:t> </a:t>
            </a:r>
            <a:r>
              <a:rPr lang="en-GB" altLang="en-US" sz="4200" dirty="0" err="1"/>
              <a:t>dodatno</a:t>
            </a:r>
            <a:r>
              <a:rPr lang="en-GB" altLang="en-US" sz="4200" dirty="0"/>
              <a:t> </a:t>
            </a:r>
            <a:r>
              <a:rPr lang="en-GB" altLang="en-US" sz="4200" dirty="0" err="1" smtClean="0"/>
              <a:t>učiti</a:t>
            </a:r>
            <a:endParaRPr lang="en-GB" altLang="en-US" sz="4200" dirty="0"/>
          </a:p>
        </p:txBody>
      </p:sp>
    </p:spTree>
    <p:extLst>
      <p:ext uri="{BB962C8B-B14F-4D97-AF65-F5344CB8AC3E}">
        <p14:creationId xmlns:p14="http://schemas.microsoft.com/office/powerpoint/2010/main" val="261521729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16632"/>
            <a:ext cx="8286808" cy="952544"/>
          </a:xfrm>
        </p:spPr>
        <p:txBody>
          <a:bodyPr>
            <a:normAutofit/>
          </a:bodyPr>
          <a:lstStyle/>
          <a:p>
            <a:r>
              <a:rPr lang="en-US" sz="2000" b="0" dirty="0" smtClean="0">
                <a:solidFill>
                  <a:srgbClr val="C00000"/>
                </a:solidFill>
              </a:rPr>
              <a:t>KAJ JE ŽE INFORMACIJSKI PROBLEM?</a:t>
            </a:r>
            <a:endParaRPr lang="en-GB" sz="2000" b="0" dirty="0"/>
          </a:p>
        </p:txBody>
      </p:sp>
      <p:sp>
        <p:nvSpPr>
          <p:cNvPr id="5" name="Rectangle 3"/>
          <p:cNvSpPr txBox="1">
            <a:spLocks noChangeArrowheads="1"/>
          </p:cNvSpPr>
          <p:nvPr/>
        </p:nvSpPr>
        <p:spPr>
          <a:xfrm>
            <a:off x="539552" y="1268760"/>
            <a:ext cx="8286808" cy="452596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indent="-742950">
              <a:buFont typeface="+mj-lt"/>
              <a:buAutoNum type="arabicPeriod"/>
            </a:pPr>
            <a:r>
              <a:rPr lang="en-GB" altLang="en-US" sz="3800" dirty="0" err="1" smtClean="0"/>
              <a:t>Tema</a:t>
            </a:r>
            <a:r>
              <a:rPr lang="en-GB" altLang="en-US" sz="3800" dirty="0" smtClean="0"/>
              <a:t> je </a:t>
            </a:r>
            <a:r>
              <a:rPr lang="en-GB" altLang="en-US" sz="3800" dirty="0" err="1" smtClean="0"/>
              <a:t>neznana</a:t>
            </a:r>
            <a:r>
              <a:rPr lang="en-GB" altLang="en-US" sz="3800" dirty="0" smtClean="0"/>
              <a:t>, nisi </a:t>
            </a:r>
            <a:r>
              <a:rPr lang="en-GB" altLang="en-US" sz="3800" dirty="0" err="1" smtClean="0"/>
              <a:t>strokovnjak</a:t>
            </a:r>
            <a:r>
              <a:rPr lang="en-GB" altLang="en-US" sz="3800" dirty="0" smtClean="0"/>
              <a:t>.</a:t>
            </a:r>
          </a:p>
          <a:p>
            <a:pPr marL="742950" indent="-742950">
              <a:buFont typeface="+mj-lt"/>
              <a:buAutoNum type="arabicPeriod"/>
            </a:pPr>
            <a:r>
              <a:rPr lang="en-GB" altLang="en-US" sz="3800" dirty="0" err="1" smtClean="0"/>
              <a:t>Nimaš</a:t>
            </a:r>
            <a:r>
              <a:rPr lang="en-GB" altLang="en-US" sz="3800" dirty="0" smtClean="0"/>
              <a:t> </a:t>
            </a:r>
            <a:r>
              <a:rPr lang="en-GB" altLang="en-US" sz="3800" dirty="0" err="1" smtClean="0"/>
              <a:t>vseh</a:t>
            </a:r>
            <a:r>
              <a:rPr lang="en-GB" altLang="en-US" sz="3800" dirty="0" smtClean="0"/>
              <a:t> </a:t>
            </a:r>
            <a:r>
              <a:rPr lang="en-GB" altLang="en-US" sz="3800" dirty="0" err="1" smtClean="0"/>
              <a:t>podatkov</a:t>
            </a:r>
            <a:endParaRPr lang="en-GB" altLang="en-US" sz="3800" dirty="0" smtClean="0"/>
          </a:p>
          <a:p>
            <a:pPr marL="742950" indent="-742950">
              <a:buFont typeface="+mj-lt"/>
              <a:buAutoNum type="arabicPeriod"/>
            </a:pPr>
            <a:r>
              <a:rPr lang="en-GB" altLang="en-US" sz="3800" dirty="0" err="1" smtClean="0"/>
              <a:t>Podatke</a:t>
            </a:r>
            <a:r>
              <a:rPr lang="en-GB" altLang="en-US" sz="3800" dirty="0" smtClean="0"/>
              <a:t> je </a:t>
            </a:r>
            <a:r>
              <a:rPr lang="en-GB" altLang="en-US" sz="3800" dirty="0" err="1" smtClean="0"/>
              <a:t>potrebno</a:t>
            </a:r>
            <a:r>
              <a:rPr lang="en-GB" altLang="en-US" sz="3800" dirty="0" smtClean="0"/>
              <a:t> </a:t>
            </a:r>
            <a:r>
              <a:rPr lang="en-GB" altLang="en-US" sz="3800" dirty="0" err="1" smtClean="0"/>
              <a:t>poiskati</a:t>
            </a:r>
            <a:r>
              <a:rPr lang="en-GB" altLang="en-US" sz="3800" dirty="0" smtClean="0"/>
              <a:t> v </a:t>
            </a:r>
            <a:r>
              <a:rPr lang="en-GB" altLang="en-US" sz="3800" dirty="0" err="1" smtClean="0"/>
              <a:t>večih</a:t>
            </a:r>
            <a:r>
              <a:rPr lang="en-GB" altLang="en-US" sz="3800" dirty="0" smtClean="0"/>
              <a:t> </a:t>
            </a:r>
            <a:r>
              <a:rPr lang="en-GB" altLang="en-US" sz="3800" dirty="0" err="1" smtClean="0"/>
              <a:t>virih</a:t>
            </a:r>
            <a:endParaRPr lang="en-GB" altLang="en-US" sz="3800" dirty="0" smtClean="0"/>
          </a:p>
          <a:p>
            <a:pPr marL="742950" indent="-742950">
              <a:buFont typeface="+mj-lt"/>
              <a:buAutoNum type="arabicPeriod"/>
            </a:pPr>
            <a:r>
              <a:rPr lang="en-GB" altLang="en-US" sz="3800" dirty="0" err="1" smtClean="0"/>
              <a:t>Potrebno</a:t>
            </a:r>
            <a:r>
              <a:rPr lang="en-GB" altLang="en-US" sz="3800" dirty="0" smtClean="0"/>
              <a:t> se je </a:t>
            </a:r>
            <a:r>
              <a:rPr lang="en-GB" altLang="en-US" sz="3800" dirty="0" err="1" smtClean="0"/>
              <a:t>odločiti</a:t>
            </a:r>
            <a:r>
              <a:rPr lang="en-GB" altLang="en-US" sz="3800" dirty="0" smtClean="0"/>
              <a:t> </a:t>
            </a:r>
            <a:r>
              <a:rPr lang="en-GB" altLang="en-US" sz="3800" dirty="0" err="1" smtClean="0"/>
              <a:t>kateri</a:t>
            </a:r>
            <a:r>
              <a:rPr lang="en-GB" altLang="en-US" sz="3800" dirty="0" smtClean="0"/>
              <a:t> </a:t>
            </a:r>
            <a:r>
              <a:rPr lang="en-GB" altLang="en-US" sz="3800" dirty="0" err="1" smtClean="0"/>
              <a:t>podatki</a:t>
            </a:r>
            <a:r>
              <a:rPr lang="en-GB" altLang="en-US" sz="3800" dirty="0" smtClean="0"/>
              <a:t> so </a:t>
            </a:r>
            <a:r>
              <a:rPr lang="en-GB" altLang="en-US" sz="3800" dirty="0" err="1" smtClean="0"/>
              <a:t>relevantni</a:t>
            </a:r>
            <a:endParaRPr lang="en-GB" altLang="en-US" sz="3800" dirty="0" smtClean="0"/>
          </a:p>
          <a:p>
            <a:pPr marL="742950" indent="-742950">
              <a:buFont typeface="+mj-lt"/>
              <a:buAutoNum type="arabicPeriod"/>
            </a:pPr>
            <a:r>
              <a:rPr lang="en-GB" altLang="en-US" sz="3800" dirty="0" err="1" smtClean="0"/>
              <a:t>Iz</a:t>
            </a:r>
            <a:r>
              <a:rPr lang="en-GB" altLang="en-US" sz="3800" dirty="0" smtClean="0"/>
              <a:t> </a:t>
            </a:r>
            <a:r>
              <a:rPr lang="en-GB" altLang="en-US" sz="3800" dirty="0" err="1" smtClean="0"/>
              <a:t>množice</a:t>
            </a:r>
            <a:r>
              <a:rPr lang="en-GB" altLang="en-US" sz="3800" dirty="0" smtClean="0"/>
              <a:t> </a:t>
            </a:r>
            <a:r>
              <a:rPr lang="en-GB" altLang="en-US" sz="3800" dirty="0" err="1" smtClean="0"/>
              <a:t>podatkov</a:t>
            </a:r>
            <a:r>
              <a:rPr lang="en-GB" altLang="en-US" sz="3800" dirty="0" smtClean="0"/>
              <a:t> je </a:t>
            </a:r>
            <a:r>
              <a:rPr lang="en-GB" altLang="en-US" sz="3800" dirty="0" err="1" smtClean="0"/>
              <a:t>potrebno</a:t>
            </a:r>
            <a:r>
              <a:rPr lang="en-GB" altLang="en-US" sz="3800" dirty="0" smtClean="0"/>
              <a:t> </a:t>
            </a:r>
            <a:r>
              <a:rPr lang="en-GB" altLang="en-US" sz="3800" dirty="0" err="1" smtClean="0"/>
              <a:t>narediti</a:t>
            </a:r>
            <a:r>
              <a:rPr lang="en-GB" altLang="en-US" sz="3800" dirty="0" smtClean="0"/>
              <a:t> novo </a:t>
            </a:r>
            <a:r>
              <a:rPr lang="en-GB" altLang="en-US" sz="3800" dirty="0" err="1" smtClean="0"/>
              <a:t>vsebino</a:t>
            </a:r>
            <a:endParaRPr lang="en-GB" altLang="en-US" sz="3800" dirty="0" smtClean="0"/>
          </a:p>
          <a:p>
            <a:pPr marL="742950" indent="-742950">
              <a:buFont typeface="+mj-lt"/>
              <a:buAutoNum type="arabicPeriod"/>
            </a:pPr>
            <a:r>
              <a:rPr lang="en-GB" altLang="en-US" sz="3800" dirty="0" smtClean="0"/>
              <a:t>Jo </a:t>
            </a:r>
            <a:r>
              <a:rPr lang="en-GB" altLang="en-US" sz="3800" dirty="0" err="1" smtClean="0"/>
              <a:t>argumentirano</a:t>
            </a:r>
            <a:r>
              <a:rPr lang="en-GB" altLang="en-US" sz="3800" dirty="0" smtClean="0"/>
              <a:t> </a:t>
            </a:r>
            <a:r>
              <a:rPr lang="en-GB" altLang="en-US" sz="3800" dirty="0" err="1" smtClean="0"/>
              <a:t>zagovarjati</a:t>
            </a:r>
            <a:r>
              <a:rPr lang="en-GB" altLang="en-US" sz="3800" dirty="0" smtClean="0"/>
              <a:t> in </a:t>
            </a:r>
            <a:r>
              <a:rPr lang="en-GB" altLang="en-US" sz="3800" dirty="0" err="1" smtClean="0"/>
              <a:t>prepričati</a:t>
            </a:r>
            <a:r>
              <a:rPr lang="en-GB" altLang="en-US" sz="3800" dirty="0" smtClean="0"/>
              <a:t> </a:t>
            </a:r>
            <a:r>
              <a:rPr lang="en-GB" altLang="en-US" sz="3800" dirty="0" err="1" smtClean="0"/>
              <a:t>poslušalce</a:t>
            </a:r>
            <a:r>
              <a:rPr lang="en-GB" altLang="en-US" sz="3800" dirty="0" smtClean="0"/>
              <a:t> </a:t>
            </a:r>
            <a:r>
              <a:rPr lang="en-GB" altLang="en-US" sz="3800" dirty="0" err="1" smtClean="0"/>
              <a:t>ali</a:t>
            </a:r>
            <a:r>
              <a:rPr lang="en-GB" altLang="en-US" sz="3800" dirty="0" smtClean="0"/>
              <a:t> </a:t>
            </a:r>
            <a:r>
              <a:rPr lang="en-GB" altLang="en-US" sz="3800" dirty="0" err="1" smtClean="0"/>
              <a:t>spodbuditi</a:t>
            </a:r>
            <a:r>
              <a:rPr lang="en-GB" altLang="en-US" sz="3800" dirty="0" smtClean="0"/>
              <a:t> </a:t>
            </a:r>
            <a:r>
              <a:rPr lang="en-GB" altLang="en-US" sz="3800" dirty="0" err="1" smtClean="0"/>
              <a:t>kvalitetno</a:t>
            </a:r>
            <a:r>
              <a:rPr lang="en-GB" altLang="en-US" sz="3800" dirty="0" smtClean="0"/>
              <a:t> </a:t>
            </a:r>
            <a:r>
              <a:rPr lang="en-GB" altLang="en-US" sz="3800" dirty="0" err="1" smtClean="0"/>
              <a:t>razpravo</a:t>
            </a:r>
            <a:endParaRPr lang="en-GB" altLang="en-US" sz="3800" dirty="0" smtClean="0"/>
          </a:p>
        </p:txBody>
      </p:sp>
    </p:spTree>
    <p:extLst>
      <p:ext uri="{BB962C8B-B14F-4D97-AF65-F5344CB8AC3E}">
        <p14:creationId xmlns:p14="http://schemas.microsoft.com/office/powerpoint/2010/main" val="360030709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1E74060-C812-45FF-9BC3-7F5397E5DEC0}" type="slidenum">
              <a:rPr lang="en-US" smtClean="0"/>
              <a:pPr/>
              <a:t>24</a:t>
            </a:fld>
            <a:endParaRPr lang="en-US" dirty="0"/>
          </a:p>
        </p:txBody>
      </p:sp>
      <p:sp>
        <p:nvSpPr>
          <p:cNvPr id="8" name="Title 1"/>
          <p:cNvSpPr>
            <a:spLocks noGrp="1"/>
          </p:cNvSpPr>
          <p:nvPr>
            <p:ph type="title"/>
          </p:nvPr>
        </p:nvSpPr>
        <p:spPr>
          <a:xfrm>
            <a:off x="428596" y="154800"/>
            <a:ext cx="8286808" cy="1130400"/>
          </a:xfrm>
        </p:spPr>
        <p:txBody>
          <a:bodyPr>
            <a:normAutofit/>
          </a:bodyPr>
          <a:lstStyle/>
          <a:p>
            <a:pPr algn="l"/>
            <a:r>
              <a:rPr lang="en-GB" sz="3000" dirty="0" smtClean="0">
                <a:solidFill>
                  <a:schemeClr val="tx2"/>
                </a:solidFill>
              </a:rPr>
              <a:t>PRIMER INFORMACIJSKEGA PROBLEMA</a:t>
            </a:r>
            <a:endParaRPr lang="x-none" sz="3000" dirty="0">
              <a:solidFill>
                <a:schemeClr val="tx2"/>
              </a:solidFill>
            </a:endParaRPr>
          </a:p>
        </p:txBody>
      </p:sp>
      <p:sp>
        <p:nvSpPr>
          <p:cNvPr id="5" name="Content Placeholder 1"/>
          <p:cNvSpPr txBox="1">
            <a:spLocks/>
          </p:cNvSpPr>
          <p:nvPr/>
        </p:nvSpPr>
        <p:spPr>
          <a:xfrm>
            <a:off x="467544" y="1124744"/>
            <a:ext cx="8496944" cy="2016224"/>
          </a:xfrm>
          <a:prstGeom prst="rect">
            <a:avLst/>
          </a:prstGeom>
        </p:spPr>
        <p:txBody>
          <a:bodyPr>
            <a:normAutofit fontScale="25000" lnSpcReduction="20000"/>
          </a:bodyPr>
          <a:lstStyle>
            <a:lvl1pPr marL="342900" indent="-342900" algn="l" defTabSz="914400" rtl="0" eaLnBrk="1" latinLnBrk="0" hangingPunct="1">
              <a:spcBef>
                <a:spcPct val="20000"/>
              </a:spcBef>
              <a:buClr>
                <a:schemeClr val="accent1"/>
              </a:buClr>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1"/>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dirty="0" smtClean="0"/>
              <a:t> </a:t>
            </a:r>
            <a:endParaRPr lang="x-none" smtClean="0"/>
          </a:p>
          <a:p>
            <a:pPr marL="0" indent="0">
              <a:buNone/>
            </a:pPr>
            <a:r>
              <a:rPr lang="en-GB" sz="6400" dirty="0" smtClean="0">
                <a:solidFill>
                  <a:srgbClr val="281D01"/>
                </a:solidFill>
              </a:rPr>
              <a:t>FB: </a:t>
            </a:r>
            <a:r>
              <a:rPr lang="sl-SI" sz="6400" dirty="0" smtClean="0">
                <a:solidFill>
                  <a:srgbClr val="281D01"/>
                </a:solidFill>
              </a:rPr>
              <a:t>facebook.com/</a:t>
            </a:r>
            <a:r>
              <a:rPr lang="sl-SI" sz="6400" b="1" dirty="0" smtClean="0">
                <a:solidFill>
                  <a:srgbClr val="281D01"/>
                </a:solidFill>
              </a:rPr>
              <a:t>Beezinga</a:t>
            </a:r>
            <a:r>
              <a:rPr lang="sl-SI" sz="6400" dirty="0" smtClean="0">
                <a:solidFill>
                  <a:srgbClr val="281D01"/>
                </a:solidFill>
              </a:rPr>
              <a:t>Hive</a:t>
            </a:r>
            <a:r>
              <a:rPr lang="en-GB" sz="6400" dirty="0" smtClean="0">
                <a:solidFill>
                  <a:srgbClr val="281D01"/>
                </a:solidFill>
              </a:rPr>
              <a:t> </a:t>
            </a:r>
          </a:p>
          <a:p>
            <a:r>
              <a:rPr lang="en-US" sz="6400" dirty="0" err="1" smtClean="0"/>
              <a:t>Zmagovalci</a:t>
            </a:r>
            <a:r>
              <a:rPr lang="en-US" sz="6400" dirty="0" smtClean="0"/>
              <a:t> Imagine </a:t>
            </a:r>
            <a:r>
              <a:rPr lang="en-US" sz="6400" dirty="0"/>
              <a:t>Cup </a:t>
            </a:r>
            <a:r>
              <a:rPr lang="en-US" sz="6400" dirty="0" err="1" smtClean="0"/>
              <a:t>Slov,enija</a:t>
            </a:r>
            <a:r>
              <a:rPr lang="en-US" sz="6400" dirty="0" smtClean="0"/>
              <a:t> </a:t>
            </a:r>
            <a:r>
              <a:rPr lang="en-US" sz="6400" dirty="0" err="1" smtClean="0"/>
              <a:t>tekmovanja</a:t>
            </a:r>
            <a:r>
              <a:rPr lang="en-US" sz="6400" dirty="0" smtClean="0"/>
              <a:t> </a:t>
            </a:r>
            <a:r>
              <a:rPr lang="en-US" sz="6400" dirty="0" err="1"/>
              <a:t>katerega</a:t>
            </a:r>
            <a:r>
              <a:rPr lang="en-US" sz="6400" dirty="0"/>
              <a:t> </a:t>
            </a:r>
            <a:r>
              <a:rPr lang="en-US" sz="6400" dirty="0" err="1" smtClean="0"/>
              <a:t>sponzor</a:t>
            </a:r>
            <a:r>
              <a:rPr lang="en-US" sz="6400" dirty="0" smtClean="0"/>
              <a:t> je Microsoft </a:t>
            </a:r>
            <a:r>
              <a:rPr lang="en-US" sz="6400" dirty="0" err="1"/>
              <a:t>Slovenija</a:t>
            </a:r>
            <a:r>
              <a:rPr lang="en-US" sz="6400" dirty="0"/>
              <a:t>.</a:t>
            </a:r>
            <a:endParaRPr lang="en-GB" sz="6400" dirty="0"/>
          </a:p>
          <a:p>
            <a:r>
              <a:rPr lang="en-US" sz="6400" dirty="0"/>
              <a:t>D</a:t>
            </a:r>
            <a:r>
              <a:rPr lang="en-US" sz="6400" dirty="0" smtClean="0"/>
              <a:t>el </a:t>
            </a:r>
            <a:r>
              <a:rPr lang="en-US" sz="6400" dirty="0" err="1"/>
              <a:t>poletne</a:t>
            </a:r>
            <a:r>
              <a:rPr lang="en-US" sz="6400" dirty="0"/>
              <a:t> </a:t>
            </a:r>
            <a:r>
              <a:rPr lang="en-US" sz="6400" dirty="0" err="1" smtClean="0"/>
              <a:t>generacije</a:t>
            </a:r>
            <a:r>
              <a:rPr lang="en-US" sz="6400" dirty="0" smtClean="0"/>
              <a:t> </a:t>
            </a:r>
            <a:r>
              <a:rPr lang="en-US" sz="6400" dirty="0"/>
              <a:t>v </a:t>
            </a:r>
            <a:r>
              <a:rPr lang="en-US" sz="6400" dirty="0" err="1"/>
              <a:t>TSStartup</a:t>
            </a:r>
            <a:r>
              <a:rPr lang="en-US" sz="6400" dirty="0"/>
              <a:t> </a:t>
            </a:r>
            <a:r>
              <a:rPr lang="en-US" sz="6400" dirty="0" err="1"/>
              <a:t>hiši</a:t>
            </a:r>
            <a:r>
              <a:rPr lang="en-US" sz="6400" dirty="0"/>
              <a:t> </a:t>
            </a:r>
            <a:r>
              <a:rPr lang="en-US" sz="6400" dirty="0" err="1"/>
              <a:t>katero</a:t>
            </a:r>
            <a:r>
              <a:rPr lang="en-US" sz="6400" dirty="0"/>
              <a:t> je </a:t>
            </a:r>
            <a:r>
              <a:rPr lang="en-US" sz="6400" dirty="0" err="1"/>
              <a:t>organiziral</a:t>
            </a:r>
            <a:r>
              <a:rPr lang="en-US" sz="6400" dirty="0"/>
              <a:t> Telekom </a:t>
            </a:r>
            <a:r>
              <a:rPr lang="en-US" sz="6400" dirty="0" err="1"/>
              <a:t>Slovenije</a:t>
            </a:r>
            <a:r>
              <a:rPr lang="en-US" sz="6400" dirty="0"/>
              <a:t>. </a:t>
            </a:r>
            <a:endParaRPr lang="en-GB" sz="6400" dirty="0"/>
          </a:p>
          <a:p>
            <a:r>
              <a:rPr lang="en-US" sz="6400" dirty="0" err="1"/>
              <a:t>Zdaj</a:t>
            </a:r>
            <a:r>
              <a:rPr lang="en-US" sz="6400" dirty="0"/>
              <a:t> </a:t>
            </a:r>
            <a:r>
              <a:rPr lang="en-US" sz="6400" dirty="0" smtClean="0"/>
              <a:t>so </a:t>
            </a:r>
            <a:r>
              <a:rPr lang="en-US" sz="6400" dirty="0" err="1"/>
              <a:t>sprejeti</a:t>
            </a:r>
            <a:r>
              <a:rPr lang="en-US" sz="6400" dirty="0"/>
              <a:t> v Alpha program </a:t>
            </a:r>
            <a:r>
              <a:rPr lang="en-US" sz="6400" dirty="0" err="1"/>
              <a:t>na</a:t>
            </a:r>
            <a:r>
              <a:rPr lang="en-US" sz="6400" dirty="0"/>
              <a:t> </a:t>
            </a:r>
            <a:r>
              <a:rPr lang="en-US" sz="6400" dirty="0" err="1"/>
              <a:t>WebSummit</a:t>
            </a:r>
            <a:r>
              <a:rPr lang="en-US" sz="6400" dirty="0"/>
              <a:t> v </a:t>
            </a:r>
            <a:r>
              <a:rPr lang="en-US" sz="6400" dirty="0" err="1" smtClean="0"/>
              <a:t>Dublinu</a:t>
            </a:r>
            <a:r>
              <a:rPr lang="en-US" sz="6400" dirty="0" smtClean="0"/>
              <a:t>, </a:t>
            </a:r>
            <a:r>
              <a:rPr lang="en-US" sz="6400" dirty="0" err="1" smtClean="0"/>
              <a:t>največja</a:t>
            </a:r>
            <a:r>
              <a:rPr lang="en-US" sz="6400" dirty="0" smtClean="0"/>
              <a:t> </a:t>
            </a:r>
            <a:r>
              <a:rPr lang="en-US" sz="6400" dirty="0"/>
              <a:t>tech </a:t>
            </a:r>
            <a:r>
              <a:rPr lang="en-US" sz="6400" dirty="0" err="1"/>
              <a:t>konferenca</a:t>
            </a:r>
            <a:r>
              <a:rPr lang="en-US" sz="6400" dirty="0"/>
              <a:t> v </a:t>
            </a:r>
            <a:r>
              <a:rPr lang="en-US" sz="6400" dirty="0" err="1"/>
              <a:t>Evropi</a:t>
            </a:r>
            <a:r>
              <a:rPr lang="en-US" sz="6400" dirty="0" smtClean="0"/>
              <a:t>.</a:t>
            </a:r>
            <a:br>
              <a:rPr lang="en-US" sz="6400" dirty="0" smtClean="0"/>
            </a:br>
            <a:endParaRPr lang="en-GB" sz="6400" dirty="0"/>
          </a:p>
          <a:p>
            <a:pPr marL="0" indent="0">
              <a:buNone/>
            </a:pPr>
            <a:r>
              <a:rPr lang="en-GB" sz="6400" b="1" dirty="0" err="1" smtClean="0"/>
              <a:t>Akcija</a:t>
            </a:r>
            <a:r>
              <a:rPr lang="en-GB" sz="6400" b="1" dirty="0" smtClean="0"/>
              <a:t> </a:t>
            </a:r>
            <a:r>
              <a:rPr lang="en-GB" sz="6400" b="1" dirty="0"/>
              <a:t>"KEJ B'Š BREJSKU" </a:t>
            </a:r>
            <a:r>
              <a:rPr lang="en-GB" sz="6400" dirty="0"/>
              <a:t>("BOŠ BRESKEV"): </a:t>
            </a:r>
            <a:r>
              <a:rPr lang="en-GB" sz="6400" dirty="0" smtClean="0">
                <a:hlinkClick r:id="rId3"/>
              </a:rPr>
              <a:t>www.dobradela.si</a:t>
            </a:r>
            <a:r>
              <a:rPr lang="en-GB" sz="6400" dirty="0" smtClean="0"/>
              <a:t> </a:t>
            </a:r>
            <a:endParaRPr lang="en-GB" sz="6400" dirty="0"/>
          </a:p>
        </p:txBody>
      </p:sp>
    </p:spTree>
    <p:extLst>
      <p:ext uri="{BB962C8B-B14F-4D97-AF65-F5344CB8AC3E}">
        <p14:creationId xmlns:p14="http://schemas.microsoft.com/office/powerpoint/2010/main" val="89571103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7500" lnSpcReduction="20000"/>
          </a:bodyPr>
          <a:lstStyle/>
          <a:p>
            <a:r>
              <a:rPr lang="en-GB" dirty="0" smtClean="0"/>
              <a:t> </a:t>
            </a:r>
            <a:endParaRPr lang="x-none" dirty="0" smtClean="0"/>
          </a:p>
          <a:p>
            <a:r>
              <a:rPr lang="en-GB" dirty="0" smtClean="0"/>
              <a:t>Email</a:t>
            </a:r>
            <a:r>
              <a:rPr lang="x-none" smtClean="0"/>
              <a:t>:</a:t>
            </a:r>
            <a:r>
              <a:rPr lang="en-GB" dirty="0" smtClean="0"/>
              <a:t> suzana.rakovic@comtrade.com</a:t>
            </a:r>
            <a:endParaRPr lang="x-none" dirty="0" smtClean="0"/>
          </a:p>
          <a:p>
            <a:endParaRPr lang="en-GB" dirty="0" smtClean="0"/>
          </a:p>
          <a:p>
            <a:r>
              <a:rPr lang="x-none" smtClean="0">
                <a:solidFill>
                  <a:srgbClr val="C00000"/>
                </a:solidFill>
              </a:rPr>
              <a:t>www.comtrade.com</a:t>
            </a:r>
            <a:r>
              <a:rPr lang="x-none" smtClean="0"/>
              <a:t> </a:t>
            </a:r>
            <a:endParaRPr lang="en-GB" dirty="0" smtClean="0"/>
          </a:p>
          <a:p>
            <a:r>
              <a:rPr lang="en-GB" dirty="0"/>
              <a:t> </a:t>
            </a:r>
            <a:r>
              <a:rPr lang="en-GB" dirty="0" smtClean="0"/>
              <a:t> </a:t>
            </a:r>
          </a:p>
          <a:p>
            <a:endParaRPr lang="en-GB" dirty="0" smtClean="0"/>
          </a:p>
          <a:p>
            <a:endParaRPr lang="x-none" dirty="0" smtClean="0"/>
          </a:p>
        </p:txBody>
      </p:sp>
      <p:sp>
        <p:nvSpPr>
          <p:cNvPr id="3" name="Title 1"/>
          <p:cNvSpPr txBox="1">
            <a:spLocks/>
          </p:cNvSpPr>
          <p:nvPr/>
        </p:nvSpPr>
        <p:spPr>
          <a:xfrm>
            <a:off x="428596" y="476672"/>
            <a:ext cx="8286808" cy="808528"/>
          </a:xfrm>
          <a:prstGeom prst="rect">
            <a:avLst/>
          </a:prstGeom>
        </p:spPr>
        <p:txBody>
          <a:bodyPr>
            <a:normAutofit/>
          </a:bodyPr>
          <a:lstStyle>
            <a:lvl1pPr algn="l" defTabSz="914400" rtl="0" eaLnBrk="1" latinLnBrk="0" hangingPunct="1">
              <a:spcBef>
                <a:spcPct val="0"/>
              </a:spcBef>
              <a:buNone/>
              <a:defRPr sz="3000" b="1" kern="1200" cap="none" baseline="0">
                <a:solidFill>
                  <a:schemeClr val="tx1"/>
                </a:solidFill>
                <a:latin typeface="+mj-lt"/>
                <a:ea typeface="+mj-ea"/>
                <a:cs typeface="+mj-cs"/>
              </a:defRPr>
            </a:lvl1pPr>
          </a:lstStyle>
          <a:p>
            <a:r>
              <a:rPr lang="en-GB" dirty="0" smtClean="0">
                <a:solidFill>
                  <a:schemeClr val="tx2"/>
                </a:solidFill>
              </a:rPr>
              <a:t>ZAKLJUČEK</a:t>
            </a:r>
            <a:endParaRPr lang="x-none" dirty="0">
              <a:solidFill>
                <a:schemeClr val="tx2"/>
              </a:solidFill>
            </a:endParaRPr>
          </a:p>
        </p:txBody>
      </p:sp>
    </p:spTree>
    <p:extLst>
      <p:ext uri="{BB962C8B-B14F-4D97-AF65-F5344CB8AC3E}">
        <p14:creationId xmlns:p14="http://schemas.microsoft.com/office/powerpoint/2010/main" val="368742314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42860"/>
            <a:ext cx="8320438" cy="1143000"/>
          </a:xfrm>
        </p:spPr>
        <p:txBody>
          <a:bodyPr>
            <a:noAutofit/>
          </a:bodyPr>
          <a:lstStyle/>
          <a:p>
            <a:r>
              <a:rPr lang="en-US" sz="1600" b="0" dirty="0">
                <a:solidFill>
                  <a:srgbClr val="C00000"/>
                </a:solidFill>
              </a:rPr>
              <a:t>BASIC INFORMATION</a:t>
            </a:r>
            <a:endParaRPr lang="en-US" sz="2400" dirty="0">
              <a:solidFill>
                <a:schemeClr val="tx1"/>
              </a:solidFill>
            </a:endParaRPr>
          </a:p>
        </p:txBody>
      </p:sp>
      <p:sp>
        <p:nvSpPr>
          <p:cNvPr id="4" name="Content Placeholder 3"/>
          <p:cNvSpPr>
            <a:spLocks noGrp="1"/>
          </p:cNvSpPr>
          <p:nvPr>
            <p:ph idx="1"/>
          </p:nvPr>
        </p:nvSpPr>
        <p:spPr>
          <a:xfrm>
            <a:off x="755576" y="1349175"/>
            <a:ext cx="7527780" cy="4525963"/>
          </a:xfrm>
        </p:spPr>
        <p:txBody>
          <a:bodyPr>
            <a:normAutofit lnSpcReduction="10000"/>
          </a:bodyPr>
          <a:lstStyle/>
          <a:p>
            <a:pPr lvl="0">
              <a:buSzPct val="120000"/>
              <a:defRPr/>
            </a:pPr>
            <a:r>
              <a:rPr lang="en-US" sz="2400" dirty="0" smtClean="0"/>
              <a:t>ComTrade Group je </a:t>
            </a:r>
            <a:r>
              <a:rPr lang="en-US" sz="2400" dirty="0" err="1" smtClean="0"/>
              <a:t>največje</a:t>
            </a:r>
            <a:r>
              <a:rPr lang="en-US" sz="2400" dirty="0" smtClean="0"/>
              <a:t> IT </a:t>
            </a:r>
            <a:r>
              <a:rPr lang="en-US" sz="2400" dirty="0" err="1" smtClean="0"/>
              <a:t>podjetje</a:t>
            </a:r>
            <a:r>
              <a:rPr lang="en-US" sz="2400" dirty="0" smtClean="0"/>
              <a:t> v </a:t>
            </a:r>
            <a:r>
              <a:rPr lang="en-US" sz="2400" dirty="0" err="1" smtClean="0"/>
              <a:t>jugovzhodni</a:t>
            </a:r>
            <a:r>
              <a:rPr lang="en-US" sz="2400" dirty="0" smtClean="0"/>
              <a:t> </a:t>
            </a:r>
            <a:r>
              <a:rPr lang="en-US" sz="2400" dirty="0" err="1" smtClean="0"/>
              <a:t>Evropi</a:t>
            </a:r>
            <a:endParaRPr lang="en-US" sz="2400" dirty="0" smtClean="0"/>
          </a:p>
          <a:p>
            <a:pPr lvl="0">
              <a:buSzPct val="120000"/>
              <a:defRPr/>
            </a:pPr>
            <a:endParaRPr lang="sr-Latn-CS" sz="2400" dirty="0" smtClean="0"/>
          </a:p>
          <a:p>
            <a:pPr lvl="0">
              <a:buSzPct val="120000"/>
              <a:defRPr/>
            </a:pPr>
            <a:r>
              <a:rPr lang="en-US" sz="2400" dirty="0" smtClean="0"/>
              <a:t>16 </a:t>
            </a:r>
            <a:r>
              <a:rPr lang="en-US" sz="2400" dirty="0" err="1" smtClean="0"/>
              <a:t>podružnic</a:t>
            </a:r>
            <a:r>
              <a:rPr lang="en-US" sz="2400" dirty="0" smtClean="0"/>
              <a:t> v 1</a:t>
            </a:r>
            <a:r>
              <a:rPr lang="sr-Latn-RS" sz="2400" dirty="0" smtClean="0"/>
              <a:t>0</a:t>
            </a:r>
            <a:r>
              <a:rPr lang="en-US" sz="2400" dirty="0" smtClean="0"/>
              <a:t> </a:t>
            </a:r>
            <a:r>
              <a:rPr lang="en-US" sz="2400" dirty="0" err="1" smtClean="0"/>
              <a:t>državah</a:t>
            </a:r>
            <a:r>
              <a:rPr lang="en-US" sz="2400" dirty="0" smtClean="0"/>
              <a:t> (Europa in Severna </a:t>
            </a:r>
            <a:r>
              <a:rPr lang="en-US" sz="2400" dirty="0" err="1" smtClean="0"/>
              <a:t>Amerika</a:t>
            </a:r>
            <a:r>
              <a:rPr lang="en-US" sz="2400" dirty="0" smtClean="0"/>
              <a:t>)</a:t>
            </a:r>
            <a:endParaRPr lang="sr-Latn-CS" sz="2400" dirty="0" smtClean="0"/>
          </a:p>
          <a:p>
            <a:pPr>
              <a:buSzPct val="120000"/>
              <a:buNone/>
              <a:defRPr/>
            </a:pPr>
            <a:endParaRPr lang="sr-Latn-CS" sz="2400" dirty="0" smtClean="0"/>
          </a:p>
          <a:p>
            <a:pPr lvl="0">
              <a:buSzPct val="120000"/>
              <a:defRPr/>
            </a:pPr>
            <a:r>
              <a:rPr lang="en-US" sz="2400" dirty="0" smtClean="0"/>
              <a:t>1.500 </a:t>
            </a:r>
            <a:r>
              <a:rPr lang="en-US" sz="2400" dirty="0" err="1" smtClean="0"/>
              <a:t>zaposlenih</a:t>
            </a:r>
            <a:r>
              <a:rPr lang="en-US" sz="2400" dirty="0" smtClean="0"/>
              <a:t>, </a:t>
            </a:r>
            <a:r>
              <a:rPr lang="en-US" sz="2400" dirty="0" err="1" smtClean="0"/>
              <a:t>več</a:t>
            </a:r>
            <a:r>
              <a:rPr lang="en-US" sz="2400" dirty="0" smtClean="0"/>
              <a:t> </a:t>
            </a:r>
            <a:r>
              <a:rPr lang="en-US" sz="2400" dirty="0" err="1" smtClean="0"/>
              <a:t>kot</a:t>
            </a:r>
            <a:r>
              <a:rPr lang="en-US" sz="2400" dirty="0" smtClean="0"/>
              <a:t> 1.000 software </a:t>
            </a:r>
            <a:r>
              <a:rPr lang="en-US" sz="2400" dirty="0" err="1" smtClean="0"/>
              <a:t>inženirjev</a:t>
            </a:r>
            <a:r>
              <a:rPr lang="en-US" sz="2400" dirty="0" smtClean="0"/>
              <a:t/>
            </a:r>
            <a:br>
              <a:rPr lang="en-US" sz="2400" dirty="0" smtClean="0"/>
            </a:br>
            <a:endParaRPr lang="en-US" sz="2400" dirty="0" smtClean="0"/>
          </a:p>
          <a:p>
            <a:pPr lvl="0">
              <a:buSzPct val="120000"/>
              <a:defRPr/>
            </a:pPr>
            <a:r>
              <a:rPr lang="en-US" sz="2400" dirty="0" err="1" smtClean="0"/>
              <a:t>Več</a:t>
            </a:r>
            <a:r>
              <a:rPr lang="en-US" sz="2400" dirty="0" smtClean="0"/>
              <a:t> </a:t>
            </a:r>
            <a:r>
              <a:rPr lang="en-US" sz="2400" dirty="0" err="1"/>
              <a:t>kot</a:t>
            </a:r>
            <a:r>
              <a:rPr lang="en-US" sz="2400" dirty="0" smtClean="0"/>
              <a:t> </a:t>
            </a:r>
            <a:r>
              <a:rPr lang="en-US" sz="2400" dirty="0" err="1" smtClean="0"/>
              <a:t>dva</a:t>
            </a:r>
            <a:r>
              <a:rPr lang="en-US" sz="2400" dirty="0" smtClean="0"/>
              <a:t> </a:t>
            </a:r>
            <a:r>
              <a:rPr lang="en-US" sz="2400" dirty="0" err="1" smtClean="0"/>
              <a:t>desetletja</a:t>
            </a:r>
            <a:r>
              <a:rPr lang="en-US" sz="2400" dirty="0" smtClean="0"/>
              <a:t> </a:t>
            </a:r>
            <a:r>
              <a:rPr lang="en-US" sz="2400" dirty="0" err="1" smtClean="0"/>
              <a:t>izkušen</a:t>
            </a:r>
            <a:r>
              <a:rPr lang="en-US" sz="2400" dirty="0" smtClean="0"/>
              <a:t> v </a:t>
            </a:r>
            <a:r>
              <a:rPr lang="en-US" sz="2400" dirty="0" err="1" smtClean="0"/>
              <a:t>razvoju</a:t>
            </a:r>
            <a:r>
              <a:rPr lang="en-US" sz="2400" dirty="0" smtClean="0"/>
              <a:t> </a:t>
            </a:r>
            <a:r>
              <a:rPr lang="en-US" sz="2400" dirty="0" err="1" smtClean="0"/>
              <a:t>programske</a:t>
            </a:r>
            <a:r>
              <a:rPr lang="en-US" sz="2400" dirty="0" smtClean="0"/>
              <a:t> </a:t>
            </a:r>
            <a:r>
              <a:rPr lang="en-US" sz="2400" dirty="0" err="1" smtClean="0"/>
              <a:t>opreme</a:t>
            </a:r>
            <a:r>
              <a:rPr lang="en-US" sz="2400" dirty="0" smtClean="0"/>
              <a:t/>
            </a:r>
            <a:br>
              <a:rPr lang="en-US" sz="2400" dirty="0" smtClean="0"/>
            </a:br>
            <a:endParaRPr lang="sr-Latn-CS" sz="2400" dirty="0" smtClean="0"/>
          </a:p>
          <a:p>
            <a:pPr lvl="0">
              <a:buSzPct val="120000"/>
              <a:defRPr/>
            </a:pPr>
            <a:r>
              <a:rPr lang="en-US" sz="2400" dirty="0" err="1" smtClean="0"/>
              <a:t>Podjetje</a:t>
            </a:r>
            <a:r>
              <a:rPr lang="en-US" sz="2400" dirty="0" smtClean="0"/>
              <a:t> v </a:t>
            </a:r>
            <a:r>
              <a:rPr lang="en-US" sz="2400" dirty="0" err="1" smtClean="0"/>
              <a:t>privatni</a:t>
            </a:r>
            <a:r>
              <a:rPr lang="en-US" sz="2400" dirty="0" smtClean="0"/>
              <a:t> </a:t>
            </a:r>
            <a:r>
              <a:rPr lang="en-US" sz="2400" dirty="0" err="1" smtClean="0"/>
              <a:t>lasti</a:t>
            </a:r>
            <a:r>
              <a:rPr lang="en-US" sz="2400" dirty="0" smtClean="0"/>
              <a:t> z </a:t>
            </a:r>
            <a:r>
              <a:rPr lang="en-US" sz="2400" dirty="0" err="1" smtClean="0"/>
              <a:t>več</a:t>
            </a:r>
            <a:r>
              <a:rPr lang="en-US" sz="2400" dirty="0" smtClean="0"/>
              <a:t> </a:t>
            </a:r>
            <a:r>
              <a:rPr lang="en-US" sz="2400" dirty="0" err="1" smtClean="0"/>
              <a:t>kot</a:t>
            </a:r>
            <a:r>
              <a:rPr lang="en-US" sz="2400" dirty="0" smtClean="0"/>
              <a:t> </a:t>
            </a:r>
            <a:r>
              <a:rPr lang="sr-Latn-RS" sz="2400" dirty="0" smtClean="0"/>
              <a:t>215</a:t>
            </a:r>
            <a:r>
              <a:rPr lang="en-US" sz="2400" dirty="0" smtClean="0"/>
              <a:t> million EUR </a:t>
            </a:r>
            <a:r>
              <a:rPr lang="en-US" sz="2400" dirty="0" err="1" smtClean="0"/>
              <a:t>letnega</a:t>
            </a:r>
            <a:r>
              <a:rPr lang="en-US" sz="2400" dirty="0" smtClean="0"/>
              <a:t> </a:t>
            </a:r>
            <a:r>
              <a:rPr lang="en-US" sz="2400" dirty="0" err="1" smtClean="0"/>
              <a:t>prometa</a:t>
            </a:r>
            <a:r>
              <a:rPr lang="en-US" sz="2400" dirty="0" smtClean="0"/>
              <a:t> (in 201</a:t>
            </a:r>
            <a:r>
              <a:rPr lang="sr-Latn-RS" sz="2400" dirty="0" smtClean="0"/>
              <a:t>1</a:t>
            </a:r>
            <a:r>
              <a:rPr lang="en-US" sz="2400" dirty="0" smtClean="0"/>
              <a:t>) </a:t>
            </a:r>
            <a:endParaRPr lang="sr-Latn-CS" sz="2400" dirty="0" smtClean="0"/>
          </a:p>
          <a:p>
            <a:pPr>
              <a:buSzPct val="120000"/>
              <a:defRPr/>
            </a:pPr>
            <a:endParaRPr lang="sr-Latn-CS" sz="2400" dirty="0" smtClean="0"/>
          </a:p>
          <a:p>
            <a:pPr>
              <a:buSzPct val="120000"/>
              <a:buNone/>
              <a:defRPr/>
            </a:pPr>
            <a:endParaRPr lang="en-US" sz="2400" b="1" dirty="0"/>
          </a:p>
        </p:txBody>
      </p:sp>
      <p:cxnSp>
        <p:nvCxnSpPr>
          <p:cNvPr id="8" name="Straight Connector 7"/>
          <p:cNvCxnSpPr/>
          <p:nvPr/>
        </p:nvCxnSpPr>
        <p:spPr>
          <a:xfrm>
            <a:off x="899592" y="2276872"/>
            <a:ext cx="69847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899592" y="3212976"/>
            <a:ext cx="69847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899592" y="3933056"/>
            <a:ext cx="69847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7" name="Slide Number Placeholder 6"/>
          <p:cNvSpPr>
            <a:spLocks noGrp="1"/>
          </p:cNvSpPr>
          <p:nvPr>
            <p:ph type="sldNum" sz="quarter" idx="12"/>
          </p:nvPr>
        </p:nvSpPr>
        <p:spPr/>
        <p:txBody>
          <a:bodyPr/>
          <a:lstStyle/>
          <a:p>
            <a:fld id="{61E74060-C812-45FF-9BC3-7F5397E5DEC0}" type="slidenum">
              <a:rPr lang="en-US" smtClean="0"/>
              <a:pPr/>
              <a:t>3</a:t>
            </a:fld>
            <a:endParaRPr lang="en-US" dirty="0"/>
          </a:p>
        </p:txBody>
      </p:sp>
      <p:sp>
        <p:nvSpPr>
          <p:cNvPr id="11" name="Footer Placeholder 10"/>
          <p:cNvSpPr>
            <a:spLocks noGrp="1"/>
          </p:cNvSpPr>
          <p:nvPr>
            <p:ph type="ftr" sz="quarter" idx="11"/>
          </p:nvPr>
        </p:nvSpPr>
        <p:spPr/>
        <p:txBody>
          <a:bodyPr/>
          <a:lstStyle/>
          <a:p>
            <a:r>
              <a:rPr lang="sl-SI" smtClean="0"/>
              <a:t>ComTrade  Confidential</a:t>
            </a:r>
            <a:endParaRPr lang="en-US" dirty="0"/>
          </a:p>
        </p:txBody>
      </p:sp>
      <p:sp>
        <p:nvSpPr>
          <p:cNvPr id="12" name="TextBox 11"/>
          <p:cNvSpPr txBox="1"/>
          <p:nvPr/>
        </p:nvSpPr>
        <p:spPr>
          <a:xfrm>
            <a:off x="6768244" y="364594"/>
            <a:ext cx="2232248" cy="400110"/>
          </a:xfrm>
          <a:prstGeom prst="rect">
            <a:avLst/>
          </a:prstGeom>
          <a:noFill/>
        </p:spPr>
        <p:txBody>
          <a:bodyPr wrap="square" rtlCol="0">
            <a:spAutoFit/>
          </a:bodyPr>
          <a:lstStyle/>
          <a:p>
            <a:r>
              <a:rPr lang="en-GB" sz="2000" b="1" dirty="0" smtClean="0"/>
              <a:t>O PODJETJU</a:t>
            </a:r>
            <a:endParaRPr lang="x-none" sz="2000" b="1" dirty="0"/>
          </a:p>
        </p:txBody>
      </p:sp>
      <p:cxnSp>
        <p:nvCxnSpPr>
          <p:cNvPr id="13" name="Straight Connector 12"/>
          <p:cNvCxnSpPr/>
          <p:nvPr/>
        </p:nvCxnSpPr>
        <p:spPr>
          <a:xfrm>
            <a:off x="6696236" y="332656"/>
            <a:ext cx="0" cy="576064"/>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899592" y="4941168"/>
            <a:ext cx="6984776"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8474605"/>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71800" y="972766"/>
            <a:ext cx="4752528" cy="748590"/>
          </a:xfrm>
        </p:spPr>
        <p:txBody>
          <a:bodyPr>
            <a:noAutofit/>
          </a:bodyPr>
          <a:lstStyle/>
          <a:p>
            <a:pPr marL="0" lvl="1" indent="0">
              <a:buSzPct val="120000"/>
              <a:buNone/>
              <a:defRPr/>
            </a:pPr>
            <a:r>
              <a:rPr lang="en-US" sz="2000" dirty="0" smtClean="0"/>
              <a:t>Foundation of </a:t>
            </a:r>
            <a:r>
              <a:rPr lang="en-US" sz="2000" dirty="0" err="1" smtClean="0"/>
              <a:t>ComTrade</a:t>
            </a:r>
            <a:r>
              <a:rPr lang="en-US" sz="2000" dirty="0" smtClean="0"/>
              <a:t> YU, which later changes its name to </a:t>
            </a:r>
            <a:r>
              <a:rPr lang="en-US" sz="2000" dirty="0" err="1" smtClean="0"/>
              <a:t>ComTrade</a:t>
            </a:r>
            <a:endParaRPr lang="sr-Latn-CS" sz="2000" dirty="0" smtClean="0"/>
          </a:p>
        </p:txBody>
      </p:sp>
      <p:sp>
        <p:nvSpPr>
          <p:cNvPr id="4" name="TextBox 3"/>
          <p:cNvSpPr txBox="1"/>
          <p:nvPr/>
        </p:nvSpPr>
        <p:spPr>
          <a:xfrm>
            <a:off x="1547664" y="929268"/>
            <a:ext cx="1584176" cy="677108"/>
          </a:xfrm>
          <a:prstGeom prst="rect">
            <a:avLst/>
          </a:prstGeom>
          <a:noFill/>
        </p:spPr>
        <p:txBody>
          <a:bodyPr wrap="square" rtlCol="0">
            <a:spAutoFit/>
          </a:bodyPr>
          <a:lstStyle/>
          <a:p>
            <a:r>
              <a:rPr lang="x-none" sz="3800" dirty="0" smtClean="0">
                <a:solidFill>
                  <a:schemeClr val="tx2"/>
                </a:solidFill>
              </a:rPr>
              <a:t>1990 </a:t>
            </a:r>
            <a:endParaRPr lang="sr-Latn-CS" sz="3800" dirty="0">
              <a:solidFill>
                <a:schemeClr val="tx2"/>
              </a:solidFill>
            </a:endParaRPr>
          </a:p>
        </p:txBody>
      </p:sp>
      <p:sp>
        <p:nvSpPr>
          <p:cNvPr id="5" name="TextBox 4"/>
          <p:cNvSpPr txBox="1"/>
          <p:nvPr/>
        </p:nvSpPr>
        <p:spPr>
          <a:xfrm>
            <a:off x="1547664" y="1781284"/>
            <a:ext cx="1584176" cy="677108"/>
          </a:xfrm>
          <a:prstGeom prst="rect">
            <a:avLst/>
          </a:prstGeom>
          <a:noFill/>
        </p:spPr>
        <p:txBody>
          <a:bodyPr wrap="square" rtlCol="0">
            <a:spAutoFit/>
          </a:bodyPr>
          <a:lstStyle/>
          <a:p>
            <a:r>
              <a:rPr lang="x-none" sz="3800" dirty="0" smtClean="0">
                <a:solidFill>
                  <a:schemeClr val="tx2"/>
                </a:solidFill>
              </a:rPr>
              <a:t>199</a:t>
            </a:r>
            <a:r>
              <a:rPr lang="en-US" sz="3800" dirty="0" smtClean="0">
                <a:solidFill>
                  <a:schemeClr val="tx2"/>
                </a:solidFill>
              </a:rPr>
              <a:t>5</a:t>
            </a:r>
            <a:r>
              <a:rPr lang="x-none" sz="3800" dirty="0" smtClean="0">
                <a:solidFill>
                  <a:schemeClr val="tx2"/>
                </a:solidFill>
              </a:rPr>
              <a:t> </a:t>
            </a:r>
            <a:endParaRPr lang="sr-Latn-CS" sz="3800" dirty="0">
              <a:solidFill>
                <a:schemeClr val="tx2"/>
              </a:solidFill>
            </a:endParaRPr>
          </a:p>
        </p:txBody>
      </p:sp>
      <p:sp>
        <p:nvSpPr>
          <p:cNvPr id="6" name="TextBox 5"/>
          <p:cNvSpPr txBox="1"/>
          <p:nvPr/>
        </p:nvSpPr>
        <p:spPr>
          <a:xfrm>
            <a:off x="1547664" y="2636912"/>
            <a:ext cx="1584176" cy="677108"/>
          </a:xfrm>
          <a:prstGeom prst="rect">
            <a:avLst/>
          </a:prstGeom>
          <a:noFill/>
        </p:spPr>
        <p:txBody>
          <a:bodyPr wrap="square" rtlCol="0">
            <a:spAutoFit/>
          </a:bodyPr>
          <a:lstStyle/>
          <a:p>
            <a:r>
              <a:rPr lang="x-none" sz="3800" dirty="0" smtClean="0">
                <a:solidFill>
                  <a:schemeClr val="tx2"/>
                </a:solidFill>
              </a:rPr>
              <a:t>199</a:t>
            </a:r>
            <a:r>
              <a:rPr lang="en-US" sz="3800" dirty="0" smtClean="0">
                <a:solidFill>
                  <a:schemeClr val="tx2"/>
                </a:solidFill>
              </a:rPr>
              <a:t>8</a:t>
            </a:r>
            <a:r>
              <a:rPr lang="x-none" sz="3800" dirty="0" smtClean="0">
                <a:solidFill>
                  <a:schemeClr val="tx2"/>
                </a:solidFill>
              </a:rPr>
              <a:t> </a:t>
            </a:r>
            <a:endParaRPr lang="sr-Latn-CS" sz="3800" dirty="0">
              <a:solidFill>
                <a:schemeClr val="tx2"/>
              </a:solidFill>
            </a:endParaRPr>
          </a:p>
        </p:txBody>
      </p:sp>
      <p:sp>
        <p:nvSpPr>
          <p:cNvPr id="7" name="TextBox 6"/>
          <p:cNvSpPr txBox="1"/>
          <p:nvPr/>
        </p:nvSpPr>
        <p:spPr>
          <a:xfrm>
            <a:off x="1547664" y="3461608"/>
            <a:ext cx="1584176" cy="677108"/>
          </a:xfrm>
          <a:prstGeom prst="rect">
            <a:avLst/>
          </a:prstGeom>
          <a:noFill/>
        </p:spPr>
        <p:txBody>
          <a:bodyPr wrap="square" rtlCol="0">
            <a:spAutoFit/>
          </a:bodyPr>
          <a:lstStyle/>
          <a:p>
            <a:r>
              <a:rPr lang="en-US" sz="3800" dirty="0" smtClean="0">
                <a:solidFill>
                  <a:schemeClr val="tx2"/>
                </a:solidFill>
              </a:rPr>
              <a:t>200</a:t>
            </a:r>
            <a:r>
              <a:rPr lang="sr-Latn-CS" sz="3800" dirty="0" smtClean="0">
                <a:solidFill>
                  <a:schemeClr val="tx2"/>
                </a:solidFill>
              </a:rPr>
              <a:t>0</a:t>
            </a:r>
            <a:r>
              <a:rPr lang="x-none" sz="3800" smtClean="0">
                <a:solidFill>
                  <a:schemeClr val="tx2"/>
                </a:solidFill>
              </a:rPr>
              <a:t> </a:t>
            </a:r>
            <a:endParaRPr lang="sr-Latn-CS" sz="3800" dirty="0">
              <a:solidFill>
                <a:schemeClr val="tx2"/>
              </a:solidFill>
            </a:endParaRPr>
          </a:p>
        </p:txBody>
      </p:sp>
      <p:sp>
        <p:nvSpPr>
          <p:cNvPr id="8" name="TextBox 7"/>
          <p:cNvSpPr txBox="1"/>
          <p:nvPr/>
        </p:nvSpPr>
        <p:spPr>
          <a:xfrm>
            <a:off x="1547664" y="4315431"/>
            <a:ext cx="1584176" cy="677108"/>
          </a:xfrm>
          <a:prstGeom prst="rect">
            <a:avLst/>
          </a:prstGeom>
          <a:noFill/>
        </p:spPr>
        <p:txBody>
          <a:bodyPr wrap="square" rtlCol="0">
            <a:spAutoFit/>
          </a:bodyPr>
          <a:lstStyle/>
          <a:p>
            <a:r>
              <a:rPr lang="en-US" sz="3800" dirty="0" smtClean="0">
                <a:solidFill>
                  <a:schemeClr val="tx2"/>
                </a:solidFill>
              </a:rPr>
              <a:t>2008</a:t>
            </a:r>
            <a:endParaRPr lang="sr-Latn-CS" sz="3800" dirty="0">
              <a:solidFill>
                <a:schemeClr val="tx2"/>
              </a:solidFill>
            </a:endParaRPr>
          </a:p>
        </p:txBody>
      </p:sp>
      <p:sp>
        <p:nvSpPr>
          <p:cNvPr id="9" name="TextBox 8"/>
          <p:cNvSpPr txBox="1"/>
          <p:nvPr/>
        </p:nvSpPr>
        <p:spPr>
          <a:xfrm>
            <a:off x="1547664" y="5188104"/>
            <a:ext cx="1584176" cy="677108"/>
          </a:xfrm>
          <a:prstGeom prst="rect">
            <a:avLst/>
          </a:prstGeom>
          <a:noFill/>
        </p:spPr>
        <p:txBody>
          <a:bodyPr wrap="square" rtlCol="0">
            <a:spAutoFit/>
          </a:bodyPr>
          <a:lstStyle/>
          <a:p>
            <a:r>
              <a:rPr lang="en-US" sz="3800" dirty="0" smtClean="0">
                <a:solidFill>
                  <a:schemeClr val="tx2"/>
                </a:solidFill>
              </a:rPr>
              <a:t>2009</a:t>
            </a:r>
            <a:endParaRPr lang="sr-Latn-CS" sz="3800" dirty="0">
              <a:solidFill>
                <a:schemeClr val="tx2"/>
              </a:solidFill>
            </a:endParaRPr>
          </a:p>
        </p:txBody>
      </p:sp>
      <p:sp>
        <p:nvSpPr>
          <p:cNvPr id="10" name="Content Placeholder 1"/>
          <p:cNvSpPr txBox="1">
            <a:spLocks/>
          </p:cNvSpPr>
          <p:nvPr/>
        </p:nvSpPr>
        <p:spPr>
          <a:xfrm>
            <a:off x="2771800" y="1844912"/>
            <a:ext cx="4896544" cy="719991"/>
          </a:xfrm>
          <a:prstGeom prst="rect">
            <a:avLst/>
          </a:prstGeom>
        </p:spPr>
        <p:txBody>
          <a:bodyPr vert="horz" lIns="91440" tIns="45720" rIns="91440" bIns="45720" rtlCol="0">
            <a:noAutofit/>
          </a:bodyPr>
          <a:lstStyle/>
          <a:p>
            <a:pPr marL="0" lvl="1">
              <a:spcBef>
                <a:spcPct val="20000"/>
              </a:spcBef>
              <a:buClr>
                <a:schemeClr val="accent1"/>
              </a:buClr>
              <a:buSzPct val="120000"/>
              <a:defRPr/>
            </a:pPr>
            <a:r>
              <a:rPr lang="en-US" sz="2000" dirty="0" smtClean="0"/>
              <a:t>Signing first big distribution agreements / HP, Microsoft</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1" name="Content Placeholder 1"/>
          <p:cNvSpPr txBox="1">
            <a:spLocks/>
          </p:cNvSpPr>
          <p:nvPr/>
        </p:nvSpPr>
        <p:spPr>
          <a:xfrm>
            <a:off x="2771800" y="2667734"/>
            <a:ext cx="4608512" cy="719991"/>
          </a:xfrm>
          <a:prstGeom prst="rect">
            <a:avLst/>
          </a:prstGeom>
        </p:spPr>
        <p:txBody>
          <a:bodyPr vert="horz" lIns="91440" tIns="45720" rIns="91440" bIns="45720" rtlCol="0">
            <a:noAutofit/>
          </a:bodyPr>
          <a:lstStyle/>
          <a:p>
            <a:pPr marL="0" lvl="1">
              <a:spcBef>
                <a:spcPct val="20000"/>
              </a:spcBef>
              <a:buClr>
                <a:schemeClr val="accent1"/>
              </a:buClr>
              <a:buSzPct val="120000"/>
              <a:defRPr/>
            </a:pPr>
            <a:r>
              <a:rPr lang="en-US" sz="2000" dirty="0" smtClean="0"/>
              <a:t>Expansion in region countries </a:t>
            </a:r>
          </a:p>
          <a:p>
            <a:pPr marL="0" lvl="1">
              <a:spcBef>
                <a:spcPct val="20000"/>
              </a:spcBef>
              <a:buClr>
                <a:schemeClr val="accent1"/>
              </a:buClr>
              <a:buSzPct val="120000"/>
              <a:defRPr/>
            </a:pPr>
            <a:r>
              <a:rPr lang="en-US" sz="2000" dirty="0" smtClean="0"/>
              <a:t>(Bosnia and Herzegovina, Montenegro)</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2771800" y="3490733"/>
            <a:ext cx="4968552" cy="720080"/>
          </a:xfrm>
          <a:prstGeom prst="rect">
            <a:avLst/>
          </a:prstGeom>
        </p:spPr>
        <p:txBody>
          <a:bodyPr vert="horz" lIns="91440" tIns="45720" rIns="91440" bIns="45720" rtlCol="0">
            <a:noAutofit/>
          </a:bodyPr>
          <a:lstStyle/>
          <a:p>
            <a:pPr marL="0" lvl="1">
              <a:spcBef>
                <a:spcPct val="20000"/>
              </a:spcBef>
              <a:buClr>
                <a:schemeClr val="accent1"/>
              </a:buClr>
              <a:buSzPct val="120000"/>
              <a:defRPr/>
            </a:pPr>
            <a:r>
              <a:rPr lang="en-US" sz="2000" dirty="0" smtClean="0"/>
              <a:t>Foundation of Spinnaker NT which marks the entry in the field of IT solutions and services</a:t>
            </a:r>
            <a:endParaRPr kumimoji="0" lang="sr-Latn-CS"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4" name="Content Placeholder 1"/>
          <p:cNvSpPr txBox="1">
            <a:spLocks/>
          </p:cNvSpPr>
          <p:nvPr/>
        </p:nvSpPr>
        <p:spPr>
          <a:xfrm>
            <a:off x="2771800" y="4365104"/>
            <a:ext cx="5400600" cy="792088"/>
          </a:xfrm>
          <a:prstGeom prst="rect">
            <a:avLst/>
          </a:prstGeom>
        </p:spPr>
        <p:txBody>
          <a:bodyPr vert="horz" lIns="91440" tIns="45720" rIns="91440" bIns="45720" rtlCol="0">
            <a:noAutofit/>
          </a:bodyPr>
          <a:lstStyle/>
          <a:p>
            <a:pPr marL="0" lvl="1">
              <a:spcBef>
                <a:spcPct val="20000"/>
              </a:spcBef>
              <a:buClr>
                <a:schemeClr val="accent1"/>
              </a:buClr>
              <a:buSzPct val="120000"/>
              <a:defRPr/>
            </a:pPr>
            <a:r>
              <a:rPr lang="en-US" sz="2000" dirty="0" smtClean="0"/>
              <a:t>Acquisition of HERMES </a:t>
            </a:r>
            <a:r>
              <a:rPr lang="en-US" sz="2000" dirty="0" err="1" smtClean="0"/>
              <a:t>SoftLab</a:t>
            </a:r>
            <a:r>
              <a:rPr lang="en-US" sz="2000" dirty="0" smtClean="0"/>
              <a:t> strengthens </a:t>
            </a:r>
            <a:r>
              <a:rPr lang="en-US" sz="2000" dirty="0" err="1" smtClean="0"/>
              <a:t>ComTrade`s</a:t>
            </a:r>
            <a:r>
              <a:rPr lang="en-US" sz="2000" dirty="0" smtClean="0"/>
              <a:t> position in software solutions domain</a:t>
            </a:r>
            <a:endParaRPr kumimoji="0" lang="x-none"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5" name="Content Placeholder 1"/>
          <p:cNvSpPr txBox="1">
            <a:spLocks/>
          </p:cNvSpPr>
          <p:nvPr/>
        </p:nvSpPr>
        <p:spPr>
          <a:xfrm>
            <a:off x="2771800" y="5209955"/>
            <a:ext cx="4896544" cy="883341"/>
          </a:xfrm>
          <a:prstGeom prst="rect">
            <a:avLst/>
          </a:prstGeom>
        </p:spPr>
        <p:txBody>
          <a:bodyPr vert="horz" lIns="91440" tIns="45720" rIns="91440" bIns="45720" rtlCol="0">
            <a:noAutofit/>
          </a:bodyPr>
          <a:lstStyle/>
          <a:p>
            <a:r>
              <a:rPr lang="en-US" dirty="0" err="1" smtClean="0"/>
              <a:t>ComTrade</a:t>
            </a:r>
            <a:r>
              <a:rPr lang="en-US" dirty="0" smtClean="0"/>
              <a:t> becomes a member of Global Growth Companies section of World Economic Forum</a:t>
            </a:r>
            <a:endParaRPr lang="sr-Latn-CS" dirty="0"/>
          </a:p>
        </p:txBody>
      </p:sp>
      <p:cxnSp>
        <p:nvCxnSpPr>
          <p:cNvPr id="26" name="Straight Connector 25"/>
          <p:cNvCxnSpPr/>
          <p:nvPr/>
        </p:nvCxnSpPr>
        <p:spPr>
          <a:xfrm>
            <a:off x="1547664" y="4262184"/>
            <a:ext cx="6408712"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1547664" y="5157192"/>
            <a:ext cx="6408712"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a:off x="1547664" y="3429089"/>
            <a:ext cx="6408712"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a:off x="1547664" y="2626638"/>
            <a:ext cx="6408712"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1547664" y="1752357"/>
            <a:ext cx="6408712"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39" name="Title 1"/>
          <p:cNvSpPr>
            <a:spLocks noGrp="1"/>
          </p:cNvSpPr>
          <p:nvPr>
            <p:ph type="title"/>
          </p:nvPr>
        </p:nvSpPr>
        <p:spPr>
          <a:xfrm>
            <a:off x="395536" y="142860"/>
            <a:ext cx="8320438" cy="1143000"/>
          </a:xfrm>
        </p:spPr>
        <p:txBody>
          <a:bodyPr>
            <a:noAutofit/>
          </a:bodyPr>
          <a:lstStyle/>
          <a:p>
            <a:r>
              <a:rPr lang="en-US" sz="1600" b="0" dirty="0" smtClean="0">
                <a:solidFill>
                  <a:srgbClr val="C00000"/>
                </a:solidFill>
              </a:rPr>
              <a:t>BASIC INFORMATION </a:t>
            </a:r>
            <a:r>
              <a:rPr lang="sr-Latn-CS" sz="1600" b="0" dirty="0" smtClean="0"/>
              <a:t>/ </a:t>
            </a:r>
            <a:r>
              <a:rPr lang="en-US" sz="1600" b="0" dirty="0" smtClean="0"/>
              <a:t>HISTORY </a:t>
            </a:r>
            <a:r>
              <a:rPr lang="sr-Latn-CS" sz="1600" dirty="0" smtClean="0">
                <a:solidFill>
                  <a:srgbClr val="C00000"/>
                </a:solidFill>
              </a:rPr>
              <a:t/>
            </a:r>
            <a:br>
              <a:rPr lang="sr-Latn-CS" sz="1600" dirty="0" smtClean="0">
                <a:solidFill>
                  <a:srgbClr val="C00000"/>
                </a:solidFill>
              </a:rPr>
            </a:br>
            <a:endParaRPr lang="en-US" sz="2400" dirty="0">
              <a:solidFill>
                <a:schemeClr val="tx1"/>
              </a:solidFill>
            </a:endParaRPr>
          </a:p>
        </p:txBody>
      </p:sp>
      <p:sp>
        <p:nvSpPr>
          <p:cNvPr id="22" name="Slide Number Placeholder 21"/>
          <p:cNvSpPr>
            <a:spLocks noGrp="1"/>
          </p:cNvSpPr>
          <p:nvPr>
            <p:ph type="sldNum" sz="quarter" idx="12"/>
          </p:nvPr>
        </p:nvSpPr>
        <p:spPr/>
        <p:txBody>
          <a:bodyPr/>
          <a:lstStyle/>
          <a:p>
            <a:fld id="{61E74060-C812-45FF-9BC3-7F5397E5DEC0}" type="slidenum">
              <a:rPr lang="en-US" smtClean="0"/>
              <a:pPr/>
              <a:t>4</a:t>
            </a:fld>
            <a:endParaRPr lang="en-US" dirty="0"/>
          </a:p>
        </p:txBody>
      </p:sp>
      <p:sp>
        <p:nvSpPr>
          <p:cNvPr id="23" name="Footer Placeholder 22"/>
          <p:cNvSpPr>
            <a:spLocks noGrp="1"/>
          </p:cNvSpPr>
          <p:nvPr>
            <p:ph type="ftr" sz="quarter" idx="11"/>
          </p:nvPr>
        </p:nvSpPr>
        <p:spPr/>
        <p:txBody>
          <a:bodyPr/>
          <a:lstStyle/>
          <a:p>
            <a:r>
              <a:rPr lang="sl-SI" dirty="0" smtClean="0"/>
              <a:t>ComTrade  Confidential</a:t>
            </a:r>
            <a:endParaRPr lang="en-US" dirty="0"/>
          </a:p>
        </p:txBody>
      </p:sp>
    </p:spTree>
    <p:extLst>
      <p:ext uri="{BB962C8B-B14F-4D97-AF65-F5344CB8AC3E}">
        <p14:creationId xmlns:p14="http://schemas.microsoft.com/office/powerpoint/2010/main" val="227041546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536" y="142860"/>
            <a:ext cx="8320438" cy="1143000"/>
          </a:xfrm>
        </p:spPr>
        <p:txBody>
          <a:bodyPr>
            <a:noAutofit/>
          </a:bodyPr>
          <a:lstStyle/>
          <a:p>
            <a:r>
              <a:rPr lang="en-US" sz="1600" b="0" dirty="0" smtClean="0">
                <a:solidFill>
                  <a:srgbClr val="C00000"/>
                </a:solidFill>
              </a:rPr>
              <a:t>BASIC INFORMATION </a:t>
            </a:r>
            <a:r>
              <a:rPr lang="sr-Latn-CS" sz="1600" b="0" dirty="0" smtClean="0"/>
              <a:t>/ </a:t>
            </a:r>
            <a:r>
              <a:rPr lang="en-US" sz="1600" b="0" dirty="0" smtClean="0"/>
              <a:t>GEOGRAPHIES </a:t>
            </a:r>
            <a:r>
              <a:rPr lang="sr-Latn-CS" sz="1600" dirty="0" smtClean="0">
                <a:solidFill>
                  <a:srgbClr val="C00000"/>
                </a:solidFill>
              </a:rPr>
              <a:t/>
            </a:r>
            <a:br>
              <a:rPr lang="sr-Latn-CS" sz="1600" dirty="0" smtClean="0">
                <a:solidFill>
                  <a:srgbClr val="C00000"/>
                </a:solidFill>
              </a:rPr>
            </a:b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61E74060-C812-45FF-9BC3-7F5397E5DEC0}" type="slidenum">
              <a:rPr lang="en-US" smtClean="0"/>
              <a:pPr/>
              <a:t>5</a:t>
            </a:fld>
            <a:endParaRPr lang="en-US" dirty="0"/>
          </a:p>
        </p:txBody>
      </p:sp>
      <p:sp>
        <p:nvSpPr>
          <p:cNvPr id="6" name="Footer Placeholder 5"/>
          <p:cNvSpPr>
            <a:spLocks noGrp="1"/>
          </p:cNvSpPr>
          <p:nvPr>
            <p:ph type="ftr" sz="quarter" idx="11"/>
          </p:nvPr>
        </p:nvSpPr>
        <p:spPr/>
        <p:txBody>
          <a:bodyPr/>
          <a:lstStyle/>
          <a:p>
            <a:r>
              <a:rPr lang="sl-SI" smtClean="0"/>
              <a:t>ComTrade  Confidential</a:t>
            </a:r>
            <a:endParaRPr lang="en-US" dirty="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504" y="1196752"/>
            <a:ext cx="8725933" cy="4968552"/>
          </a:xfrm>
        </p:spPr>
      </p:pic>
    </p:spTree>
    <p:extLst>
      <p:ext uri="{BB962C8B-B14F-4D97-AF65-F5344CB8AC3E}">
        <p14:creationId xmlns:p14="http://schemas.microsoft.com/office/powerpoint/2010/main" val="256083453"/>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S:\Photos\CTC\_MG_1623A.jpg"/>
          <p:cNvPicPr>
            <a:picLocks noChangeAspect="1" noChangeArrowheads="1"/>
          </p:cNvPicPr>
          <p:nvPr/>
        </p:nvPicPr>
        <p:blipFill>
          <a:blip r:embed="rId3" cstate="print"/>
          <a:srcRect/>
          <a:stretch>
            <a:fillRect/>
          </a:stretch>
        </p:blipFill>
        <p:spPr bwMode="auto">
          <a:xfrm>
            <a:off x="323528" y="1874440"/>
            <a:ext cx="4953067" cy="3714800"/>
          </a:xfrm>
          <a:prstGeom prst="rect">
            <a:avLst/>
          </a:prstGeom>
          <a:noFill/>
        </p:spPr>
      </p:pic>
      <p:sp>
        <p:nvSpPr>
          <p:cNvPr id="5" name="Rectangle 4"/>
          <p:cNvSpPr/>
          <p:nvPr/>
        </p:nvSpPr>
        <p:spPr>
          <a:xfrm>
            <a:off x="5436096" y="1268760"/>
            <a:ext cx="3168352" cy="5133713"/>
          </a:xfrm>
          <a:prstGeom prst="rect">
            <a:avLst/>
          </a:prstGeom>
        </p:spPr>
        <p:txBody>
          <a:bodyPr wrap="square">
            <a:spAutoFit/>
          </a:bodyPr>
          <a:lstStyle/>
          <a:p>
            <a:r>
              <a:rPr lang="en-US" sz="2400" b="1" dirty="0" smtClean="0">
                <a:solidFill>
                  <a:srgbClr val="C00000"/>
                </a:solidFill>
              </a:rPr>
              <a:t>Development centers</a:t>
            </a:r>
            <a:endParaRPr lang="sr-Latn-CS" sz="2400" b="1" dirty="0" smtClean="0">
              <a:solidFill>
                <a:srgbClr val="C00000"/>
              </a:solidFill>
            </a:endParaRPr>
          </a:p>
          <a:p>
            <a:pPr marL="342900" indent="-342900" eaLnBrk="1" hangingPunct="1">
              <a:buSzPct val="95000"/>
              <a:buFont typeface="+mj-lt"/>
              <a:buAutoNum type="arabicPeriod"/>
            </a:pPr>
            <a:endParaRPr lang="sr-Latn-CS" b="1" dirty="0" smtClean="0">
              <a:solidFill>
                <a:srgbClr val="C00000"/>
              </a:solidFill>
            </a:endParaRPr>
          </a:p>
          <a:p>
            <a:pPr lvl="1" indent="-457200">
              <a:spcBef>
                <a:spcPct val="20000"/>
              </a:spcBef>
              <a:buSzPct val="95000"/>
              <a:buFont typeface="+mj-lt"/>
              <a:buAutoNum type="arabicPeriod"/>
              <a:defRPr/>
            </a:pPr>
            <a:r>
              <a:rPr lang="sr-Latn-CS" sz="2000" dirty="0" smtClean="0"/>
              <a:t> Banja Luka</a:t>
            </a:r>
            <a:endParaRPr lang="en-US" sz="2000" dirty="0" smtClean="0"/>
          </a:p>
          <a:p>
            <a:pPr lvl="1" indent="-457200">
              <a:spcBef>
                <a:spcPct val="20000"/>
              </a:spcBef>
              <a:buSzPct val="95000"/>
              <a:buFont typeface="+mj-lt"/>
              <a:buAutoNum type="arabicPeriod"/>
              <a:defRPr/>
            </a:pPr>
            <a:r>
              <a:rPr lang="en-US" sz="2000" dirty="0" smtClean="0"/>
              <a:t> Belgrade</a:t>
            </a:r>
            <a:endParaRPr lang="sr-Latn-CS" sz="2000" dirty="0" smtClean="0"/>
          </a:p>
          <a:p>
            <a:pPr lvl="1" indent="-457200">
              <a:spcBef>
                <a:spcPct val="20000"/>
              </a:spcBef>
              <a:buSzPct val="95000"/>
              <a:buFont typeface="+mj-lt"/>
              <a:buAutoNum type="arabicPeriod"/>
              <a:defRPr/>
            </a:pPr>
            <a:r>
              <a:rPr lang="sr-Latn-CS" sz="2000" dirty="0" smtClean="0"/>
              <a:t> D</a:t>
            </a:r>
            <a:r>
              <a:rPr lang="en-US" sz="2000" dirty="0" smtClean="0"/>
              <a:t>u</a:t>
            </a:r>
            <a:r>
              <a:rPr lang="sr-Latn-CS" sz="2000" dirty="0" smtClean="0"/>
              <a:t>blin</a:t>
            </a:r>
            <a:endParaRPr lang="en-US" sz="2000" dirty="0" smtClean="0"/>
          </a:p>
          <a:p>
            <a:pPr lvl="1" indent="-457200">
              <a:spcBef>
                <a:spcPct val="20000"/>
              </a:spcBef>
              <a:buSzPct val="95000"/>
              <a:buFont typeface="+mj-lt"/>
              <a:buAutoNum type="arabicPeriod"/>
              <a:defRPr/>
            </a:pPr>
            <a:r>
              <a:rPr lang="en-US" sz="2000" dirty="0" smtClean="0"/>
              <a:t> </a:t>
            </a:r>
            <a:r>
              <a:rPr lang="sr-Latn-CS" sz="2000" dirty="0" smtClean="0"/>
              <a:t>Kragujevac</a:t>
            </a:r>
            <a:endParaRPr lang="en-US" sz="2000" dirty="0" smtClean="0"/>
          </a:p>
          <a:p>
            <a:pPr lvl="1" indent="-457200">
              <a:spcBef>
                <a:spcPct val="20000"/>
              </a:spcBef>
              <a:buSzPct val="95000"/>
              <a:buFont typeface="+mj-lt"/>
              <a:buAutoNum type="arabicPeriod"/>
              <a:defRPr/>
            </a:pPr>
            <a:r>
              <a:rPr lang="en-US" sz="2000" dirty="0" smtClean="0"/>
              <a:t> </a:t>
            </a:r>
            <a:r>
              <a:rPr lang="sr-Latn-CS" sz="2000" dirty="0" smtClean="0"/>
              <a:t>Ljubljana</a:t>
            </a:r>
          </a:p>
          <a:p>
            <a:pPr lvl="1" indent="-457200">
              <a:spcBef>
                <a:spcPct val="20000"/>
              </a:spcBef>
              <a:buSzPct val="95000"/>
              <a:buFont typeface="+mj-lt"/>
              <a:buAutoNum type="arabicPeriod"/>
              <a:defRPr/>
            </a:pPr>
            <a:r>
              <a:rPr lang="sr-Latn-CS" sz="2000" dirty="0" smtClean="0"/>
              <a:t> Maribor</a:t>
            </a:r>
          </a:p>
          <a:p>
            <a:pPr lvl="1" indent="-457200">
              <a:spcBef>
                <a:spcPct val="20000"/>
              </a:spcBef>
              <a:buSzPct val="95000"/>
              <a:buFont typeface="+mj-lt"/>
              <a:buAutoNum type="arabicPeriod"/>
              <a:defRPr/>
            </a:pPr>
            <a:r>
              <a:rPr lang="sr-Latn-CS" sz="2000" dirty="0" smtClean="0"/>
              <a:t> Sarajevo</a:t>
            </a:r>
          </a:p>
          <a:p>
            <a:pPr lvl="1" indent="-457200">
              <a:spcBef>
                <a:spcPct val="20000"/>
              </a:spcBef>
              <a:buSzPct val="95000"/>
              <a:buFont typeface="+mj-lt"/>
              <a:buAutoNum type="arabicPeriod"/>
              <a:defRPr/>
            </a:pPr>
            <a:r>
              <a:rPr lang="sr-Latn-CS" sz="2000" dirty="0" smtClean="0"/>
              <a:t> Nova Gorica</a:t>
            </a:r>
          </a:p>
          <a:p>
            <a:pPr lvl="1" indent="-457200">
              <a:spcBef>
                <a:spcPct val="20000"/>
              </a:spcBef>
              <a:buSzPct val="95000"/>
              <a:buFont typeface="+mj-lt"/>
              <a:buAutoNum type="arabicPeriod"/>
              <a:defRPr/>
            </a:pPr>
            <a:r>
              <a:rPr lang="sr-Latn-CS" sz="2000" dirty="0" smtClean="0"/>
              <a:t> Novi Sad</a:t>
            </a:r>
            <a:endParaRPr lang="en-US" sz="2000" dirty="0" smtClean="0"/>
          </a:p>
          <a:p>
            <a:pPr lvl="1" indent="-457200">
              <a:spcBef>
                <a:spcPct val="20000"/>
              </a:spcBef>
              <a:buSzPct val="95000"/>
              <a:buFont typeface="+mj-lt"/>
              <a:buAutoNum type="arabicPeriod"/>
              <a:defRPr/>
            </a:pPr>
            <a:r>
              <a:rPr lang="en-US" sz="2000" dirty="0" smtClean="0"/>
              <a:t> </a:t>
            </a:r>
            <a:r>
              <a:rPr lang="sr-Latn-CS" sz="2000" dirty="0" smtClean="0"/>
              <a:t>Podgorica</a:t>
            </a:r>
          </a:p>
          <a:p>
            <a:pPr lvl="1" indent="-457200">
              <a:spcBef>
                <a:spcPct val="20000"/>
              </a:spcBef>
              <a:buSzPct val="95000"/>
              <a:defRPr/>
            </a:pPr>
            <a:r>
              <a:rPr lang="sr-Latn-CS" sz="2000" dirty="0" smtClean="0"/>
              <a:t> </a:t>
            </a:r>
          </a:p>
          <a:p>
            <a:pPr marL="342900" lvl="1" indent="-342900">
              <a:spcBef>
                <a:spcPct val="20000"/>
              </a:spcBef>
              <a:buSzPct val="95000"/>
              <a:buFont typeface="+mj-lt"/>
              <a:buAutoNum type="arabicPeriod"/>
              <a:defRPr/>
            </a:pPr>
            <a:endParaRPr lang="en-US" dirty="0"/>
          </a:p>
        </p:txBody>
      </p:sp>
      <p:sp>
        <p:nvSpPr>
          <p:cNvPr id="12" name="Title 1"/>
          <p:cNvSpPr>
            <a:spLocks noGrp="1"/>
          </p:cNvSpPr>
          <p:nvPr>
            <p:ph type="title"/>
          </p:nvPr>
        </p:nvSpPr>
        <p:spPr>
          <a:xfrm>
            <a:off x="395536" y="142860"/>
            <a:ext cx="8320438" cy="1143000"/>
          </a:xfrm>
        </p:spPr>
        <p:txBody>
          <a:bodyPr>
            <a:noAutofit/>
          </a:bodyPr>
          <a:lstStyle/>
          <a:p>
            <a:r>
              <a:rPr lang="en-US" sz="1600" b="0" dirty="0" smtClean="0">
                <a:solidFill>
                  <a:srgbClr val="C00000"/>
                </a:solidFill>
              </a:rPr>
              <a:t>BASIC INFORMATION </a:t>
            </a:r>
            <a:r>
              <a:rPr lang="sr-Latn-CS" sz="1600" b="0" dirty="0" smtClean="0"/>
              <a:t>/ </a:t>
            </a:r>
            <a:r>
              <a:rPr lang="en-US" sz="1600" b="0" dirty="0" smtClean="0"/>
              <a:t>TECHNOLOGY AND DEVELOPMENT CENTERS </a:t>
            </a:r>
            <a:r>
              <a:rPr lang="sr-Latn-CS" sz="1600" dirty="0" smtClean="0">
                <a:solidFill>
                  <a:srgbClr val="C00000"/>
                </a:solidFill>
              </a:rPr>
              <a:t/>
            </a:r>
            <a:br>
              <a:rPr lang="sr-Latn-CS" sz="1600" dirty="0" smtClean="0">
                <a:solidFill>
                  <a:srgbClr val="C00000"/>
                </a:solidFill>
              </a:rPr>
            </a:br>
            <a:endParaRPr lang="en-US" sz="2400" dirty="0">
              <a:solidFill>
                <a:schemeClr val="tx1"/>
              </a:solidFill>
            </a:endParaRPr>
          </a:p>
        </p:txBody>
      </p:sp>
      <p:cxnSp>
        <p:nvCxnSpPr>
          <p:cNvPr id="13" name="Straight Connector 12"/>
          <p:cNvCxnSpPr/>
          <p:nvPr/>
        </p:nvCxnSpPr>
        <p:spPr>
          <a:xfrm rot="5400000">
            <a:off x="3491880" y="2564904"/>
            <a:ext cx="2304256" cy="0"/>
          </a:xfrm>
          <a:prstGeom prst="line">
            <a:avLst/>
          </a:prstGeom>
          <a:ln w="1905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15" name="Rectangle 14"/>
          <p:cNvSpPr/>
          <p:nvPr/>
        </p:nvSpPr>
        <p:spPr>
          <a:xfrm>
            <a:off x="1259632" y="1268760"/>
            <a:ext cx="2670598" cy="2179058"/>
          </a:xfrm>
          <a:prstGeom prst="rect">
            <a:avLst/>
          </a:prstGeom>
        </p:spPr>
        <p:txBody>
          <a:bodyPr wrap="square">
            <a:spAutoFit/>
          </a:bodyPr>
          <a:lstStyle/>
          <a:p>
            <a:r>
              <a:rPr lang="en-US" sz="2400" b="1" dirty="0" smtClean="0">
                <a:solidFill>
                  <a:srgbClr val="C00000"/>
                </a:solidFill>
              </a:rPr>
              <a:t>Technology centers</a:t>
            </a:r>
            <a:endParaRPr lang="sr-Latn-CS" sz="2400" b="1" dirty="0" smtClean="0">
              <a:solidFill>
                <a:srgbClr val="C00000"/>
              </a:solidFill>
            </a:endParaRPr>
          </a:p>
          <a:p>
            <a:pPr marL="342900" indent="-342900" eaLnBrk="1" hangingPunct="1">
              <a:buSzPct val="95000"/>
              <a:buFont typeface="+mj-lt"/>
              <a:buAutoNum type="arabicPeriod"/>
            </a:pPr>
            <a:endParaRPr lang="sr-Latn-CS" b="1" dirty="0" smtClean="0">
              <a:solidFill>
                <a:srgbClr val="C00000"/>
              </a:solidFill>
            </a:endParaRPr>
          </a:p>
          <a:p>
            <a:pPr lvl="1" indent="-457200">
              <a:spcBef>
                <a:spcPct val="20000"/>
              </a:spcBef>
              <a:buSzPct val="95000"/>
              <a:buFont typeface="+mj-lt"/>
              <a:buAutoNum type="arabicPeriod"/>
              <a:defRPr/>
            </a:pPr>
            <a:r>
              <a:rPr lang="en-US" sz="2000" dirty="0" smtClean="0"/>
              <a:t>Belgrade</a:t>
            </a:r>
            <a:endParaRPr lang="sr-Latn-CS" sz="2000" dirty="0" smtClean="0"/>
          </a:p>
          <a:p>
            <a:pPr lvl="1" indent="-457200">
              <a:spcBef>
                <a:spcPct val="20000"/>
              </a:spcBef>
              <a:buSzPct val="95000"/>
              <a:buFont typeface="+mj-lt"/>
              <a:buAutoNum type="arabicPeriod"/>
              <a:defRPr/>
            </a:pPr>
            <a:r>
              <a:rPr lang="sr-Latn-CS" sz="2000" dirty="0" smtClean="0"/>
              <a:t>Ljubljana</a:t>
            </a:r>
          </a:p>
          <a:p>
            <a:pPr lvl="1" indent="-457200">
              <a:spcBef>
                <a:spcPct val="20000"/>
              </a:spcBef>
              <a:buSzPct val="95000"/>
              <a:buFont typeface="+mj-lt"/>
              <a:buAutoNum type="arabicPeriod"/>
              <a:defRPr/>
            </a:pPr>
            <a:r>
              <a:rPr lang="sr-Latn-CS" sz="2000" dirty="0" smtClean="0"/>
              <a:t>Sarajevo</a:t>
            </a:r>
          </a:p>
          <a:p>
            <a:pPr lvl="1" indent="-457200">
              <a:spcBef>
                <a:spcPct val="20000"/>
              </a:spcBef>
              <a:buSzPct val="95000"/>
              <a:defRPr/>
            </a:pPr>
            <a:endParaRPr lang="en-US" dirty="0"/>
          </a:p>
        </p:txBody>
      </p:sp>
      <p:sp>
        <p:nvSpPr>
          <p:cNvPr id="7" name="Slide Number Placeholder 6"/>
          <p:cNvSpPr>
            <a:spLocks noGrp="1"/>
          </p:cNvSpPr>
          <p:nvPr>
            <p:ph type="sldNum" sz="quarter" idx="12"/>
          </p:nvPr>
        </p:nvSpPr>
        <p:spPr/>
        <p:txBody>
          <a:bodyPr/>
          <a:lstStyle/>
          <a:p>
            <a:fld id="{61E74060-C812-45FF-9BC3-7F5397E5DEC0}" type="slidenum">
              <a:rPr lang="en-US" smtClean="0"/>
              <a:pPr/>
              <a:t>6</a:t>
            </a:fld>
            <a:endParaRPr lang="en-US" dirty="0"/>
          </a:p>
        </p:txBody>
      </p:sp>
      <p:sp>
        <p:nvSpPr>
          <p:cNvPr id="8" name="Footer Placeholder 7"/>
          <p:cNvSpPr>
            <a:spLocks noGrp="1"/>
          </p:cNvSpPr>
          <p:nvPr>
            <p:ph type="ftr" sz="quarter" idx="11"/>
          </p:nvPr>
        </p:nvSpPr>
        <p:spPr/>
        <p:txBody>
          <a:bodyPr/>
          <a:lstStyle/>
          <a:p>
            <a:r>
              <a:rPr lang="sl-SI" smtClean="0"/>
              <a:t>ComTrade  Confidential</a:t>
            </a:r>
            <a:endParaRPr lang="en-US" dirty="0"/>
          </a:p>
        </p:txBody>
      </p:sp>
    </p:spTree>
    <p:extLst>
      <p:ext uri="{BB962C8B-B14F-4D97-AF65-F5344CB8AC3E}">
        <p14:creationId xmlns:p14="http://schemas.microsoft.com/office/powerpoint/2010/main" val="367798942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1E74060-C812-45FF-9BC3-7F5397E5DEC0}" type="slidenum">
              <a:rPr lang="en-US" smtClean="0"/>
              <a:pPr/>
              <a:t>7</a:t>
            </a:fld>
            <a:endParaRPr lang="en-US" dirty="0"/>
          </a:p>
        </p:txBody>
      </p:sp>
      <p:sp>
        <p:nvSpPr>
          <p:cNvPr id="8" name="Title 1"/>
          <p:cNvSpPr>
            <a:spLocks noGrp="1"/>
          </p:cNvSpPr>
          <p:nvPr>
            <p:ph type="title"/>
          </p:nvPr>
        </p:nvSpPr>
        <p:spPr>
          <a:xfrm>
            <a:off x="428596" y="154800"/>
            <a:ext cx="8286808" cy="1130400"/>
          </a:xfrm>
        </p:spPr>
        <p:txBody>
          <a:bodyPr>
            <a:normAutofit/>
          </a:bodyPr>
          <a:lstStyle/>
          <a:p>
            <a:pPr algn="l"/>
            <a:r>
              <a:rPr lang="en-GB" sz="3000" dirty="0" smtClean="0">
                <a:solidFill>
                  <a:schemeClr val="tx2"/>
                </a:solidFill>
              </a:rPr>
              <a:t>KAJ POČNEMO</a:t>
            </a:r>
            <a:endParaRPr lang="x-none" sz="3000" dirty="0">
              <a:solidFill>
                <a:schemeClr val="tx2"/>
              </a:solidFill>
            </a:endParaRPr>
          </a:p>
        </p:txBody>
      </p:sp>
    </p:spTree>
    <p:extLst>
      <p:ext uri="{BB962C8B-B14F-4D97-AF65-F5344CB8AC3E}">
        <p14:creationId xmlns:p14="http://schemas.microsoft.com/office/powerpoint/2010/main" val="100015328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p:nvPr/>
        </p:nvSpPr>
        <p:spPr>
          <a:xfrm>
            <a:off x="3882832" y="620688"/>
            <a:ext cx="2016224" cy="201622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p:cNvSpPr/>
          <p:nvPr/>
        </p:nvSpPr>
        <p:spPr>
          <a:xfrm>
            <a:off x="2298656" y="1844824"/>
            <a:ext cx="2376264" cy="237626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p:cNvSpPr>
            <a:spLocks noGrp="1"/>
          </p:cNvSpPr>
          <p:nvPr>
            <p:ph type="ftr" sz="quarter" idx="10"/>
          </p:nvPr>
        </p:nvSpPr>
        <p:spPr/>
        <p:txBody>
          <a:bodyPr/>
          <a:lstStyle/>
          <a:p>
            <a:r>
              <a:rPr lang="sl-SI" smtClean="0"/>
              <a:t>ComTrade  Confidential</a:t>
            </a:r>
            <a:endParaRPr lang="en-US" dirty="0"/>
          </a:p>
        </p:txBody>
      </p:sp>
      <p:sp>
        <p:nvSpPr>
          <p:cNvPr id="4" name="Slide Number Placeholder 3"/>
          <p:cNvSpPr>
            <a:spLocks noGrp="1"/>
          </p:cNvSpPr>
          <p:nvPr>
            <p:ph type="sldNum" sz="quarter" idx="11"/>
          </p:nvPr>
        </p:nvSpPr>
        <p:spPr/>
        <p:txBody>
          <a:bodyPr/>
          <a:lstStyle/>
          <a:p>
            <a:fld id="{61E74060-C812-45FF-9BC3-7F5397E5DEC0}" type="slidenum">
              <a:rPr lang="en-US" smtClean="0"/>
              <a:pPr/>
              <a:t>8</a:t>
            </a:fld>
            <a:endParaRPr lang="en-US" dirty="0"/>
          </a:p>
        </p:txBody>
      </p:sp>
      <p:sp>
        <p:nvSpPr>
          <p:cNvPr id="7" name="TextBox 6"/>
          <p:cNvSpPr txBox="1"/>
          <p:nvPr/>
        </p:nvSpPr>
        <p:spPr>
          <a:xfrm>
            <a:off x="3594800" y="1127646"/>
            <a:ext cx="2592288" cy="1077218"/>
          </a:xfrm>
          <a:prstGeom prst="rect">
            <a:avLst/>
          </a:prstGeom>
          <a:noFill/>
        </p:spPr>
        <p:txBody>
          <a:bodyPr wrap="square" rtlCol="0">
            <a:spAutoFit/>
          </a:bodyPr>
          <a:lstStyle/>
          <a:p>
            <a:pPr algn="ctr"/>
            <a:r>
              <a:rPr lang="sr-Latn-CS" sz="3200" b="1" dirty="0" smtClean="0">
                <a:solidFill>
                  <a:schemeClr val="bg2"/>
                </a:solidFill>
              </a:rPr>
              <a:t>ComTrade </a:t>
            </a:r>
            <a:br>
              <a:rPr lang="sr-Latn-CS" sz="3200" b="1" dirty="0" smtClean="0">
                <a:solidFill>
                  <a:schemeClr val="bg2"/>
                </a:solidFill>
              </a:rPr>
            </a:br>
            <a:r>
              <a:rPr lang="sr-Latn-CS" sz="3200" b="1" dirty="0" smtClean="0">
                <a:solidFill>
                  <a:schemeClr val="bg2"/>
                </a:solidFill>
              </a:rPr>
              <a:t>Group</a:t>
            </a:r>
            <a:endParaRPr lang="x-none" sz="3200" b="1" dirty="0">
              <a:solidFill>
                <a:schemeClr val="bg2"/>
              </a:solidFill>
            </a:endParaRPr>
          </a:p>
        </p:txBody>
      </p:sp>
      <p:sp>
        <p:nvSpPr>
          <p:cNvPr id="12" name="Title 1"/>
          <p:cNvSpPr>
            <a:spLocks noGrp="1"/>
          </p:cNvSpPr>
          <p:nvPr>
            <p:ph type="title"/>
          </p:nvPr>
        </p:nvSpPr>
        <p:spPr>
          <a:xfrm>
            <a:off x="395536" y="142860"/>
            <a:ext cx="8320438" cy="1143000"/>
          </a:xfrm>
        </p:spPr>
        <p:txBody>
          <a:bodyPr>
            <a:noAutofit/>
          </a:bodyPr>
          <a:lstStyle/>
          <a:p>
            <a:r>
              <a:rPr lang="en-US" sz="1600" b="0" dirty="0" smtClean="0">
                <a:solidFill>
                  <a:srgbClr val="C00000"/>
                </a:solidFill>
              </a:rPr>
              <a:t>BASIC INFORMATION </a:t>
            </a:r>
            <a:r>
              <a:rPr lang="sr-Latn-CS" sz="1600" b="0" dirty="0" smtClean="0"/>
              <a:t>/ </a:t>
            </a:r>
            <a:r>
              <a:rPr lang="en-US" sz="1600" b="0" dirty="0" smtClean="0"/>
              <a:t>ACTIVITY </a:t>
            </a:r>
            <a:r>
              <a:rPr lang="sr-Latn-CS" sz="1600" dirty="0" smtClean="0">
                <a:solidFill>
                  <a:srgbClr val="C00000"/>
                </a:solidFill>
              </a:rPr>
              <a:t/>
            </a:r>
            <a:br>
              <a:rPr lang="sr-Latn-CS" sz="1600" dirty="0" smtClean="0">
                <a:solidFill>
                  <a:srgbClr val="C00000"/>
                </a:solidFill>
              </a:rPr>
            </a:br>
            <a:endParaRPr lang="en-US" sz="2400" dirty="0">
              <a:solidFill>
                <a:schemeClr val="tx1"/>
              </a:solidFill>
            </a:endParaRPr>
          </a:p>
        </p:txBody>
      </p:sp>
      <p:sp>
        <p:nvSpPr>
          <p:cNvPr id="16" name="TextBox 15"/>
          <p:cNvSpPr txBox="1"/>
          <p:nvPr/>
        </p:nvSpPr>
        <p:spPr>
          <a:xfrm>
            <a:off x="1866608" y="2708920"/>
            <a:ext cx="3240360" cy="584775"/>
          </a:xfrm>
          <a:prstGeom prst="rect">
            <a:avLst/>
          </a:prstGeom>
          <a:noFill/>
        </p:spPr>
        <p:txBody>
          <a:bodyPr wrap="square" rtlCol="0">
            <a:spAutoFit/>
          </a:bodyPr>
          <a:lstStyle/>
          <a:p>
            <a:pPr algn="ctr"/>
            <a:r>
              <a:rPr lang="sr-Latn-CS" sz="3200" b="1" dirty="0" smtClean="0">
                <a:solidFill>
                  <a:schemeClr val="tx2"/>
                </a:solidFill>
              </a:rPr>
              <a:t>Solutions</a:t>
            </a:r>
            <a:endParaRPr lang="x-none" sz="3200" b="1" dirty="0">
              <a:solidFill>
                <a:schemeClr val="tx2"/>
              </a:solidFill>
            </a:endParaRPr>
          </a:p>
        </p:txBody>
      </p:sp>
      <p:sp>
        <p:nvSpPr>
          <p:cNvPr id="46" name="TextBox 45"/>
          <p:cNvSpPr txBox="1"/>
          <p:nvPr/>
        </p:nvSpPr>
        <p:spPr>
          <a:xfrm>
            <a:off x="498456" y="2125886"/>
            <a:ext cx="2232248" cy="1231106"/>
          </a:xfrm>
          <a:prstGeom prst="rect">
            <a:avLst/>
          </a:prstGeom>
          <a:noFill/>
        </p:spPr>
        <p:txBody>
          <a:bodyPr wrap="square" rtlCol="0">
            <a:spAutoFit/>
          </a:bodyPr>
          <a:lstStyle/>
          <a:p>
            <a:r>
              <a:rPr lang="en-US" sz="1400" dirty="0" smtClean="0"/>
              <a:t>ADRIATIC</a:t>
            </a:r>
            <a:endParaRPr lang="sr-Latn-CS" sz="1400" dirty="0" smtClean="0"/>
          </a:p>
          <a:p>
            <a:r>
              <a:rPr lang="sr-Latn-CS" sz="2000" b="1" dirty="0" smtClean="0"/>
              <a:t>IT Solutions </a:t>
            </a:r>
          </a:p>
          <a:p>
            <a:r>
              <a:rPr lang="sr-Latn-CS" sz="2000" b="1" dirty="0" smtClean="0"/>
              <a:t>and </a:t>
            </a:r>
          </a:p>
          <a:p>
            <a:r>
              <a:rPr lang="sr-Latn-CS" sz="2000" b="1" dirty="0" smtClean="0"/>
              <a:t>Services</a:t>
            </a:r>
            <a:endParaRPr lang="x-none" sz="2000" b="1" dirty="0"/>
          </a:p>
        </p:txBody>
      </p:sp>
      <p:sp>
        <p:nvSpPr>
          <p:cNvPr id="47" name="TextBox 46"/>
          <p:cNvSpPr txBox="1"/>
          <p:nvPr/>
        </p:nvSpPr>
        <p:spPr>
          <a:xfrm>
            <a:off x="1599214" y="5029254"/>
            <a:ext cx="3260818" cy="1231106"/>
          </a:xfrm>
          <a:prstGeom prst="rect">
            <a:avLst/>
          </a:prstGeom>
          <a:noFill/>
        </p:spPr>
        <p:txBody>
          <a:bodyPr wrap="square" rtlCol="0">
            <a:spAutoFit/>
          </a:bodyPr>
          <a:lstStyle/>
          <a:p>
            <a:r>
              <a:rPr lang="sr-Latn-CS" sz="1400" dirty="0" smtClean="0"/>
              <a:t>INTERNATIONAL</a:t>
            </a:r>
            <a:br>
              <a:rPr lang="sr-Latn-CS" sz="1400" dirty="0" smtClean="0"/>
            </a:br>
            <a:r>
              <a:rPr lang="en-US" sz="2000" b="1" dirty="0" smtClean="0"/>
              <a:t>R&amp;D, SW engineering, </a:t>
            </a:r>
          </a:p>
          <a:p>
            <a:r>
              <a:rPr lang="en-US" sz="2000" b="1" dirty="0" smtClean="0"/>
              <a:t>sale of our own IT products</a:t>
            </a:r>
            <a:endParaRPr lang="sr-Latn-CS" sz="2000" b="1" dirty="0" smtClean="0"/>
          </a:p>
          <a:p>
            <a:endParaRPr lang="x-none" sz="2000" b="1" dirty="0"/>
          </a:p>
        </p:txBody>
      </p:sp>
      <p:grpSp>
        <p:nvGrpSpPr>
          <p:cNvPr id="37" name="Group 36"/>
          <p:cNvGrpSpPr/>
          <p:nvPr/>
        </p:nvGrpSpPr>
        <p:grpSpPr>
          <a:xfrm>
            <a:off x="1907704" y="3429000"/>
            <a:ext cx="720080" cy="720080"/>
            <a:chOff x="1938616" y="1844824"/>
            <a:chExt cx="720080" cy="720080"/>
          </a:xfrm>
        </p:grpSpPr>
        <p:sp>
          <p:nvSpPr>
            <p:cNvPr id="33" name="Oval 32"/>
            <p:cNvSpPr/>
            <p:nvPr/>
          </p:nvSpPr>
          <p:spPr>
            <a:xfrm>
              <a:off x="1938616" y="1844824"/>
              <a:ext cx="720080" cy="72008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2010624" y="1988840"/>
              <a:ext cx="576064" cy="369332"/>
            </a:xfrm>
            <a:prstGeom prst="rect">
              <a:avLst/>
            </a:prstGeom>
            <a:noFill/>
          </p:spPr>
          <p:txBody>
            <a:bodyPr wrap="square" rtlCol="0">
              <a:spAutoFit/>
            </a:bodyPr>
            <a:lstStyle/>
            <a:p>
              <a:pPr algn="ctr"/>
              <a:r>
                <a:rPr lang="sr-Latn-CS" dirty="0" smtClean="0">
                  <a:solidFill>
                    <a:schemeClr val="bg2"/>
                  </a:solidFill>
                </a:rPr>
                <a:t>SRB</a:t>
              </a:r>
              <a:endParaRPr lang="en-GB" dirty="0">
                <a:solidFill>
                  <a:schemeClr val="bg2"/>
                </a:solidFill>
              </a:endParaRPr>
            </a:p>
          </p:txBody>
        </p:sp>
      </p:grpSp>
      <p:grpSp>
        <p:nvGrpSpPr>
          <p:cNvPr id="38" name="Group 37"/>
          <p:cNvGrpSpPr/>
          <p:nvPr/>
        </p:nvGrpSpPr>
        <p:grpSpPr>
          <a:xfrm>
            <a:off x="1722592" y="2636912"/>
            <a:ext cx="720080" cy="720080"/>
            <a:chOff x="1722592" y="2636912"/>
            <a:chExt cx="720080" cy="720080"/>
          </a:xfrm>
        </p:grpSpPr>
        <p:sp>
          <p:nvSpPr>
            <p:cNvPr id="35" name="Oval 34"/>
            <p:cNvSpPr/>
            <p:nvPr/>
          </p:nvSpPr>
          <p:spPr>
            <a:xfrm>
              <a:off x="1722592" y="2636912"/>
              <a:ext cx="720080" cy="72008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1794600" y="2780928"/>
              <a:ext cx="576064" cy="369332"/>
            </a:xfrm>
            <a:prstGeom prst="rect">
              <a:avLst/>
            </a:prstGeom>
            <a:noFill/>
          </p:spPr>
          <p:txBody>
            <a:bodyPr wrap="square" rtlCol="0">
              <a:spAutoFit/>
            </a:bodyPr>
            <a:lstStyle/>
            <a:p>
              <a:pPr algn="ctr"/>
              <a:r>
                <a:rPr lang="sr-Latn-CS" dirty="0" smtClean="0">
                  <a:solidFill>
                    <a:schemeClr val="bg2"/>
                  </a:solidFill>
                </a:rPr>
                <a:t>SLO</a:t>
              </a:r>
              <a:endParaRPr lang="en-GB" dirty="0">
                <a:solidFill>
                  <a:schemeClr val="bg2"/>
                </a:solidFill>
              </a:endParaRPr>
            </a:p>
          </p:txBody>
        </p:sp>
      </p:grpSp>
      <p:grpSp>
        <p:nvGrpSpPr>
          <p:cNvPr id="39" name="Group 38"/>
          <p:cNvGrpSpPr/>
          <p:nvPr/>
        </p:nvGrpSpPr>
        <p:grpSpPr>
          <a:xfrm>
            <a:off x="1979712" y="1844824"/>
            <a:ext cx="720080" cy="720080"/>
            <a:chOff x="1866608" y="3429000"/>
            <a:chExt cx="720080" cy="720080"/>
          </a:xfrm>
        </p:grpSpPr>
        <p:sp>
          <p:nvSpPr>
            <p:cNvPr id="36" name="Oval 35"/>
            <p:cNvSpPr/>
            <p:nvPr/>
          </p:nvSpPr>
          <p:spPr>
            <a:xfrm>
              <a:off x="1866608" y="3429000"/>
              <a:ext cx="720080" cy="72008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1938616" y="3573016"/>
              <a:ext cx="576064" cy="369332"/>
            </a:xfrm>
            <a:prstGeom prst="rect">
              <a:avLst/>
            </a:prstGeom>
            <a:noFill/>
          </p:spPr>
          <p:txBody>
            <a:bodyPr wrap="square" rtlCol="0">
              <a:spAutoFit/>
            </a:bodyPr>
            <a:lstStyle/>
            <a:p>
              <a:pPr algn="ctr"/>
              <a:r>
                <a:rPr lang="sr-Latn-CS" dirty="0" smtClean="0">
                  <a:solidFill>
                    <a:schemeClr val="bg2"/>
                  </a:solidFill>
                </a:rPr>
                <a:t>BIH</a:t>
              </a:r>
              <a:endParaRPr lang="en-GB" dirty="0">
                <a:solidFill>
                  <a:schemeClr val="bg2"/>
                </a:solidFill>
              </a:endParaRPr>
            </a:p>
          </p:txBody>
        </p:sp>
      </p:grpSp>
      <p:grpSp>
        <p:nvGrpSpPr>
          <p:cNvPr id="40" name="Group 39"/>
          <p:cNvGrpSpPr/>
          <p:nvPr/>
        </p:nvGrpSpPr>
        <p:grpSpPr>
          <a:xfrm>
            <a:off x="2818033" y="3645024"/>
            <a:ext cx="1640863" cy="1512168"/>
            <a:chOff x="2818033" y="3645024"/>
            <a:chExt cx="1640863" cy="1512168"/>
          </a:xfrm>
        </p:grpSpPr>
        <p:sp>
          <p:nvSpPr>
            <p:cNvPr id="21" name="Oval 20"/>
            <p:cNvSpPr/>
            <p:nvPr/>
          </p:nvSpPr>
          <p:spPr>
            <a:xfrm>
              <a:off x="2818033" y="3645024"/>
              <a:ext cx="1640863" cy="1512168"/>
            </a:xfrm>
            <a:prstGeom prst="ellipse">
              <a:avLst/>
            </a:prstGeom>
            <a:solidFill>
              <a:schemeClr val="tx2"/>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x-none"/>
            </a:p>
          </p:txBody>
        </p:sp>
        <p:sp>
          <p:nvSpPr>
            <p:cNvPr id="51" name="TextBox 50"/>
            <p:cNvSpPr txBox="1"/>
            <p:nvPr/>
          </p:nvSpPr>
          <p:spPr>
            <a:xfrm>
              <a:off x="3178073" y="4140369"/>
              <a:ext cx="1008112" cy="584775"/>
            </a:xfrm>
            <a:prstGeom prst="rect">
              <a:avLst/>
            </a:prstGeom>
            <a:noFill/>
          </p:spPr>
          <p:txBody>
            <a:bodyPr wrap="square" rtlCol="0">
              <a:spAutoFit/>
            </a:bodyPr>
            <a:lstStyle/>
            <a:p>
              <a:r>
                <a:rPr lang="sr-Latn-CS" sz="3200" dirty="0" smtClean="0">
                  <a:solidFill>
                    <a:schemeClr val="bg2"/>
                  </a:solidFill>
                </a:rPr>
                <a:t>INTL</a:t>
              </a:r>
              <a:endParaRPr lang="en-GB" sz="3200" dirty="0">
                <a:solidFill>
                  <a:schemeClr val="bg2"/>
                </a:solidFill>
              </a:endParaRPr>
            </a:p>
          </p:txBody>
        </p:sp>
      </p:grpSp>
      <p:cxnSp>
        <p:nvCxnSpPr>
          <p:cNvPr id="72" name="Straight Connector 71"/>
          <p:cNvCxnSpPr/>
          <p:nvPr/>
        </p:nvCxnSpPr>
        <p:spPr>
          <a:xfrm rot="5400000">
            <a:off x="-113612" y="2737954"/>
            <a:ext cx="1080120"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a:xfrm rot="5400000">
            <a:off x="1110524" y="5474258"/>
            <a:ext cx="792088" cy="0"/>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62" name="TextBox 61"/>
          <p:cNvSpPr txBox="1"/>
          <p:nvPr/>
        </p:nvSpPr>
        <p:spPr>
          <a:xfrm>
            <a:off x="6768244" y="364594"/>
            <a:ext cx="2232248" cy="1015663"/>
          </a:xfrm>
          <a:prstGeom prst="rect">
            <a:avLst/>
          </a:prstGeom>
          <a:noFill/>
        </p:spPr>
        <p:txBody>
          <a:bodyPr wrap="square" rtlCol="0">
            <a:spAutoFit/>
          </a:bodyPr>
          <a:lstStyle/>
          <a:p>
            <a:r>
              <a:rPr lang="en-GB" sz="2000" b="1" dirty="0" smtClean="0"/>
              <a:t>KAJ POČNEMO: </a:t>
            </a:r>
            <a:br>
              <a:rPr lang="en-GB" sz="2000" b="1" dirty="0" smtClean="0"/>
            </a:br>
            <a:r>
              <a:rPr lang="en-GB" sz="2000" b="1" dirty="0" err="1" smtClean="0"/>
              <a:t>rešujemo</a:t>
            </a:r>
            <a:r>
              <a:rPr lang="en-GB" sz="2000" b="1" dirty="0" smtClean="0"/>
              <a:t> inf. </a:t>
            </a:r>
            <a:r>
              <a:rPr lang="en-GB" sz="2000" b="1" dirty="0" err="1" smtClean="0"/>
              <a:t>probleme</a:t>
            </a:r>
            <a:endParaRPr lang="x-none" sz="2000" b="1" dirty="0"/>
          </a:p>
        </p:txBody>
      </p:sp>
      <p:cxnSp>
        <p:nvCxnSpPr>
          <p:cNvPr id="63" name="Straight Connector 62"/>
          <p:cNvCxnSpPr/>
          <p:nvPr/>
        </p:nvCxnSpPr>
        <p:spPr>
          <a:xfrm>
            <a:off x="6696236" y="332656"/>
            <a:ext cx="0" cy="1047601"/>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
        <p:nvSpPr>
          <p:cNvPr id="64" name="TextBox 63"/>
          <p:cNvSpPr txBox="1"/>
          <p:nvPr/>
        </p:nvSpPr>
        <p:spPr>
          <a:xfrm>
            <a:off x="6732240" y="1948770"/>
            <a:ext cx="2232248" cy="1631216"/>
          </a:xfrm>
          <a:prstGeom prst="rect">
            <a:avLst/>
          </a:prstGeom>
          <a:noFill/>
        </p:spPr>
        <p:txBody>
          <a:bodyPr wrap="square" rtlCol="0">
            <a:spAutoFit/>
          </a:bodyPr>
          <a:lstStyle/>
          <a:p>
            <a:r>
              <a:rPr lang="en-GB" sz="2000" b="1" dirty="0" err="1" smtClean="0"/>
              <a:t>Področja</a:t>
            </a:r>
            <a:r>
              <a:rPr lang="en-GB" sz="2000" b="1" dirty="0" smtClean="0"/>
              <a:t>: </a:t>
            </a:r>
            <a:endParaRPr lang="en-GB" sz="2000" b="1" dirty="0" smtClean="0"/>
          </a:p>
          <a:p>
            <a:pPr marL="342900" indent="-342900">
              <a:buFontTx/>
              <a:buChar char="-"/>
            </a:pPr>
            <a:r>
              <a:rPr lang="en-GB" sz="2000" b="1" dirty="0" err="1"/>
              <a:t>Bančništvo</a:t>
            </a:r>
            <a:endParaRPr lang="en-GB" sz="2000" b="1" dirty="0" smtClean="0"/>
          </a:p>
          <a:p>
            <a:pPr marL="342900" indent="-342900">
              <a:buFontTx/>
              <a:buChar char="-"/>
            </a:pPr>
            <a:r>
              <a:rPr lang="en-GB" sz="2000" b="1" dirty="0" err="1" smtClean="0"/>
              <a:t>Zdravstvo</a:t>
            </a:r>
            <a:endParaRPr lang="en-GB" sz="2000" b="1" dirty="0" smtClean="0"/>
          </a:p>
          <a:p>
            <a:pPr marL="342900" indent="-342900">
              <a:buFontTx/>
              <a:buChar char="-"/>
            </a:pPr>
            <a:r>
              <a:rPr lang="en-GB" sz="2000" b="1" dirty="0" smtClean="0"/>
              <a:t>Telekom </a:t>
            </a:r>
          </a:p>
          <a:p>
            <a:pPr marL="342900" indent="-342900">
              <a:buFontTx/>
              <a:buChar char="-"/>
            </a:pPr>
            <a:r>
              <a:rPr lang="en-GB" sz="2000" b="1" dirty="0" smtClean="0"/>
              <a:t>…</a:t>
            </a:r>
            <a:endParaRPr lang="x-none" sz="2000" b="1" dirty="0"/>
          </a:p>
        </p:txBody>
      </p:sp>
      <p:cxnSp>
        <p:nvCxnSpPr>
          <p:cNvPr id="65" name="Straight Connector 64"/>
          <p:cNvCxnSpPr/>
          <p:nvPr/>
        </p:nvCxnSpPr>
        <p:spPr>
          <a:xfrm>
            <a:off x="6660232" y="1916832"/>
            <a:ext cx="0" cy="1047601"/>
          </a:xfrm>
          <a:prstGeom prst="line">
            <a:avLst/>
          </a:prstGeom>
          <a:ln w="25400">
            <a:solidFill>
              <a:schemeClr val="accent2"/>
            </a:solidFill>
            <a:prstDash val="sysDot"/>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8788176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sl-SI" smtClean="0"/>
              <a:t>ComTrade  Confidential</a:t>
            </a:r>
            <a:endParaRPr lang="en-US" dirty="0"/>
          </a:p>
        </p:txBody>
      </p:sp>
      <p:sp>
        <p:nvSpPr>
          <p:cNvPr id="4" name="Slide Number Placeholder 3"/>
          <p:cNvSpPr>
            <a:spLocks noGrp="1"/>
          </p:cNvSpPr>
          <p:nvPr>
            <p:ph type="sldNum" sz="quarter" idx="11"/>
          </p:nvPr>
        </p:nvSpPr>
        <p:spPr/>
        <p:txBody>
          <a:bodyPr/>
          <a:lstStyle/>
          <a:p>
            <a:fld id="{61E74060-C812-45FF-9BC3-7F5397E5DEC0}" type="slidenum">
              <a:rPr lang="en-US" smtClean="0"/>
              <a:pPr/>
              <a:t>9</a:t>
            </a:fld>
            <a:endParaRPr lang="en-US" dirty="0"/>
          </a:p>
        </p:txBody>
      </p:sp>
      <p:grpSp>
        <p:nvGrpSpPr>
          <p:cNvPr id="2" name="Group 93"/>
          <p:cNvGrpSpPr/>
          <p:nvPr/>
        </p:nvGrpSpPr>
        <p:grpSpPr>
          <a:xfrm>
            <a:off x="539552" y="980728"/>
            <a:ext cx="7992888" cy="5112568"/>
            <a:chOff x="539552" y="980728"/>
            <a:chExt cx="7992888" cy="5112568"/>
          </a:xfrm>
        </p:grpSpPr>
        <p:sp>
          <p:nvSpPr>
            <p:cNvPr id="31" name="Rounded Rectangle 30"/>
            <p:cNvSpPr/>
            <p:nvPr/>
          </p:nvSpPr>
          <p:spPr>
            <a:xfrm>
              <a:off x="6733428" y="217841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24" name="Rounded Rectangle 23"/>
            <p:cNvSpPr/>
            <p:nvPr/>
          </p:nvSpPr>
          <p:spPr>
            <a:xfrm>
              <a:off x="2917634" y="217841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26" name="Rounded Rectangle 25"/>
            <p:cNvSpPr/>
            <p:nvPr/>
          </p:nvSpPr>
          <p:spPr>
            <a:xfrm>
              <a:off x="4824270" y="217841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smtClean="0"/>
                <a:t>Telecommunications</a:t>
              </a:r>
              <a:endParaRPr lang="sr-Latn-CS" sz="1000" dirty="0"/>
            </a:p>
          </p:txBody>
        </p:sp>
        <p:sp>
          <p:nvSpPr>
            <p:cNvPr id="10" name="Rounded Rectangle 9"/>
            <p:cNvSpPr/>
            <p:nvPr/>
          </p:nvSpPr>
          <p:spPr>
            <a:xfrm>
              <a:off x="539552" y="980728"/>
              <a:ext cx="7992888" cy="504056"/>
            </a:xfrm>
            <a:prstGeom prst="roundRect">
              <a:avLst>
                <a:gd name="adj" fmla="val 50000"/>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r-Latn-CS"/>
            </a:p>
          </p:txBody>
        </p:sp>
        <p:sp>
          <p:nvSpPr>
            <p:cNvPr id="9" name="TextBox 8"/>
            <p:cNvSpPr txBox="1"/>
            <p:nvPr/>
          </p:nvSpPr>
          <p:spPr>
            <a:xfrm>
              <a:off x="2771800" y="1043444"/>
              <a:ext cx="3384376" cy="369332"/>
            </a:xfrm>
            <a:prstGeom prst="rect">
              <a:avLst/>
            </a:prstGeom>
            <a:noFill/>
          </p:spPr>
          <p:txBody>
            <a:bodyPr wrap="square" rtlCol="0">
              <a:spAutoFit/>
            </a:bodyPr>
            <a:lstStyle/>
            <a:p>
              <a:pPr algn="ctr"/>
              <a:r>
                <a:rPr lang="x-none" smtClean="0">
                  <a:solidFill>
                    <a:schemeClr val="bg2"/>
                  </a:solidFill>
                </a:rPr>
                <a:t> ComTrade OFFERING</a:t>
              </a:r>
              <a:endParaRPr lang="sr-Latn-CS" dirty="0">
                <a:solidFill>
                  <a:schemeClr val="bg2"/>
                </a:solidFill>
              </a:endParaRPr>
            </a:p>
          </p:txBody>
        </p:sp>
        <p:sp>
          <p:nvSpPr>
            <p:cNvPr id="11" name="Rounded Rectangle 10"/>
            <p:cNvSpPr/>
            <p:nvPr/>
          </p:nvSpPr>
          <p:spPr>
            <a:xfrm>
              <a:off x="539552" y="1670528"/>
              <a:ext cx="2088232" cy="318312"/>
            </a:xfrm>
            <a:prstGeom prst="roundRect">
              <a:avLst>
                <a:gd name="adj" fmla="val 50000"/>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r-Latn-CS"/>
            </a:p>
          </p:txBody>
        </p:sp>
        <p:sp>
          <p:nvSpPr>
            <p:cNvPr id="15" name="Rounded Rectangle 14"/>
            <p:cNvSpPr/>
            <p:nvPr/>
          </p:nvSpPr>
          <p:spPr>
            <a:xfrm>
              <a:off x="2915816" y="1670528"/>
              <a:ext cx="2709699" cy="318312"/>
            </a:xfrm>
            <a:prstGeom prst="roundRect">
              <a:avLst>
                <a:gd name="adj" fmla="val 50000"/>
              </a:avLst>
            </a:prstGeom>
            <a:ln w="9525"/>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r-Latn-CS"/>
            </a:p>
          </p:txBody>
        </p:sp>
        <p:sp>
          <p:nvSpPr>
            <p:cNvPr id="16" name="Rounded Rectangle 15"/>
            <p:cNvSpPr/>
            <p:nvPr/>
          </p:nvSpPr>
          <p:spPr>
            <a:xfrm>
              <a:off x="5868144" y="1670528"/>
              <a:ext cx="2664295" cy="318312"/>
            </a:xfrm>
            <a:prstGeom prst="roundRect">
              <a:avLst>
                <a:gd name="adj" fmla="val 50000"/>
              </a:avLst>
            </a:prstGeom>
            <a:ln w="9525"/>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r-Latn-CS"/>
            </a:p>
          </p:txBody>
        </p:sp>
        <p:sp>
          <p:nvSpPr>
            <p:cNvPr id="17" name="TextBox 16"/>
            <p:cNvSpPr txBox="1"/>
            <p:nvPr/>
          </p:nvSpPr>
          <p:spPr>
            <a:xfrm>
              <a:off x="3059832" y="1681063"/>
              <a:ext cx="2448272" cy="307777"/>
            </a:xfrm>
            <a:prstGeom prst="rect">
              <a:avLst/>
            </a:prstGeom>
            <a:noFill/>
          </p:spPr>
          <p:txBody>
            <a:bodyPr wrap="square" rtlCol="0">
              <a:spAutoFit/>
            </a:bodyPr>
            <a:lstStyle/>
            <a:p>
              <a:pPr algn="ctr">
                <a:spcAft>
                  <a:spcPts val="0"/>
                </a:spcAft>
              </a:pPr>
              <a:r>
                <a:rPr lang="x-none" sz="1400" smtClean="0">
                  <a:solidFill>
                    <a:schemeClr val="bg2"/>
                  </a:solidFill>
                </a:rPr>
                <a:t>Adriatic Business Unit</a:t>
              </a:r>
              <a:endParaRPr lang="x-none" sz="1400" dirty="0">
                <a:solidFill>
                  <a:schemeClr val="bg2"/>
                </a:solidFill>
                <a:ea typeface="Calibri"/>
              </a:endParaRPr>
            </a:p>
          </p:txBody>
        </p:sp>
        <p:sp>
          <p:nvSpPr>
            <p:cNvPr id="18" name="TextBox 17"/>
            <p:cNvSpPr txBox="1"/>
            <p:nvPr/>
          </p:nvSpPr>
          <p:spPr>
            <a:xfrm>
              <a:off x="683568" y="1681063"/>
              <a:ext cx="1800200" cy="307777"/>
            </a:xfrm>
            <a:prstGeom prst="rect">
              <a:avLst/>
            </a:prstGeom>
            <a:noFill/>
          </p:spPr>
          <p:txBody>
            <a:bodyPr wrap="square" rtlCol="0">
              <a:spAutoFit/>
            </a:bodyPr>
            <a:lstStyle/>
            <a:p>
              <a:pPr algn="ctr"/>
              <a:r>
                <a:rPr lang="x-none" sz="1400" smtClean="0">
                  <a:solidFill>
                    <a:schemeClr val="bg2"/>
                  </a:solidFill>
                </a:rPr>
                <a:t>Geography</a:t>
              </a:r>
              <a:endParaRPr lang="sr-Latn-CS" sz="1400" dirty="0">
                <a:solidFill>
                  <a:schemeClr val="bg2"/>
                </a:solidFill>
              </a:endParaRPr>
            </a:p>
          </p:txBody>
        </p:sp>
        <p:sp>
          <p:nvSpPr>
            <p:cNvPr id="19" name="TextBox 18"/>
            <p:cNvSpPr txBox="1"/>
            <p:nvPr/>
          </p:nvSpPr>
          <p:spPr>
            <a:xfrm>
              <a:off x="5986820" y="1681063"/>
              <a:ext cx="2448272" cy="307777"/>
            </a:xfrm>
            <a:prstGeom prst="rect">
              <a:avLst/>
            </a:prstGeom>
            <a:noFill/>
          </p:spPr>
          <p:txBody>
            <a:bodyPr wrap="square" rtlCol="0">
              <a:spAutoFit/>
            </a:bodyPr>
            <a:lstStyle/>
            <a:p>
              <a:pPr algn="ctr">
                <a:spcAft>
                  <a:spcPts val="0"/>
                </a:spcAft>
              </a:pPr>
              <a:r>
                <a:rPr lang="x-none" sz="1400" smtClean="0">
                  <a:solidFill>
                    <a:schemeClr val="bg2"/>
                  </a:solidFill>
                </a:rPr>
                <a:t>Intenational Business Unit</a:t>
              </a:r>
              <a:endParaRPr lang="x-none" sz="1400" dirty="0">
                <a:solidFill>
                  <a:schemeClr val="bg2"/>
                </a:solidFill>
                <a:ea typeface="Calibri"/>
              </a:endParaRPr>
            </a:p>
          </p:txBody>
        </p:sp>
        <p:sp>
          <p:nvSpPr>
            <p:cNvPr id="20" name="Rounded Rectangle 19"/>
            <p:cNvSpPr/>
            <p:nvPr/>
          </p:nvSpPr>
          <p:spPr>
            <a:xfrm>
              <a:off x="539552" y="2178415"/>
              <a:ext cx="2088232" cy="318312"/>
            </a:xfrm>
            <a:prstGeom prst="roundRect">
              <a:avLst>
                <a:gd name="adj" fmla="val 50000"/>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r-Latn-CS"/>
            </a:p>
          </p:txBody>
        </p:sp>
        <p:sp>
          <p:nvSpPr>
            <p:cNvPr id="21" name="TextBox 20"/>
            <p:cNvSpPr txBox="1"/>
            <p:nvPr/>
          </p:nvSpPr>
          <p:spPr>
            <a:xfrm>
              <a:off x="683568" y="2185119"/>
              <a:ext cx="1800200" cy="307777"/>
            </a:xfrm>
            <a:prstGeom prst="rect">
              <a:avLst/>
            </a:prstGeom>
            <a:noFill/>
          </p:spPr>
          <p:txBody>
            <a:bodyPr wrap="square" rtlCol="0">
              <a:spAutoFit/>
            </a:bodyPr>
            <a:lstStyle/>
            <a:p>
              <a:pPr algn="ctr"/>
              <a:r>
                <a:rPr lang="x-none" sz="1400" smtClean="0">
                  <a:solidFill>
                    <a:schemeClr val="bg2"/>
                  </a:solidFill>
                </a:rPr>
                <a:t>Industries</a:t>
              </a:r>
              <a:endParaRPr lang="sr-Latn-CS" sz="1400" dirty="0">
                <a:solidFill>
                  <a:schemeClr val="bg2"/>
                </a:solidFill>
              </a:endParaRPr>
            </a:p>
          </p:txBody>
        </p:sp>
        <p:sp>
          <p:nvSpPr>
            <p:cNvPr id="22" name="Rounded Rectangle 21"/>
            <p:cNvSpPr/>
            <p:nvPr/>
          </p:nvSpPr>
          <p:spPr>
            <a:xfrm>
              <a:off x="539552" y="3483786"/>
              <a:ext cx="2088232" cy="318312"/>
            </a:xfrm>
            <a:prstGeom prst="roundRect">
              <a:avLst>
                <a:gd name="adj" fmla="val 50000"/>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r-Latn-CS"/>
            </a:p>
          </p:txBody>
        </p:sp>
        <p:sp>
          <p:nvSpPr>
            <p:cNvPr id="23" name="TextBox 22"/>
            <p:cNvSpPr txBox="1"/>
            <p:nvPr/>
          </p:nvSpPr>
          <p:spPr>
            <a:xfrm>
              <a:off x="683568" y="3514066"/>
              <a:ext cx="1800200" cy="307777"/>
            </a:xfrm>
            <a:prstGeom prst="rect">
              <a:avLst/>
            </a:prstGeom>
            <a:noFill/>
          </p:spPr>
          <p:txBody>
            <a:bodyPr wrap="square" rtlCol="0">
              <a:spAutoFit/>
            </a:bodyPr>
            <a:lstStyle/>
            <a:p>
              <a:pPr algn="ctr"/>
              <a:r>
                <a:rPr lang="x-none" sz="1400" smtClean="0">
                  <a:solidFill>
                    <a:schemeClr val="bg2"/>
                  </a:solidFill>
                </a:rPr>
                <a:t> Services</a:t>
              </a:r>
              <a:endParaRPr lang="sr-Latn-CS" sz="1400" dirty="0">
                <a:solidFill>
                  <a:schemeClr val="bg2"/>
                </a:solidFill>
              </a:endParaRPr>
            </a:p>
          </p:txBody>
        </p:sp>
        <p:sp>
          <p:nvSpPr>
            <p:cNvPr id="25" name="TextBox 24"/>
            <p:cNvSpPr txBox="1"/>
            <p:nvPr/>
          </p:nvSpPr>
          <p:spPr>
            <a:xfrm>
              <a:off x="2915816" y="2204864"/>
              <a:ext cx="1800200" cy="246221"/>
            </a:xfrm>
            <a:prstGeom prst="rect">
              <a:avLst/>
            </a:prstGeom>
            <a:noFill/>
          </p:spPr>
          <p:txBody>
            <a:bodyPr wrap="square" rtlCol="0">
              <a:spAutoFit/>
            </a:bodyPr>
            <a:lstStyle/>
            <a:p>
              <a:pPr algn="ctr">
                <a:spcAft>
                  <a:spcPts val="0"/>
                </a:spcAft>
              </a:pPr>
              <a:r>
                <a:rPr lang="en-US" sz="1000" dirty="0" smtClean="0"/>
                <a:t>Public Sector</a:t>
              </a:r>
              <a:endParaRPr lang="x-none" sz="1000" dirty="0">
                <a:solidFill>
                  <a:schemeClr val="tx2"/>
                </a:solidFill>
                <a:ea typeface="Calibri"/>
              </a:endParaRPr>
            </a:p>
          </p:txBody>
        </p:sp>
        <p:sp>
          <p:nvSpPr>
            <p:cNvPr id="27" name="TextBox 26"/>
            <p:cNvSpPr txBox="1"/>
            <p:nvPr/>
          </p:nvSpPr>
          <p:spPr>
            <a:xfrm>
              <a:off x="4860032" y="2204864"/>
              <a:ext cx="1728192" cy="246221"/>
            </a:xfrm>
            <a:prstGeom prst="rect">
              <a:avLst/>
            </a:prstGeom>
            <a:noFill/>
          </p:spPr>
          <p:txBody>
            <a:bodyPr wrap="square" rtlCol="0">
              <a:spAutoFit/>
            </a:bodyPr>
            <a:lstStyle/>
            <a:p>
              <a:pPr algn="ctr">
                <a:spcAft>
                  <a:spcPts val="0"/>
                </a:spcAft>
              </a:pPr>
              <a:endParaRPr lang="x-none" sz="1000" dirty="0">
                <a:ea typeface="Calibri"/>
              </a:endParaRPr>
            </a:p>
          </p:txBody>
        </p:sp>
        <p:sp>
          <p:nvSpPr>
            <p:cNvPr id="29" name="TextBox 28"/>
            <p:cNvSpPr txBox="1"/>
            <p:nvPr/>
          </p:nvSpPr>
          <p:spPr>
            <a:xfrm>
              <a:off x="6732240" y="2204864"/>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Gaming</a:t>
              </a:r>
              <a:endParaRPr lang="x-none" sz="1000" dirty="0">
                <a:solidFill>
                  <a:schemeClr val="tx2"/>
                </a:solidFill>
                <a:ea typeface="Calibri"/>
              </a:endParaRPr>
            </a:p>
          </p:txBody>
        </p:sp>
        <p:sp>
          <p:nvSpPr>
            <p:cNvPr id="32" name="Rounded Rectangle 31"/>
            <p:cNvSpPr/>
            <p:nvPr/>
          </p:nvSpPr>
          <p:spPr>
            <a:xfrm>
              <a:off x="6733428" y="259528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33" name="Rounded Rectangle 32"/>
            <p:cNvSpPr/>
            <p:nvPr/>
          </p:nvSpPr>
          <p:spPr>
            <a:xfrm>
              <a:off x="2917634" y="259528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smtClean="0"/>
                <a:t>Healthcare</a:t>
              </a:r>
              <a:endParaRPr lang="sr-Latn-CS" sz="1000" dirty="0"/>
            </a:p>
          </p:txBody>
        </p:sp>
        <p:sp>
          <p:nvSpPr>
            <p:cNvPr id="34" name="Rounded Rectangle 33"/>
            <p:cNvSpPr/>
            <p:nvPr/>
          </p:nvSpPr>
          <p:spPr>
            <a:xfrm>
              <a:off x="4824270" y="259528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35" name="TextBox 34"/>
            <p:cNvSpPr txBox="1"/>
            <p:nvPr/>
          </p:nvSpPr>
          <p:spPr>
            <a:xfrm>
              <a:off x="2915816" y="3429000"/>
              <a:ext cx="1800200" cy="246221"/>
            </a:xfrm>
            <a:prstGeom prst="rect">
              <a:avLst/>
            </a:prstGeom>
            <a:noFill/>
          </p:spPr>
          <p:txBody>
            <a:bodyPr wrap="square" rtlCol="0">
              <a:spAutoFit/>
            </a:bodyPr>
            <a:lstStyle/>
            <a:p>
              <a:pPr algn="ctr">
                <a:spcAft>
                  <a:spcPts val="0"/>
                </a:spcAft>
              </a:pPr>
              <a:r>
                <a:rPr lang="x-none" sz="1000" smtClean="0"/>
                <a:t>Enterprise Sector</a:t>
              </a:r>
              <a:endParaRPr lang="x-none" sz="1000" dirty="0">
                <a:ea typeface="Calibri"/>
              </a:endParaRPr>
            </a:p>
          </p:txBody>
        </p:sp>
        <p:sp>
          <p:nvSpPr>
            <p:cNvPr id="36" name="TextBox 35"/>
            <p:cNvSpPr txBox="1"/>
            <p:nvPr/>
          </p:nvSpPr>
          <p:spPr>
            <a:xfrm>
              <a:off x="4860032" y="2625565"/>
              <a:ext cx="1728192" cy="246221"/>
            </a:xfrm>
            <a:prstGeom prst="rect">
              <a:avLst/>
            </a:prstGeom>
            <a:noFill/>
          </p:spPr>
          <p:txBody>
            <a:bodyPr wrap="square" rtlCol="0">
              <a:spAutoFit/>
            </a:bodyPr>
            <a:lstStyle/>
            <a:p>
              <a:pPr algn="ctr">
                <a:spcAft>
                  <a:spcPts val="0"/>
                </a:spcAft>
              </a:pPr>
              <a:r>
                <a:rPr lang="x-none" sz="1000" smtClean="0"/>
                <a:t>Financial </a:t>
              </a:r>
              <a:r>
                <a:rPr lang="en-US" sz="1000" dirty="0" smtClean="0"/>
                <a:t>Services</a:t>
              </a:r>
              <a:endParaRPr lang="x-none" sz="1000" dirty="0">
                <a:ea typeface="Calibri"/>
              </a:endParaRPr>
            </a:p>
          </p:txBody>
        </p:sp>
        <p:sp>
          <p:nvSpPr>
            <p:cNvPr id="37" name="TextBox 36"/>
            <p:cNvSpPr txBox="1"/>
            <p:nvPr/>
          </p:nvSpPr>
          <p:spPr>
            <a:xfrm>
              <a:off x="6732240" y="2625565"/>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Embedded </a:t>
              </a:r>
              <a:r>
                <a:rPr lang="en-US" sz="1000" dirty="0" smtClean="0">
                  <a:solidFill>
                    <a:schemeClr val="tx1"/>
                  </a:solidFill>
                </a:rPr>
                <a:t>S</a:t>
              </a:r>
              <a:r>
                <a:rPr lang="x-none" sz="1000" smtClean="0">
                  <a:solidFill>
                    <a:schemeClr val="tx1"/>
                  </a:solidFill>
                </a:rPr>
                <a:t>ystems</a:t>
              </a:r>
              <a:endParaRPr lang="x-none" sz="1000" dirty="0">
                <a:solidFill>
                  <a:schemeClr val="tx1"/>
                </a:solidFill>
                <a:ea typeface="Calibri"/>
              </a:endParaRPr>
            </a:p>
          </p:txBody>
        </p:sp>
        <p:sp>
          <p:nvSpPr>
            <p:cNvPr id="38" name="Rounded Rectangle 37"/>
            <p:cNvSpPr/>
            <p:nvPr/>
          </p:nvSpPr>
          <p:spPr>
            <a:xfrm>
              <a:off x="6733428" y="3015121"/>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40" name="Rounded Rectangle 39"/>
            <p:cNvSpPr/>
            <p:nvPr/>
          </p:nvSpPr>
          <p:spPr>
            <a:xfrm>
              <a:off x="4824270" y="3015121"/>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42" name="TextBox 41"/>
            <p:cNvSpPr txBox="1"/>
            <p:nvPr/>
          </p:nvSpPr>
          <p:spPr>
            <a:xfrm>
              <a:off x="4860032" y="3045401"/>
              <a:ext cx="1728192" cy="246221"/>
            </a:xfrm>
            <a:prstGeom prst="rect">
              <a:avLst/>
            </a:prstGeom>
            <a:noFill/>
          </p:spPr>
          <p:txBody>
            <a:bodyPr wrap="square" rtlCol="0">
              <a:spAutoFit/>
            </a:bodyPr>
            <a:lstStyle/>
            <a:p>
              <a:pPr algn="ctr">
                <a:spcAft>
                  <a:spcPts val="0"/>
                </a:spcAft>
              </a:pPr>
              <a:r>
                <a:rPr lang="en-US" sz="1000" dirty="0" err="1" smtClean="0"/>
                <a:t>Enterpruise</a:t>
              </a:r>
              <a:endParaRPr lang="x-none" sz="1000" dirty="0">
                <a:ea typeface="Calibri"/>
              </a:endParaRPr>
            </a:p>
          </p:txBody>
        </p:sp>
        <p:sp>
          <p:nvSpPr>
            <p:cNvPr id="43" name="TextBox 42"/>
            <p:cNvSpPr txBox="1"/>
            <p:nvPr/>
          </p:nvSpPr>
          <p:spPr>
            <a:xfrm>
              <a:off x="6732240" y="3045401"/>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Storage</a:t>
              </a:r>
              <a:endParaRPr lang="x-none" sz="1000" dirty="0">
                <a:solidFill>
                  <a:schemeClr val="tx2"/>
                </a:solidFill>
                <a:ea typeface="Calibri"/>
              </a:endParaRPr>
            </a:p>
          </p:txBody>
        </p:sp>
        <p:sp>
          <p:nvSpPr>
            <p:cNvPr id="44" name="Rounded Rectangle 43"/>
            <p:cNvSpPr/>
            <p:nvPr/>
          </p:nvSpPr>
          <p:spPr>
            <a:xfrm>
              <a:off x="6733428" y="3501988"/>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45" name="Rounded Rectangle 44"/>
            <p:cNvSpPr/>
            <p:nvPr/>
          </p:nvSpPr>
          <p:spPr>
            <a:xfrm>
              <a:off x="2915816" y="3429000"/>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46" name="Rounded Rectangle 45"/>
            <p:cNvSpPr/>
            <p:nvPr/>
          </p:nvSpPr>
          <p:spPr>
            <a:xfrm>
              <a:off x="4824270" y="3501988"/>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47" name="TextBox 46"/>
            <p:cNvSpPr txBox="1"/>
            <p:nvPr/>
          </p:nvSpPr>
          <p:spPr>
            <a:xfrm>
              <a:off x="2915816" y="3532268"/>
              <a:ext cx="1800200" cy="246221"/>
            </a:xfrm>
            <a:prstGeom prst="rect">
              <a:avLst/>
            </a:prstGeom>
            <a:noFill/>
          </p:spPr>
          <p:txBody>
            <a:bodyPr wrap="square" rtlCol="0">
              <a:spAutoFit/>
            </a:bodyPr>
            <a:lstStyle/>
            <a:p>
              <a:pPr algn="ctr">
                <a:spcAft>
                  <a:spcPts val="0"/>
                </a:spcAft>
              </a:pPr>
              <a:r>
                <a:rPr lang="x-none" sz="1000" smtClean="0"/>
                <a:t>System integration</a:t>
              </a:r>
              <a:endParaRPr lang="x-none" sz="1000" dirty="0">
                <a:ea typeface="Calibri"/>
              </a:endParaRPr>
            </a:p>
          </p:txBody>
        </p:sp>
        <p:sp>
          <p:nvSpPr>
            <p:cNvPr id="48" name="TextBox 47"/>
            <p:cNvSpPr txBox="1"/>
            <p:nvPr/>
          </p:nvSpPr>
          <p:spPr>
            <a:xfrm>
              <a:off x="4860032" y="3461803"/>
              <a:ext cx="1728192" cy="400110"/>
            </a:xfrm>
            <a:prstGeom prst="rect">
              <a:avLst/>
            </a:prstGeom>
            <a:noFill/>
          </p:spPr>
          <p:txBody>
            <a:bodyPr wrap="square" rtlCol="0">
              <a:spAutoFit/>
            </a:bodyPr>
            <a:lstStyle/>
            <a:p>
              <a:pPr algn="ctr">
                <a:spcAft>
                  <a:spcPts val="0"/>
                </a:spcAft>
              </a:pPr>
              <a:r>
                <a:rPr lang="x-none" sz="1000" smtClean="0"/>
                <a:t>Custom application development</a:t>
              </a:r>
              <a:endParaRPr lang="x-none" sz="1000" dirty="0">
                <a:ea typeface="Calibri"/>
              </a:endParaRPr>
            </a:p>
          </p:txBody>
        </p:sp>
        <p:sp>
          <p:nvSpPr>
            <p:cNvPr id="49" name="TextBox 48"/>
            <p:cNvSpPr txBox="1"/>
            <p:nvPr/>
          </p:nvSpPr>
          <p:spPr>
            <a:xfrm>
              <a:off x="6732240" y="3532268"/>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Product development hosting</a:t>
              </a:r>
              <a:endParaRPr lang="x-none" sz="1000" dirty="0">
                <a:solidFill>
                  <a:schemeClr val="tx1"/>
                </a:solidFill>
                <a:ea typeface="Calibri"/>
              </a:endParaRPr>
            </a:p>
          </p:txBody>
        </p:sp>
        <p:sp>
          <p:nvSpPr>
            <p:cNvPr id="62" name="Rounded Rectangle 61"/>
            <p:cNvSpPr/>
            <p:nvPr/>
          </p:nvSpPr>
          <p:spPr>
            <a:xfrm>
              <a:off x="6733428" y="3925999"/>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63" name="Rounded Rectangle 62"/>
            <p:cNvSpPr/>
            <p:nvPr/>
          </p:nvSpPr>
          <p:spPr>
            <a:xfrm>
              <a:off x="2917634" y="3925999"/>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64" name="Rounded Rectangle 63"/>
            <p:cNvSpPr/>
            <p:nvPr/>
          </p:nvSpPr>
          <p:spPr>
            <a:xfrm>
              <a:off x="4824270" y="3925999"/>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65" name="TextBox 64"/>
            <p:cNvSpPr txBox="1"/>
            <p:nvPr/>
          </p:nvSpPr>
          <p:spPr>
            <a:xfrm>
              <a:off x="2915816" y="3893851"/>
              <a:ext cx="1800200" cy="400110"/>
            </a:xfrm>
            <a:prstGeom prst="rect">
              <a:avLst/>
            </a:prstGeom>
            <a:noFill/>
          </p:spPr>
          <p:txBody>
            <a:bodyPr wrap="square" rtlCol="0">
              <a:spAutoFit/>
            </a:bodyPr>
            <a:lstStyle/>
            <a:p>
              <a:pPr algn="ctr">
                <a:spcAft>
                  <a:spcPts val="0"/>
                </a:spcAft>
              </a:pPr>
              <a:r>
                <a:rPr lang="x-none" sz="1000" smtClean="0"/>
                <a:t>Partner-driven solution implementation</a:t>
              </a:r>
              <a:endParaRPr lang="x-none" sz="1000" dirty="0">
                <a:ea typeface="Calibri"/>
              </a:endParaRPr>
            </a:p>
          </p:txBody>
        </p:sp>
        <p:sp>
          <p:nvSpPr>
            <p:cNvPr id="66" name="TextBox 65"/>
            <p:cNvSpPr txBox="1"/>
            <p:nvPr/>
          </p:nvSpPr>
          <p:spPr>
            <a:xfrm>
              <a:off x="4860032" y="3885814"/>
              <a:ext cx="1728192" cy="400110"/>
            </a:xfrm>
            <a:prstGeom prst="rect">
              <a:avLst/>
            </a:prstGeom>
            <a:noFill/>
          </p:spPr>
          <p:txBody>
            <a:bodyPr wrap="square" rtlCol="0">
              <a:spAutoFit/>
            </a:bodyPr>
            <a:lstStyle/>
            <a:p>
              <a:pPr algn="ctr">
                <a:spcAft>
                  <a:spcPts val="0"/>
                </a:spcAft>
              </a:pPr>
              <a:r>
                <a:rPr lang="x-none" sz="1000" smtClean="0"/>
                <a:t>Business process management</a:t>
              </a:r>
              <a:endParaRPr lang="x-none" sz="1000" dirty="0">
                <a:ea typeface="Calibri"/>
              </a:endParaRPr>
            </a:p>
          </p:txBody>
        </p:sp>
        <p:sp>
          <p:nvSpPr>
            <p:cNvPr id="67" name="TextBox 66"/>
            <p:cNvSpPr txBox="1"/>
            <p:nvPr/>
          </p:nvSpPr>
          <p:spPr>
            <a:xfrm>
              <a:off x="6732240" y="3956279"/>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Testing and evaluation</a:t>
              </a:r>
              <a:endParaRPr lang="x-none" sz="1000" dirty="0">
                <a:solidFill>
                  <a:schemeClr val="tx1"/>
                </a:solidFill>
                <a:ea typeface="Calibri"/>
              </a:endParaRPr>
            </a:p>
          </p:txBody>
        </p:sp>
        <p:sp>
          <p:nvSpPr>
            <p:cNvPr id="68" name="Rounded Rectangle 67"/>
            <p:cNvSpPr/>
            <p:nvPr/>
          </p:nvSpPr>
          <p:spPr>
            <a:xfrm>
              <a:off x="6733428" y="4367627"/>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69" name="Rounded Rectangle 68"/>
            <p:cNvSpPr/>
            <p:nvPr/>
          </p:nvSpPr>
          <p:spPr>
            <a:xfrm>
              <a:off x="2917634" y="4367627"/>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70" name="Rounded Rectangle 69"/>
            <p:cNvSpPr/>
            <p:nvPr/>
          </p:nvSpPr>
          <p:spPr>
            <a:xfrm>
              <a:off x="4824270" y="4367627"/>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71" name="TextBox 70"/>
            <p:cNvSpPr txBox="1"/>
            <p:nvPr/>
          </p:nvSpPr>
          <p:spPr>
            <a:xfrm>
              <a:off x="2915816" y="4325899"/>
              <a:ext cx="1800200" cy="400110"/>
            </a:xfrm>
            <a:prstGeom prst="rect">
              <a:avLst/>
            </a:prstGeom>
            <a:noFill/>
          </p:spPr>
          <p:txBody>
            <a:bodyPr wrap="square" rtlCol="0">
              <a:spAutoFit/>
            </a:bodyPr>
            <a:lstStyle/>
            <a:p>
              <a:pPr algn="ctr">
                <a:spcAft>
                  <a:spcPts val="0"/>
                </a:spcAft>
              </a:pPr>
              <a:r>
                <a:rPr lang="x-none" sz="1000" smtClean="0"/>
                <a:t>IT infrastructure and </a:t>
              </a:r>
              <a:endParaRPr lang="en-US" sz="1000" dirty="0" smtClean="0"/>
            </a:p>
            <a:p>
              <a:pPr algn="ctr">
                <a:spcAft>
                  <a:spcPts val="0"/>
                </a:spcAft>
              </a:pPr>
              <a:r>
                <a:rPr lang="x-none" sz="1000" smtClean="0"/>
                <a:t>system management</a:t>
              </a:r>
              <a:endParaRPr lang="x-none" sz="1000" dirty="0">
                <a:ea typeface="Calibri"/>
              </a:endParaRPr>
            </a:p>
          </p:txBody>
        </p:sp>
        <p:sp>
          <p:nvSpPr>
            <p:cNvPr id="72" name="TextBox 71"/>
            <p:cNvSpPr txBox="1"/>
            <p:nvPr/>
          </p:nvSpPr>
          <p:spPr>
            <a:xfrm>
              <a:off x="4860032" y="4325899"/>
              <a:ext cx="1728192" cy="400110"/>
            </a:xfrm>
            <a:prstGeom prst="rect">
              <a:avLst/>
            </a:prstGeom>
            <a:noFill/>
          </p:spPr>
          <p:txBody>
            <a:bodyPr wrap="square" rtlCol="0">
              <a:spAutoFit/>
            </a:bodyPr>
            <a:lstStyle/>
            <a:p>
              <a:pPr algn="ctr">
                <a:spcAft>
                  <a:spcPts val="0"/>
                </a:spcAft>
              </a:pPr>
              <a:r>
                <a:rPr lang="x-none" sz="1000" smtClean="0"/>
                <a:t>Business and technical consulting</a:t>
              </a:r>
              <a:endParaRPr lang="x-none" sz="1000">
                <a:ea typeface="Calibri"/>
              </a:endParaRPr>
            </a:p>
          </p:txBody>
        </p:sp>
        <p:sp>
          <p:nvSpPr>
            <p:cNvPr id="73" name="TextBox 72"/>
            <p:cNvSpPr txBox="1"/>
            <p:nvPr/>
          </p:nvSpPr>
          <p:spPr>
            <a:xfrm>
              <a:off x="6732240" y="4325899"/>
              <a:ext cx="1800200" cy="400110"/>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x-none" sz="1000" smtClean="0">
                  <a:solidFill>
                    <a:schemeClr val="tx1"/>
                  </a:solidFill>
                </a:rPr>
                <a:t>Platform-independent </a:t>
              </a:r>
              <a:endParaRPr lang="en-US" sz="1000" dirty="0" smtClean="0">
                <a:solidFill>
                  <a:schemeClr val="tx1"/>
                </a:solidFill>
              </a:endParaRPr>
            </a:p>
            <a:p>
              <a:pPr algn="ctr">
                <a:spcAft>
                  <a:spcPts val="0"/>
                </a:spcAft>
              </a:pPr>
              <a:r>
                <a:rPr lang="x-none" sz="1000" smtClean="0">
                  <a:solidFill>
                    <a:schemeClr val="tx1"/>
                  </a:solidFill>
                </a:rPr>
                <a:t>content production</a:t>
              </a:r>
              <a:endParaRPr lang="x-none" sz="1000" dirty="0">
                <a:solidFill>
                  <a:schemeClr val="tx1"/>
                </a:solidFill>
                <a:ea typeface="Calibri"/>
              </a:endParaRPr>
            </a:p>
          </p:txBody>
        </p:sp>
        <p:sp>
          <p:nvSpPr>
            <p:cNvPr id="74" name="Rounded Rectangle 73"/>
            <p:cNvSpPr/>
            <p:nvPr/>
          </p:nvSpPr>
          <p:spPr>
            <a:xfrm>
              <a:off x="539552" y="4851073"/>
              <a:ext cx="2088232" cy="318312"/>
            </a:xfrm>
            <a:prstGeom prst="roundRect">
              <a:avLst>
                <a:gd name="adj" fmla="val 50000"/>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r-Latn-CS"/>
            </a:p>
          </p:txBody>
        </p:sp>
        <p:sp>
          <p:nvSpPr>
            <p:cNvPr id="75" name="TextBox 74"/>
            <p:cNvSpPr txBox="1"/>
            <p:nvPr/>
          </p:nvSpPr>
          <p:spPr>
            <a:xfrm>
              <a:off x="683568" y="4882218"/>
              <a:ext cx="1800200" cy="307777"/>
            </a:xfrm>
            <a:prstGeom prst="rect">
              <a:avLst/>
            </a:prstGeom>
            <a:noFill/>
          </p:spPr>
          <p:txBody>
            <a:bodyPr wrap="square" rtlCol="0">
              <a:spAutoFit/>
            </a:bodyPr>
            <a:lstStyle/>
            <a:p>
              <a:pPr algn="ctr"/>
              <a:r>
                <a:rPr lang="x-none" sz="1400" smtClean="0">
                  <a:solidFill>
                    <a:schemeClr val="bg2"/>
                  </a:solidFill>
                </a:rPr>
                <a:t>Selected products</a:t>
              </a:r>
              <a:endParaRPr lang="sr-Latn-CS" sz="1400" dirty="0">
                <a:solidFill>
                  <a:schemeClr val="bg2"/>
                </a:solidFill>
              </a:endParaRPr>
            </a:p>
          </p:txBody>
        </p:sp>
        <p:sp>
          <p:nvSpPr>
            <p:cNvPr id="76" name="Rounded Rectangle 75"/>
            <p:cNvSpPr/>
            <p:nvPr/>
          </p:nvSpPr>
          <p:spPr>
            <a:xfrm>
              <a:off x="6733428" y="486927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77" name="Rounded Rectangle 76"/>
            <p:cNvSpPr/>
            <p:nvPr/>
          </p:nvSpPr>
          <p:spPr>
            <a:xfrm>
              <a:off x="2917634" y="486927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78" name="Rounded Rectangle 77"/>
            <p:cNvSpPr/>
            <p:nvPr/>
          </p:nvSpPr>
          <p:spPr>
            <a:xfrm>
              <a:off x="4824270" y="4869275"/>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79" name="TextBox 78"/>
            <p:cNvSpPr txBox="1"/>
            <p:nvPr/>
          </p:nvSpPr>
          <p:spPr>
            <a:xfrm>
              <a:off x="2915816" y="4899555"/>
              <a:ext cx="1800200" cy="246221"/>
            </a:xfrm>
            <a:prstGeom prst="rect">
              <a:avLst/>
            </a:prstGeom>
            <a:noFill/>
          </p:spPr>
          <p:txBody>
            <a:bodyPr wrap="square" rtlCol="0">
              <a:spAutoFit/>
            </a:bodyPr>
            <a:lstStyle/>
            <a:p>
              <a:pPr algn="ctr">
                <a:spcAft>
                  <a:spcPts val="0"/>
                </a:spcAft>
              </a:pPr>
              <a:r>
                <a:rPr lang="x-none" sz="1000" smtClean="0"/>
                <a:t>Electronic signatures</a:t>
              </a:r>
              <a:endParaRPr lang="x-none" sz="1000">
                <a:ea typeface="Calibri"/>
              </a:endParaRPr>
            </a:p>
          </p:txBody>
        </p:sp>
        <p:sp>
          <p:nvSpPr>
            <p:cNvPr id="80" name="TextBox 79"/>
            <p:cNvSpPr txBox="1"/>
            <p:nvPr/>
          </p:nvSpPr>
          <p:spPr>
            <a:xfrm>
              <a:off x="4860032" y="4901963"/>
              <a:ext cx="1728192" cy="246221"/>
            </a:xfrm>
            <a:prstGeom prst="rect">
              <a:avLst/>
            </a:prstGeom>
            <a:noFill/>
          </p:spPr>
          <p:txBody>
            <a:bodyPr wrap="square" rtlCol="0">
              <a:spAutoFit/>
            </a:bodyPr>
            <a:lstStyle/>
            <a:p>
              <a:pPr algn="ctr">
                <a:spcAft>
                  <a:spcPts val="0"/>
                </a:spcAft>
              </a:pPr>
              <a:r>
                <a:rPr lang="en-US" sz="1000" dirty="0" smtClean="0"/>
                <a:t>Electronic banking solution</a:t>
              </a:r>
              <a:endParaRPr lang="x-none" sz="1000">
                <a:ea typeface="Calibri"/>
              </a:endParaRPr>
            </a:p>
          </p:txBody>
        </p:sp>
        <p:sp>
          <p:nvSpPr>
            <p:cNvPr id="81" name="TextBox 80"/>
            <p:cNvSpPr txBox="1"/>
            <p:nvPr/>
          </p:nvSpPr>
          <p:spPr>
            <a:xfrm>
              <a:off x="6732240" y="4829955"/>
              <a:ext cx="1800200" cy="400110"/>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en-US" sz="1000" dirty="0" smtClean="0">
                  <a:solidFill>
                    <a:schemeClr val="tx1"/>
                  </a:solidFill>
                  <a:ea typeface="Calibri"/>
                </a:rPr>
                <a:t>Online casino platform (incl. live casino content)</a:t>
              </a:r>
              <a:endParaRPr lang="x-none" sz="1000" dirty="0">
                <a:solidFill>
                  <a:schemeClr val="tx1"/>
                </a:solidFill>
                <a:ea typeface="Calibri"/>
              </a:endParaRPr>
            </a:p>
          </p:txBody>
        </p:sp>
        <p:sp>
          <p:nvSpPr>
            <p:cNvPr id="82" name="Rounded Rectangle 81"/>
            <p:cNvSpPr/>
            <p:nvPr/>
          </p:nvSpPr>
          <p:spPr>
            <a:xfrm>
              <a:off x="6733428" y="5293286"/>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83" name="Rounded Rectangle 82"/>
            <p:cNvSpPr/>
            <p:nvPr/>
          </p:nvSpPr>
          <p:spPr>
            <a:xfrm>
              <a:off x="2917634" y="5293286"/>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84" name="Rounded Rectangle 83"/>
            <p:cNvSpPr/>
            <p:nvPr/>
          </p:nvSpPr>
          <p:spPr>
            <a:xfrm>
              <a:off x="4824270" y="5293286"/>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85" name="TextBox 84"/>
            <p:cNvSpPr txBox="1"/>
            <p:nvPr/>
          </p:nvSpPr>
          <p:spPr>
            <a:xfrm>
              <a:off x="2915816" y="5261138"/>
              <a:ext cx="1800200" cy="400110"/>
            </a:xfrm>
            <a:prstGeom prst="rect">
              <a:avLst/>
            </a:prstGeom>
            <a:noFill/>
          </p:spPr>
          <p:txBody>
            <a:bodyPr wrap="square" rtlCol="0">
              <a:spAutoFit/>
            </a:bodyPr>
            <a:lstStyle/>
            <a:p>
              <a:pPr algn="ctr">
                <a:spcAft>
                  <a:spcPts val="0"/>
                </a:spcAft>
              </a:pPr>
              <a:r>
                <a:rPr lang="x-none" sz="1000" smtClean="0"/>
                <a:t>Mobile content delivery solutions</a:t>
              </a:r>
              <a:endParaRPr lang="x-none" sz="1000">
                <a:ea typeface="Calibri"/>
              </a:endParaRPr>
            </a:p>
          </p:txBody>
        </p:sp>
        <p:sp>
          <p:nvSpPr>
            <p:cNvPr id="86" name="TextBox 85"/>
            <p:cNvSpPr txBox="1"/>
            <p:nvPr/>
          </p:nvSpPr>
          <p:spPr>
            <a:xfrm>
              <a:off x="4860032" y="5261138"/>
              <a:ext cx="1728192" cy="400110"/>
            </a:xfrm>
            <a:prstGeom prst="rect">
              <a:avLst/>
            </a:prstGeom>
            <a:noFill/>
          </p:spPr>
          <p:txBody>
            <a:bodyPr wrap="square" rtlCol="0">
              <a:spAutoFit/>
            </a:bodyPr>
            <a:lstStyle/>
            <a:p>
              <a:pPr algn="ctr">
                <a:spcAft>
                  <a:spcPts val="0"/>
                </a:spcAft>
              </a:pPr>
              <a:r>
                <a:rPr lang="en-US" sz="1000" dirty="0" smtClean="0">
                  <a:ea typeface="Calibri"/>
                </a:rPr>
                <a:t>Storage white label software modules</a:t>
              </a:r>
              <a:endParaRPr lang="x-none" sz="1000">
                <a:ea typeface="Calibri"/>
              </a:endParaRPr>
            </a:p>
          </p:txBody>
        </p:sp>
        <p:sp>
          <p:nvSpPr>
            <p:cNvPr id="87" name="TextBox 86"/>
            <p:cNvSpPr txBox="1"/>
            <p:nvPr/>
          </p:nvSpPr>
          <p:spPr>
            <a:xfrm>
              <a:off x="6732240" y="5261138"/>
              <a:ext cx="1800200" cy="400110"/>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en-US" sz="1000" dirty="0" smtClean="0">
                  <a:solidFill>
                    <a:schemeClr val="tx1"/>
                  </a:solidFill>
                </a:rPr>
                <a:t>G2S/S2S platforms and VLT monitoring systems</a:t>
              </a:r>
              <a:endParaRPr lang="x-none" sz="1000" dirty="0">
                <a:solidFill>
                  <a:schemeClr val="tx1"/>
                </a:solidFill>
                <a:ea typeface="Calibri"/>
              </a:endParaRPr>
            </a:p>
          </p:txBody>
        </p:sp>
        <p:sp>
          <p:nvSpPr>
            <p:cNvPr id="88" name="Rounded Rectangle 87"/>
            <p:cNvSpPr/>
            <p:nvPr/>
          </p:nvSpPr>
          <p:spPr>
            <a:xfrm>
              <a:off x="6733428" y="5734914"/>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89" name="Rounded Rectangle 88"/>
            <p:cNvSpPr/>
            <p:nvPr/>
          </p:nvSpPr>
          <p:spPr>
            <a:xfrm>
              <a:off x="2917634" y="5734914"/>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lang="sr-Latn-CS"/>
            </a:p>
          </p:txBody>
        </p:sp>
        <p:sp>
          <p:nvSpPr>
            <p:cNvPr id="90" name="Rounded Rectangle 89"/>
            <p:cNvSpPr/>
            <p:nvPr/>
          </p:nvSpPr>
          <p:spPr>
            <a:xfrm>
              <a:off x="4824270" y="5734914"/>
              <a:ext cx="1785081" cy="318312"/>
            </a:xfrm>
            <a:prstGeom prst="roundRect">
              <a:avLst>
                <a:gd name="adj" fmla="val 50000"/>
              </a:avLst>
            </a:prstGeom>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dirty="0" smtClean="0">
                  <a:solidFill>
                    <a:schemeClr val="tx1"/>
                  </a:solidFill>
                </a:rPr>
                <a:t>Application management products</a:t>
              </a:r>
              <a:endParaRPr lang="sr-Latn-CS" sz="1000" dirty="0">
                <a:solidFill>
                  <a:schemeClr val="tx1"/>
                </a:solidFill>
              </a:endParaRPr>
            </a:p>
          </p:txBody>
        </p:sp>
        <p:sp>
          <p:nvSpPr>
            <p:cNvPr id="91" name="TextBox 90"/>
            <p:cNvSpPr txBox="1"/>
            <p:nvPr/>
          </p:nvSpPr>
          <p:spPr>
            <a:xfrm>
              <a:off x="2915816" y="5693186"/>
              <a:ext cx="1800200" cy="400110"/>
            </a:xfrm>
            <a:prstGeom prst="rect">
              <a:avLst/>
            </a:prstGeom>
            <a:noFill/>
          </p:spPr>
          <p:txBody>
            <a:bodyPr wrap="square" rtlCol="0">
              <a:spAutoFit/>
            </a:bodyPr>
            <a:lstStyle/>
            <a:p>
              <a:pPr algn="ctr">
                <a:spcAft>
                  <a:spcPts val="0"/>
                </a:spcAft>
              </a:pPr>
              <a:r>
                <a:rPr lang="x-none" sz="1000" smtClean="0"/>
                <a:t>Healthcare information systems</a:t>
              </a:r>
              <a:endParaRPr lang="x-none" sz="1000" dirty="0">
                <a:ea typeface="Calibri"/>
              </a:endParaRPr>
            </a:p>
          </p:txBody>
        </p:sp>
        <p:sp>
          <p:nvSpPr>
            <p:cNvPr id="92" name="TextBox 91"/>
            <p:cNvSpPr txBox="1"/>
            <p:nvPr/>
          </p:nvSpPr>
          <p:spPr>
            <a:xfrm>
              <a:off x="4860032" y="5766059"/>
              <a:ext cx="1728192" cy="246221"/>
            </a:xfrm>
            <a:prstGeom prst="rect">
              <a:avLst/>
            </a:prstGeom>
            <a:noFill/>
          </p:spPr>
          <p:txBody>
            <a:bodyPr wrap="square" rtlCol="0">
              <a:spAutoFit/>
            </a:bodyPr>
            <a:lstStyle/>
            <a:p>
              <a:pPr algn="ctr">
                <a:spcAft>
                  <a:spcPts val="0"/>
                </a:spcAft>
              </a:pPr>
              <a:endParaRPr lang="x-none" sz="1000" dirty="0">
                <a:ea typeface="Calibri"/>
              </a:endParaRPr>
            </a:p>
          </p:txBody>
        </p:sp>
        <p:sp>
          <p:nvSpPr>
            <p:cNvPr id="93" name="TextBox 92"/>
            <p:cNvSpPr txBox="1"/>
            <p:nvPr/>
          </p:nvSpPr>
          <p:spPr>
            <a:xfrm>
              <a:off x="6732240" y="5775067"/>
              <a:ext cx="1800200" cy="246221"/>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spcAft>
                  <a:spcPts val="0"/>
                </a:spcAft>
              </a:pPr>
              <a:r>
                <a:rPr lang="en-US" sz="1000" dirty="0" smtClean="0">
                  <a:solidFill>
                    <a:schemeClr val="tx1"/>
                  </a:solidFill>
                </a:rPr>
                <a:t>Casino management systems</a:t>
              </a:r>
              <a:endParaRPr lang="x-none" sz="1000" dirty="0">
                <a:solidFill>
                  <a:schemeClr val="tx1"/>
                </a:solidFill>
                <a:ea typeface="Calibri"/>
              </a:endParaRPr>
            </a:p>
          </p:txBody>
        </p:sp>
        <p:cxnSp>
          <p:nvCxnSpPr>
            <p:cNvPr id="96" name="Straight Connector 95"/>
            <p:cNvCxnSpPr>
              <a:stCxn id="11" idx="3"/>
              <a:endCxn id="15" idx="1"/>
            </p:cNvCxnSpPr>
            <p:nvPr/>
          </p:nvCxnSpPr>
          <p:spPr>
            <a:xfrm>
              <a:off x="2627784" y="1829684"/>
              <a:ext cx="2880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15" idx="3"/>
              <a:endCxn id="16" idx="1"/>
            </p:cNvCxnSpPr>
            <p:nvPr/>
          </p:nvCxnSpPr>
          <p:spPr>
            <a:xfrm>
              <a:off x="5625515" y="1829684"/>
              <a:ext cx="2426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2627784" y="2339440"/>
              <a:ext cx="2880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2627784" y="3658103"/>
              <a:ext cx="2880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2627784" y="5027039"/>
              <a:ext cx="2880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07" name="Title 1"/>
          <p:cNvSpPr txBox="1">
            <a:spLocks/>
          </p:cNvSpPr>
          <p:nvPr/>
        </p:nvSpPr>
        <p:spPr>
          <a:xfrm>
            <a:off x="395536" y="269776"/>
            <a:ext cx="8320438" cy="1143000"/>
          </a:xfrm>
          <a:prstGeom prst="rect">
            <a:avLst/>
          </a:prstGeom>
        </p:spPr>
        <p:txBody>
          <a:bodyPr vert="horz" lIns="91440" tIns="45720" rIns="91440" bIns="45720" rtlCol="0" anchor="ctr">
            <a:noAutofit/>
          </a:bodyPr>
          <a:lstStyle/>
          <a:p>
            <a:pPr>
              <a:spcBef>
                <a:spcPct val="0"/>
              </a:spcBef>
              <a:defRPr/>
            </a:pPr>
            <a:r>
              <a:rPr lang="en-US" sz="1600" dirty="0" smtClean="0">
                <a:solidFill>
                  <a:srgbClr val="C00000"/>
                </a:solidFill>
              </a:rPr>
              <a:t>IT SOLUTIONS AND SERVICES OVERVIEW </a:t>
            </a:r>
            <a:r>
              <a:rPr kumimoji="0" lang="sr-Latn-CS" sz="1600" b="0" i="0" u="none" strike="noStrike" kern="1200" cap="none" spc="0" normalizeH="0" noProof="0" dirty="0" smtClean="0">
                <a:ln>
                  <a:noFill/>
                </a:ln>
                <a:effectLst/>
                <a:uLnTx/>
                <a:uFillTx/>
                <a:latin typeface="+mj-lt"/>
                <a:ea typeface="+mj-ea"/>
                <a:cs typeface="+mj-cs"/>
              </a:rPr>
              <a:t>/ </a:t>
            </a:r>
            <a:r>
              <a:rPr lang="en-US" sz="1600" dirty="0" smtClean="0"/>
              <a:t>ACCORDING TO GEOGRAPHIES</a:t>
            </a:r>
            <a:r>
              <a:rPr kumimoji="0" lang="sr-Latn-CS" sz="1600" b="1" i="0" u="none" strike="noStrike" kern="1200" cap="none" spc="0" normalizeH="0" baseline="0" noProof="0" dirty="0" smtClean="0">
                <a:ln>
                  <a:noFill/>
                </a:ln>
                <a:effectLst/>
                <a:uLnTx/>
                <a:uFillTx/>
                <a:latin typeface="+mj-lt"/>
                <a:ea typeface="+mj-ea"/>
                <a:cs typeface="+mj-cs"/>
              </a:rPr>
              <a:t/>
            </a:r>
            <a:br>
              <a:rPr kumimoji="0" lang="sr-Latn-CS" sz="1600" b="1" i="0" u="none" strike="noStrike" kern="1200" cap="none" spc="0" normalizeH="0" baseline="0" noProof="0" dirty="0" smtClean="0">
                <a:ln>
                  <a:noFill/>
                </a:ln>
                <a:effectLst/>
                <a:uLnTx/>
                <a:uFillTx/>
                <a:latin typeface="+mj-lt"/>
                <a:ea typeface="+mj-ea"/>
                <a:cs typeface="+mj-cs"/>
              </a:rPr>
            </a:br>
            <a:endParaRPr kumimoji="0" lang="en-US" sz="2400" b="1" i="0" u="none" strike="noStrike" kern="1200" cap="none" spc="0" normalizeH="0" baseline="0" noProof="0" dirty="0">
              <a:ln>
                <a:noFill/>
              </a:ln>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omTrade &amp;#x0D;&amp;#x0A;IT Solutions &amp;amp; Services&amp;quot;&quot;/&gt;&lt;property id=&quot;20307&quot; value=&quot;258&quot;/&gt;&lt;/object&gt;&lt;object type=&quot;3&quot; unique_id=&quot;10005&quot;&gt;&lt;property id=&quot;20148&quot; value=&quot;5&quot;/&gt;&lt;property id=&quot;20300&quot; value=&quot;Slide 2 - &amp;quot;INDEX&amp;quot;&quot;/&gt;&lt;property id=&quot;20307&quot; value=&quot;316&quot;/&gt;&lt;/object&gt;&lt;object type=&quot;3&quot; unique_id=&quot;10006&quot;&gt;&lt;property id=&quot;20148&quot; value=&quot;5&quot;/&gt;&lt;property id=&quot;20300&quot; value=&quot;Slide 3 - &amp;quot;INDEX&amp;quot;&quot;/&gt;&lt;property id=&quot;20307&quot; value=&quot;279&quot;/&gt;&lt;/object&gt;&lt;object type=&quot;3&quot; unique_id=&quot;10007&quot;&gt;&lt;property id=&quot;20148&quot; value=&quot;5&quot;/&gt;&lt;property id=&quot;20300&quot; value=&quot;Slide 4 - &amp;quot;BASIC INFORMATION&amp;#x0D;&amp;#x0A;&amp;quot;&quot;/&gt;&lt;property id=&quot;20307&quot; value=&quot;259&quot;/&gt;&lt;/object&gt;&lt;object type=&quot;3&quot; unique_id=&quot;10008&quot;&gt;&lt;property id=&quot;20148&quot; value=&quot;5&quot;/&gt;&lt;property id=&quot;20300&quot; value=&quot;Slide 5 - &amp;quot;BASIC INFORMATION / HISTORY &amp;#x0D;&amp;#x0A;&amp;quot;&quot;/&gt;&lt;property id=&quot;20307&quot; value=&quot;293&quot;/&gt;&lt;/object&gt;&lt;object type=&quot;3&quot; unique_id=&quot;10009&quot;&gt;&lt;property id=&quot;20148&quot; value=&quot;5&quot;/&gt;&lt;property id=&quot;20300&quot; value=&quot;Slide 6 - &amp;quot;BASIC INFORMATION / ACTIVITY &amp;#x0D;&amp;#x0A;&amp;quot;&quot;/&gt;&lt;property id=&quot;20307&quot; value=&quot;329&quot;/&gt;&lt;/object&gt;&lt;object type=&quot;3&quot; unique_id=&quot;10010&quot;&gt;&lt;property id=&quot;20148&quot; value=&quot;5&quot;/&gt;&lt;property id=&quot;20300&quot; value=&quot;Slide 7 - &amp;quot;BASIC INFORMATION / GEOGRAPHIES &amp;#x0D;&amp;#x0A;&amp;quot;&quot;/&gt;&lt;property id=&quot;20307&quot; value=&quot;333&quot;/&gt;&lt;/object&gt;&lt;object type=&quot;3&quot; unique_id=&quot;10011&quot;&gt;&lt;property id=&quot;20148&quot; value=&quot;5&quot;/&gt;&lt;property id=&quot;20300&quot; value=&quot;Slide 8 - &amp;quot;BASIC INFORMATION / TECHNOLOGY AND DEVELOPMENT CENTERS &amp;#x0D;&amp;#x0A;&amp;quot;&quot;/&gt;&lt;property id=&quot;20307&quot; value=&quot;301&quot;/&gt;&lt;/object&gt;&lt;object type=&quot;3&quot; unique_id=&quot;10012&quot;&gt;&lt;property id=&quot;20148&quot; value=&quot;5&quot;/&gt;&lt;property id=&quot;20300&quot; value=&quot;Slide 9 - &amp;quot;BASIC INFORMATION / COMTRADE ITSS PARTNERS &amp;#x0D;&amp;#x0A;&amp;quot;&quot;/&gt;&lt;property id=&quot;20307&quot; value=&quot;332&quot;/&gt;&lt;/object&gt;&lt;object type=&quot;3&quot; unique_id=&quot;10013&quot;&gt;&lt;property id=&quot;20148&quot; value=&quot;5&quot;/&gt;&lt;property id=&quot;20300&quot; value=&quot;Slide 10 - &amp;quot;BASIC INFORMATION / MEMBERSHIPS AND CERTIFICATES &amp;#x0D;&amp;#x0A;&amp;quot;&quot;/&gt;&lt;property id=&quot;20307&quot; value=&quot;331&quot;/&gt;&lt;/object&gt;&lt;object type=&quot;3&quot; unique_id=&quot;10014&quot;&gt;&lt;property id=&quot;20148&quot; value=&quot;5&quot;/&gt;&lt;property id=&quot;20300&quot; value=&quot;Slide 11 - &amp;quot;BASIC INFORMATION / CLIENTS &amp;#x0D;&amp;#x0A;&amp;quot;&quot;/&gt;&lt;property id=&quot;20307&quot; value=&quot;335&quot;/&gt;&lt;/object&gt;&lt;object type=&quot;3&quot; unique_id=&quot;10015&quot;&gt;&lt;property id=&quot;20148&quot; value=&quot;5&quot;/&gt;&lt;property id=&quot;20300&quot; value=&quot;Slide 12 - &amp;quot;BASIC INFORMATION / CLIENTS &amp;#x0D;&amp;#x0A;&amp;quot;&quot;/&gt;&lt;property id=&quot;20307&quot; value=&quot;336&quot;/&gt;&lt;/object&gt;&lt;object type=&quot;3&quot; unique_id=&quot;10016&quot;&gt;&lt;property id=&quot;20148&quot; value=&quot;5&quot;/&gt;&lt;property id=&quot;20300&quot; value=&quot;Slide 13 - &amp;quot;BASIC INFORMATION / CLIENTS &amp;#x0D;&amp;#x0A;&amp;quot;&quot;/&gt;&lt;property id=&quot;20307&quot; value=&quot;337&quot;/&gt;&lt;/object&gt;&lt;object type=&quot;3&quot; unique_id=&quot;10017&quot;&gt;&lt;property id=&quot;20148&quot; value=&quot;5&quot;/&gt;&lt;property id=&quot;20300&quot; value=&quot;Slide 14 - &amp;quot;INDEX&amp;quot;&quot;/&gt;&lt;property id=&quot;20307&quot; value=&quot;321&quot;/&gt;&lt;/object&gt;&lt;object type=&quot;3&quot; unique_id=&quot;10018&quot;&gt;&lt;property id=&quot;20148&quot; value=&quot;5&quot;/&gt;&lt;property id=&quot;20300&quot; value=&quot;Slide 15&quot;/&gt;&lt;property id=&quot;20307&quot; value=&quot;295&quot;/&gt;&lt;/object&gt;&lt;object type=&quot;3&quot; unique_id=&quot;10019&quot;&gt;&lt;property id=&quot;20148&quot; value=&quot;5&quot;/&gt;&lt;property id=&quot;20300&quot; value=&quot;Slide 16&quot;/&gt;&lt;property id=&quot;20307&quot; value=&quot;328&quot;/&gt;&lt;/object&gt;&lt;object type=&quot;3&quot; unique_id=&quot;10020&quot;&gt;&lt;property id=&quot;20148&quot; value=&quot;5&quot;/&gt;&lt;property id=&quot;20300&quot; value=&quot;Slide 17&quot;/&gt;&lt;property id=&quot;20307&quot; value=&quot;296&quot;/&gt;&lt;/object&gt;&lt;object type=&quot;3&quot; unique_id=&quot;10021&quot;&gt;&lt;property id=&quot;20148&quot; value=&quot;5&quot;/&gt;&lt;property id=&quot;20300&quot; value=&quot;Slide 18 - &amp;quot;INDEX&amp;quot;&quot;/&gt;&lt;property id=&quot;20307&quot; value=&quot;322&quot;/&gt;&lt;/object&gt;&lt;object type=&quot;3&quot; unique_id=&quot;10022&quot;&gt;&lt;property id=&quot;20148&quot; value=&quot;5&quot;/&gt;&lt;property id=&quot;20300&quot; value=&quot;Slide 19&quot;/&gt;&lt;property id=&quot;20307&quot; value=&quot;338&quot;/&gt;&lt;/object&gt;&lt;object type=&quot;3&quot; unique_id=&quot;10023&quot;&gt;&lt;property id=&quot;20148&quot; value=&quot;5&quot;/&gt;&lt;property id=&quot;20300&quot; value=&quot;Slide 20&quot;/&gt;&lt;property id=&quot;20307&quot; value=&quot;281&quot;/&gt;&lt;/object&gt;&lt;object type=&quot;3&quot; unique_id=&quot;10024&quot;&gt;&lt;property id=&quot;20148&quot; value=&quot;5&quot;/&gt;&lt;property id=&quot;20300&quot; value=&quot;Slide 21&quot;/&gt;&lt;property id=&quot;20307&quot; value=&quot;303&quot;/&gt;&lt;/object&gt;&lt;object type=&quot;3&quot; unique_id=&quot;10025&quot;&gt;&lt;property id=&quot;20148&quot; value=&quot;5&quot;/&gt;&lt;property id=&quot;20300&quot; value=&quot;Slide 22 - &amp;quot;PUBLIC SECTOR SOLUTIONS&amp;quot;&quot;/&gt;&lt;property id=&quot;20307&quot; value=&quot;304&quot;/&gt;&lt;/object&gt;&lt;object type=&quot;3&quot; unique_id=&quot;10026&quot;&gt;&lt;property id=&quot;20148&quot; value=&quot;5&quot;/&gt;&lt;property id=&quot;20300&quot; value=&quot;Slide 23&quot;/&gt;&lt;property id=&quot;20307&quot; value=&quot;305&quot;/&gt;&lt;/object&gt;&lt;object type=&quot;3&quot; unique_id=&quot;10027&quot;&gt;&lt;property id=&quot;20148&quot; value=&quot;5&quot;/&gt;&lt;property id=&quot;20300&quot; value=&quot;Slide 24&quot;/&gt;&lt;property id=&quot;20307&quot; value=&quot;306&quot;/&gt;&lt;/object&gt;&lt;object type=&quot;3&quot; unique_id=&quot;10028&quot;&gt;&lt;property id=&quot;20148&quot; value=&quot;5&quot;/&gt;&lt;property id=&quot;20300&quot; value=&quot;Slide 25&quot;/&gt;&lt;property id=&quot;20307&quot; value=&quot;307&quot;/&gt;&lt;/object&gt;&lt;object type=&quot;3&quot; unique_id=&quot;10029&quot;&gt;&lt;property id=&quot;20148&quot; value=&quot;5&quot;/&gt;&lt;property id=&quot;20300&quot; value=&quot;Slide 26&quot;/&gt;&lt;property id=&quot;20307&quot; value=&quot;308&quot;/&gt;&lt;/object&gt;&lt;object type=&quot;3&quot; unique_id=&quot;10030&quot;&gt;&lt;property id=&quot;20148&quot; value=&quot;5&quot;/&gt;&lt;property id=&quot;20300&quot; value=&quot;Slide 27&quot;/&gt;&lt;property id=&quot;20307&quot; value=&quot;309&quot;/&gt;&lt;/object&gt;&lt;object type=&quot;3&quot; unique_id=&quot;10031&quot;&gt;&lt;property id=&quot;20148&quot; value=&quot;5&quot;/&gt;&lt;property id=&quot;20300&quot; value=&quot;Slide 28&quot;/&gt;&lt;property id=&quot;20307&quot; value=&quot;310&quot;/&gt;&lt;/object&gt;&lt;object type=&quot;3&quot; unique_id=&quot;10032&quot;&gt;&lt;property id=&quot;20148&quot; value=&quot;5&quot;/&gt;&lt;property id=&quot;20300&quot; value=&quot;Slide 29&quot;/&gt;&lt;property id=&quot;20307&quot; value=&quot;311&quot;/&gt;&lt;/object&gt;&lt;object type=&quot;3&quot; unique_id=&quot;10033&quot;&gt;&lt;property id=&quot;20148&quot; value=&quot;5&quot;/&gt;&lt;property id=&quot;20300&quot; value=&quot;Slide 30 - &amp;quot;INDEX&amp;quot;&quot;/&gt;&lt;property id=&quot;20307&quot; value=&quot;326&quot;/&gt;&lt;/object&gt;&lt;object type=&quot;3&quot; unique_id=&quot;10034&quot;&gt;&lt;property id=&quot;20148&quot; value=&quot;5&quot;/&gt;&lt;property id=&quot;20300&quot; value=&quot;Slide 31 - &amp;quot;PUBLIC AND TELCO SECTOR&amp;quot;&quot;/&gt;&lt;property id=&quot;20307&quot; value=&quot;314&quot;/&gt;&lt;/object&gt;&lt;object type=&quot;3&quot; unique_id=&quot;10035&quot;&gt;&lt;property id=&quot;20148&quot; value=&quot;5&quot;/&gt;&lt;property id=&quot;20300&quot; value=&quot;Slide 32&quot;/&gt;&lt;property id=&quot;20307&quot; value=&quot;315&quot;/&gt;&lt;/object&gt;&lt;object type=&quot;3&quot; unique_id=&quot;10036&quot;&gt;&lt;property id=&quot;20148&quot; value=&quot;5&quot;/&gt;&lt;property id=&quot;20300&quot; value=&quot;Slide 33 - &amp;quot;BASIC INFORMATION/ PARTNERS&amp;#x0D;&amp;#x0A;&amp;quot;&quot;/&gt;&lt;property id=&quot;20307&quot; value=&quot;334&quot;/&gt;&lt;/object&gt;&lt;object type=&quot;3&quot; unique_id=&quot;10037&quot;&gt;&lt;property id=&quot;20148&quot; value=&quot;5&quot;/&gt;&lt;property id=&quot;20300&quot; value=&quot;Slide 34 - &amp;quot;Achievements&amp;quot;&quot;/&gt;&lt;property id=&quot;20307&quot; value=&quot;313&quot;/&gt;&lt;/object&gt;&lt;object type=&quot;3&quot; unique_id=&quot;10038&quot;&gt;&lt;property id=&quot;20148&quot; value=&quot;5&quot;/&gt;&lt;property id=&quot;20300&quot; value=&quot;Slide 35&quot;/&gt;&lt;property id=&quot;20307&quot; value=&quot;318&quot;/&gt;&lt;/object&gt;&lt;/object&gt;&lt;/object&gt;&lt;/database&gt;"/>
  <p:tag name="SECTOMILLISECCONVERTED" val="1"/>
</p:tagLst>
</file>

<file path=ppt/theme/theme1.xml><?xml version="1.0" encoding="utf-8"?>
<a:theme xmlns:a="http://schemas.openxmlformats.org/drawingml/2006/main" name="NEW PPT_ComTrade">
  <a:themeElements>
    <a:clrScheme name="Hermes Srbija">
      <a:dk1>
        <a:srgbClr val="000000"/>
      </a:dk1>
      <a:lt1>
        <a:srgbClr val="A5A5A5"/>
      </a:lt1>
      <a:dk2>
        <a:srgbClr val="C00000"/>
      </a:dk2>
      <a:lt2>
        <a:srgbClr val="FFFFFF"/>
      </a:lt2>
      <a:accent1>
        <a:srgbClr val="C00000"/>
      </a:accent1>
      <a:accent2>
        <a:srgbClr val="A5A5A5"/>
      </a:accent2>
      <a:accent3>
        <a:srgbClr val="FFFFFF"/>
      </a:accent3>
      <a:accent4>
        <a:srgbClr val="FFFFFF"/>
      </a:accent4>
      <a:accent5>
        <a:srgbClr val="FFFFFF"/>
      </a:accent5>
      <a:accent6>
        <a:srgbClr val="FFFF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Hermes Srbija">
      <a:dk1>
        <a:srgbClr val="000000"/>
      </a:dk1>
      <a:lt1>
        <a:sysClr val="window" lastClr="FFFFFF"/>
      </a:lt1>
      <a:dk2>
        <a:srgbClr val="9B281E"/>
      </a:dk2>
      <a:lt2>
        <a:srgbClr val="FFFFFF"/>
      </a:lt2>
      <a:accent1>
        <a:srgbClr val="9B281E"/>
      </a:accent1>
      <a:accent2>
        <a:srgbClr val="A5A5A5"/>
      </a:accent2>
      <a:accent3>
        <a:srgbClr val="595959"/>
      </a:accent3>
      <a:accent4>
        <a:srgbClr val="9F9D7C"/>
      </a:accent4>
      <a:accent5>
        <a:srgbClr val="FFFFFF"/>
      </a:accent5>
      <a:accent6>
        <a:srgbClr val="FFFFF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2B47A240C76C542B5FE0D86F1E8BEB9" ma:contentTypeVersion="0" ma:contentTypeDescription="Create a new document." ma:contentTypeScope="" ma:versionID="89cc899902c8c5e203b76780c1e2385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CF5184D-90A1-4C81-8D18-71A6A21D5797}">
  <ds:schemaRefs>
    <ds:schemaRef ds:uri="http://purl.org/dc/terms/"/>
    <ds:schemaRef ds:uri="http://schemas.openxmlformats.org/package/2006/metadata/core-properties"/>
    <ds:schemaRef ds:uri="http://purl.org/dc/elements/1.1/"/>
    <ds:schemaRef ds:uri="http://schemas.microsoft.com/office/2006/metadata/properties"/>
    <ds:schemaRef ds:uri="http://purl.org/dc/dcmitype/"/>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F89C74FE-1BA8-46C2-B3B1-F5AF72094EFA}">
  <ds:schemaRefs>
    <ds:schemaRef ds:uri="http://schemas.microsoft.com/sharepoint/v3/contenttype/forms"/>
  </ds:schemaRefs>
</ds:datastoreItem>
</file>

<file path=customXml/itemProps3.xml><?xml version="1.0" encoding="utf-8"?>
<ds:datastoreItem xmlns:ds="http://schemas.openxmlformats.org/officeDocument/2006/customXml" ds:itemID="{9AE4A692-3350-41DC-9E3B-60687F2F1E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PPT_ComTrade</Template>
  <TotalTime>5391</TotalTime>
  <Words>1048</Words>
  <Application>Microsoft Office PowerPoint</Application>
  <PresentationFormat>On-screen Show (4:3)</PresentationFormat>
  <Paragraphs>304</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NEW PPT_ComTrade</vt:lpstr>
      <vt:lpstr>Reševanje informacijskega problema </vt:lpstr>
      <vt:lpstr>O PODJETJU</vt:lpstr>
      <vt:lpstr>BASIC INFORMATION</vt:lpstr>
      <vt:lpstr>BASIC INFORMATION / HISTORY  </vt:lpstr>
      <vt:lpstr>BASIC INFORMATION / GEOGRAPHIES  </vt:lpstr>
      <vt:lpstr>BASIC INFORMATION / TECHNOLOGY AND DEVELOPMENT CENTERS  </vt:lpstr>
      <vt:lpstr>KAJ POČNEMO</vt:lpstr>
      <vt:lpstr>BASIC INFORMATION / ACTIVITY  </vt:lpstr>
      <vt:lpstr>PowerPoint Presentation</vt:lpstr>
      <vt:lpstr>PowerPoint Presentation</vt:lpstr>
      <vt:lpstr>REFERENCES </vt:lpstr>
      <vt:lpstr>KAKO TO POČNEMO</vt:lpstr>
      <vt:lpstr>PROJEKT</vt:lpstr>
      <vt:lpstr>IZDELAVA PROGRAMSKE OPREME</vt:lpstr>
      <vt:lpstr>PowerPoint Presentation</vt:lpstr>
      <vt:lpstr>PowerPoint Presentation</vt:lpstr>
      <vt:lpstr>… PROJEKTNA ORGANIZACIJA</vt:lpstr>
      <vt:lpstr>… PA ŠE MALO O VODENJU PROJEKTOV</vt:lpstr>
      <vt:lpstr>KAKO REAGIRAMO KO PRIDEMO V SLEPO ULICO?</vt:lpstr>
      <vt:lpstr>CENJENA ZNANJA vs. INFORMACIJSI PROBLEM</vt:lpstr>
      <vt:lpstr>VPRAŠANJA …</vt:lpstr>
      <vt:lpstr>KADER V PODJETJU ComTrade</vt:lpstr>
      <vt:lpstr>KAJ JE ŽE INFORMACIJSKI PROBLEM?</vt:lpstr>
      <vt:lpstr>PRIMER INFORMACIJSKEGA PROBLEMA</vt:lpstr>
      <vt:lpstr>PowerPoint Presentation</vt:lpstr>
    </vt:vector>
  </TitlesOfParts>
  <Company>Comtrade IT Solutions and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ComTrade IT SOLUTIONS AND SERVICES</dc:title>
  <dc:creator>Tatjana Glišić</dc:creator>
  <cp:lastModifiedBy>Suzana Rakovič</cp:lastModifiedBy>
  <cp:revision>390</cp:revision>
  <cp:lastPrinted>2010-12-06T15:27:09Z</cp:lastPrinted>
  <dcterms:created xsi:type="dcterms:W3CDTF">2010-11-18T09:12:58Z</dcterms:created>
  <dcterms:modified xsi:type="dcterms:W3CDTF">2013-08-22T01:58:16Z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0x01010082B47A240C76C542B5FE0D86F1E8BEB9</vt:lpwstr>
  </property>
</Properties>
</file>