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34"/>
  </p:notesMasterIdLst>
  <p:handoutMasterIdLst>
    <p:handoutMasterId r:id="rId35"/>
  </p:handoutMasterIdLst>
  <p:sldIdLst>
    <p:sldId id="441" r:id="rId3"/>
    <p:sldId id="442" r:id="rId4"/>
    <p:sldId id="446" r:id="rId5"/>
    <p:sldId id="447" r:id="rId6"/>
    <p:sldId id="448" r:id="rId7"/>
    <p:sldId id="449" r:id="rId8"/>
    <p:sldId id="451" r:id="rId9"/>
    <p:sldId id="452" r:id="rId10"/>
    <p:sldId id="453" r:id="rId11"/>
    <p:sldId id="406" r:id="rId12"/>
    <p:sldId id="407" r:id="rId13"/>
    <p:sldId id="408" r:id="rId14"/>
    <p:sldId id="410" r:id="rId15"/>
    <p:sldId id="411" r:id="rId16"/>
    <p:sldId id="412" r:id="rId17"/>
    <p:sldId id="414" r:id="rId18"/>
    <p:sldId id="415" r:id="rId19"/>
    <p:sldId id="416" r:id="rId20"/>
    <p:sldId id="417" r:id="rId21"/>
    <p:sldId id="418" r:id="rId22"/>
    <p:sldId id="419" r:id="rId23"/>
    <p:sldId id="420" r:id="rId24"/>
    <p:sldId id="421" r:id="rId25"/>
    <p:sldId id="422" r:id="rId26"/>
    <p:sldId id="428" r:id="rId27"/>
    <p:sldId id="429" r:id="rId28"/>
    <p:sldId id="430" r:id="rId29"/>
    <p:sldId id="439" r:id="rId30"/>
    <p:sldId id="432" r:id="rId31"/>
    <p:sldId id="434" r:id="rId32"/>
    <p:sldId id="454" r:id="rId33"/>
  </p:sldIdLst>
  <p:sldSz cx="9144000" cy="6858000" type="screen4x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CC"/>
    <a:srgbClr val="CCECFF"/>
    <a:srgbClr val="993366"/>
    <a:srgbClr val="CC3300"/>
    <a:srgbClr val="FF0000"/>
    <a:srgbClr val="66FF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581" autoAdjust="0"/>
    <p:restoredTop sz="85131" autoAdjust="0"/>
  </p:normalViewPr>
  <p:slideViewPr>
    <p:cSldViewPr>
      <p:cViewPr varScale="1">
        <p:scale>
          <a:sx n="92" d="100"/>
          <a:sy n="92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37748736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DD8A6E6-53E9-407B-925F-13544E5595E6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00188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0A27754-FC01-4A3B-8CB0-0FFE01BF176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732674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Večina prosojnic temelji na prosojnicah mag. Vere Bevc in Tanje Bezić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A27754-FC01-4A3B-8CB0-0FFE01BF176C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61512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925719" y="685838"/>
            <a:ext cx="5006564" cy="34291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925719" y="685838"/>
            <a:ext cx="5006564" cy="34291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sl" sz="1200" dirty="0" smtClean="0">
                <a:solidFill>
                  <a:srgbClr val="0070C0"/>
                </a:solidFill>
              </a:rPr>
              <a:t>VI CILJEV (višji spoznavni procesi: ustvarjati, obdelovati in razvrščati  kompleksne informacije, misliti sistematično in kritično, napovedovati, se odločati na podlagi tehtnih dejstev, postavljati produktivna vprašanja, reševati realne probleme..),</a:t>
            </a:r>
          </a:p>
          <a:p>
            <a:pPr marL="171450" lvl="0" indent="-171450">
              <a:spcBef>
                <a:spcPts val="480"/>
              </a:spcBef>
              <a:buClr>
                <a:srgbClr val="000000"/>
              </a:buClr>
              <a:buSzPct val="100694"/>
              <a:buFont typeface="Arial" pitchFamily="34" charset="0"/>
              <a:buChar char="•"/>
            </a:pPr>
            <a:r>
              <a:rPr lang="sl" sz="1200" dirty="0" smtClean="0">
                <a:solidFill>
                  <a:srgbClr val="0070C0"/>
                </a:solidFill>
              </a:rPr>
              <a:t>usmerjenosti na učenca in procese učenja (učenje kot primarna dejavnost, ki temelji na upoštevanju individualnih in skupinskih razlik – predznanja, motivacije, sposobnosti..),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ts val="480"/>
              </a:spcBef>
              <a:spcAft>
                <a:spcPct val="0"/>
              </a:spcAft>
              <a:buClr>
                <a:srgbClr val="000000"/>
              </a:buClr>
              <a:buSzPct val="100694"/>
              <a:buFont typeface="Arial" pitchFamily="34" charset="0"/>
              <a:buChar char="•"/>
              <a:tabLst/>
              <a:defRPr/>
            </a:pPr>
            <a:r>
              <a:rPr lang="sl" sz="1200" dirty="0" smtClean="0">
                <a:solidFill>
                  <a:srgbClr val="0070C0"/>
                </a:solidFill>
              </a:rPr>
              <a:t>strukturiranosti, socialnosti učenja(osredinjenost na učenca, sodelovanje je eksplicitni del učnega okolja,fleksibilnost),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ts val="480"/>
              </a:spcBef>
              <a:spcAft>
                <a:spcPct val="0"/>
              </a:spcAft>
              <a:buClr>
                <a:srgbClr val="000000"/>
              </a:buClr>
              <a:buSzPct val="100694"/>
              <a:buFont typeface="Arial" pitchFamily="34" charset="0"/>
              <a:buChar char="•"/>
              <a:tabLst/>
              <a:defRPr/>
            </a:pPr>
            <a:r>
              <a:rPr lang="sl" sz="1200" dirty="0" smtClean="0">
                <a:solidFill>
                  <a:srgbClr val="0070C0"/>
                </a:solidFill>
              </a:rPr>
              <a:t>kompetenc za 21. stoletje – „prilagoditvena kompetenca“ (de Corte).</a:t>
            </a:r>
          </a:p>
          <a:p>
            <a:pPr marL="171450" lvl="0" indent="-171450">
              <a:spcBef>
                <a:spcPts val="480"/>
              </a:spcBef>
              <a:buClr>
                <a:srgbClr val="000000"/>
              </a:buClr>
              <a:buSzPct val="100694"/>
              <a:buFont typeface="Arial" pitchFamily="34" charset="0"/>
              <a:buChar char="•"/>
            </a:pPr>
            <a:endParaRPr lang="sl" sz="1200" b="0" i="0" u="none" strike="noStrike" cap="none" baseline="0" dirty="0" smtClean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indent="-171450">
              <a:buFont typeface="Arial" pitchFamily="34" charset="0"/>
              <a:buChar char="•"/>
            </a:pPr>
            <a:endParaRPr lang="sl" sz="1200" b="0" i="0" u="none" strike="noStrike" cap="none" baseline="0" dirty="0" smtClean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indent="-171450">
              <a:buFont typeface="Arial" pitchFamily="34" charset="0"/>
              <a:buChar char="•"/>
            </a:pPr>
            <a:endParaRPr dirty="0"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925719" y="685838"/>
            <a:ext cx="5006564" cy="34291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925719" y="685838"/>
            <a:ext cx="5006564" cy="34291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925719" y="685838"/>
            <a:ext cx="5006564" cy="34291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0" y="2284413"/>
            <a:ext cx="914082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sl-SI"/>
          </a:p>
        </p:txBody>
      </p:sp>
      <p:sp>
        <p:nvSpPr>
          <p:cNvPr id="19458" name="Rectangle 2"/>
          <p:cNvSpPr>
            <a:spLocks noGrp="1" noChangeAspect="1" noChangeArrowheads="1"/>
          </p:cNvSpPr>
          <p:nvPr>
            <p:ph type="ctrTitle"/>
          </p:nvPr>
        </p:nvSpPr>
        <p:spPr>
          <a:xfrm>
            <a:off x="0" y="1152525"/>
            <a:ext cx="9144000" cy="1844675"/>
          </a:xfrm>
        </p:spPr>
        <p:txBody>
          <a:bodyPr lIns="0" tIns="0" rIns="0" bIns="0" anchor="b"/>
          <a:lstStyle>
            <a:lvl1pPr algn="just">
              <a:defRPr sz="4000" b="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sl-SI"/>
              <a:t>Kliknite, in vpišite naslov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4437063"/>
            <a:ext cx="7448550" cy="792162"/>
          </a:xfrm>
        </p:spPr>
        <p:txBody>
          <a:bodyPr lIns="0" tIns="0" rIns="0" bIns="0"/>
          <a:lstStyle>
            <a:lvl1pPr marL="0" indent="0" algn="r">
              <a:buFont typeface="Arial" charset="0"/>
              <a:buNone/>
              <a:defRPr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sl-SI"/>
              <a:t>Kliknite, in vpišite avtorja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3085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085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530850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Naslov, besedilo in izre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izrezkov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endParaRPr lang="sl-SI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8E5E6-3F95-4D84-88A8-268B8AAE1232}" type="datetimeFigureOut">
              <a:rPr lang="sl-SI">
                <a:solidFill>
                  <a:srgbClr val="000000"/>
                </a:solidFill>
              </a:rPr>
              <a:pPr>
                <a:defRPr/>
              </a:pPr>
              <a:t>22.8.2013</a:t>
            </a:fld>
            <a:endParaRPr lang="sl-SI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9853E-26DB-4289-B899-8992737A2A02}" type="slidenum">
              <a:rPr lang="sl-SI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sl-SI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107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0" y="2284413"/>
            <a:ext cx="914082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sl-SI" smtClean="0">
              <a:solidFill>
                <a:srgbClr val="000000"/>
              </a:solidFill>
            </a:endParaRPr>
          </a:p>
        </p:txBody>
      </p:sp>
      <p:sp>
        <p:nvSpPr>
          <p:cNvPr id="19458" name="Rectangle 2"/>
          <p:cNvSpPr>
            <a:spLocks noGrp="1" noChangeAspect="1" noChangeArrowheads="1"/>
          </p:cNvSpPr>
          <p:nvPr>
            <p:ph type="ctrTitle"/>
          </p:nvPr>
        </p:nvSpPr>
        <p:spPr>
          <a:xfrm>
            <a:off x="0" y="1152525"/>
            <a:ext cx="9144000" cy="1844675"/>
          </a:xfrm>
        </p:spPr>
        <p:txBody>
          <a:bodyPr lIns="0" tIns="0" rIns="0" bIns="0" anchor="b"/>
          <a:lstStyle>
            <a:lvl1pPr algn="just">
              <a:defRPr sz="4000" b="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4437063"/>
            <a:ext cx="7448550" cy="792162"/>
          </a:xfrm>
        </p:spPr>
        <p:txBody>
          <a:bodyPr lIns="0" tIns="0" rIns="0" bIns="0"/>
          <a:lstStyle>
            <a:lvl1pPr marL="0" indent="0" algn="r">
              <a:buFont typeface="Arial" charset="0"/>
              <a:buNone/>
              <a:defRPr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5702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897466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189443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598211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96284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91326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9308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4045263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36865163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718028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30850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0850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2790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FF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0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pic>
        <p:nvPicPr>
          <p:cNvPr id="1028" name="Picture 8" descr="11_noga_druga_stra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889625"/>
            <a:ext cx="914400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  <p:sldLayoutId id="214748366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▪"/>
        <a:defRPr sz="2400">
          <a:solidFill>
            <a:schemeClr val="tx1"/>
          </a:solidFill>
          <a:latin typeface="+mn-lt"/>
        </a:defRPr>
      </a:lvl2pPr>
      <a:lvl3pPr marL="901700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▪"/>
        <a:defRPr sz="2000">
          <a:solidFill>
            <a:schemeClr val="tx1"/>
          </a:solidFill>
          <a:latin typeface="+mn-lt"/>
        </a:defRPr>
      </a:lvl3pPr>
      <a:lvl4pPr marL="1262063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▪"/>
        <a:defRPr sz="2000">
          <a:solidFill>
            <a:schemeClr val="tx1"/>
          </a:solidFill>
          <a:latin typeface="+mn-lt"/>
        </a:defRPr>
      </a:lvl4pPr>
      <a:lvl5pPr marL="1609725" indent="-1682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▪"/>
        <a:defRPr sz="2000">
          <a:solidFill>
            <a:schemeClr val="tx1"/>
          </a:solidFill>
          <a:latin typeface="+mn-lt"/>
        </a:defRPr>
      </a:lvl5pPr>
      <a:lvl6pPr marL="2066925" indent="-168275" algn="l" rtl="0" fontAlgn="base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▪"/>
        <a:defRPr sz="2000">
          <a:solidFill>
            <a:schemeClr val="tx1"/>
          </a:solidFill>
          <a:latin typeface="+mn-lt"/>
        </a:defRPr>
      </a:lvl6pPr>
      <a:lvl7pPr marL="2524125" indent="-168275" algn="l" rtl="0" fontAlgn="base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▪"/>
        <a:defRPr sz="2000">
          <a:solidFill>
            <a:schemeClr val="tx1"/>
          </a:solidFill>
          <a:latin typeface="+mn-lt"/>
        </a:defRPr>
      </a:lvl7pPr>
      <a:lvl8pPr marL="2981325" indent="-168275" algn="l" rtl="0" fontAlgn="base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▪"/>
        <a:defRPr sz="2000">
          <a:solidFill>
            <a:schemeClr val="tx1"/>
          </a:solidFill>
          <a:latin typeface="+mn-lt"/>
        </a:defRPr>
      </a:lvl8pPr>
      <a:lvl9pPr marL="3438525" indent="-168275" algn="l" rtl="0" fontAlgn="base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▪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0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pic>
        <p:nvPicPr>
          <p:cNvPr id="1028" name="Picture 8" descr="11_noga_druga_stran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89625"/>
            <a:ext cx="91440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6751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▪"/>
        <a:defRPr sz="2400">
          <a:solidFill>
            <a:schemeClr val="tx1"/>
          </a:solidFill>
          <a:latin typeface="+mn-lt"/>
        </a:defRPr>
      </a:lvl2pPr>
      <a:lvl3pPr marL="901700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▪"/>
        <a:defRPr sz="2000">
          <a:solidFill>
            <a:schemeClr val="tx1"/>
          </a:solidFill>
          <a:latin typeface="+mn-lt"/>
        </a:defRPr>
      </a:lvl3pPr>
      <a:lvl4pPr marL="1262063" indent="-1809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▪"/>
        <a:defRPr sz="2000">
          <a:solidFill>
            <a:schemeClr val="tx1"/>
          </a:solidFill>
          <a:latin typeface="+mn-lt"/>
        </a:defRPr>
      </a:lvl4pPr>
      <a:lvl5pPr marL="1609725" indent="-1682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▪"/>
        <a:defRPr sz="2000">
          <a:solidFill>
            <a:schemeClr val="tx1"/>
          </a:solidFill>
          <a:latin typeface="+mn-lt"/>
        </a:defRPr>
      </a:lvl5pPr>
      <a:lvl6pPr marL="2066925" indent="-168275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▪"/>
        <a:defRPr sz="2000">
          <a:solidFill>
            <a:schemeClr val="tx1"/>
          </a:solidFill>
          <a:latin typeface="+mn-lt"/>
        </a:defRPr>
      </a:lvl6pPr>
      <a:lvl7pPr marL="2524125" indent="-168275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▪"/>
        <a:defRPr sz="2000">
          <a:solidFill>
            <a:schemeClr val="tx1"/>
          </a:solidFill>
          <a:latin typeface="+mn-lt"/>
        </a:defRPr>
      </a:lvl7pPr>
      <a:lvl8pPr marL="2981325" indent="-168275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▪"/>
        <a:defRPr sz="2000">
          <a:solidFill>
            <a:schemeClr val="tx1"/>
          </a:solidFill>
          <a:latin typeface="+mn-lt"/>
        </a:defRPr>
      </a:lvl8pPr>
      <a:lvl9pPr marL="3438525" indent="-168275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▪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spect="1" noChangeArrowheads="1"/>
          </p:cNvSpPr>
          <p:nvPr>
            <p:ph type="ctrTitle"/>
          </p:nvPr>
        </p:nvSpPr>
        <p:spPr>
          <a:xfrm>
            <a:off x="251520" y="160338"/>
            <a:ext cx="8748713" cy="1008534"/>
          </a:xfrm>
        </p:spPr>
        <p:txBody>
          <a:bodyPr/>
          <a:lstStyle/>
          <a:p>
            <a:pPr algn="ctr" eaLnBrk="1" hangingPunct="1">
              <a:defRPr/>
            </a:pPr>
            <a:r>
              <a:rPr lang="sl-SI" sz="3200" b="1" dirty="0" smtClean="0"/>
              <a:t>Učinkovita učna okolja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2725" y="4868863"/>
            <a:ext cx="7448550" cy="792162"/>
          </a:xfrm>
        </p:spPr>
        <p:txBody>
          <a:bodyPr/>
          <a:lstStyle/>
          <a:p>
            <a:pPr eaLnBrk="1" hangingPunct="1"/>
            <a:r>
              <a:rPr lang="sl-SI" dirty="0" smtClean="0"/>
              <a:t>Radovan Krajnc</a:t>
            </a:r>
          </a:p>
        </p:txBody>
      </p:sp>
      <p:sp>
        <p:nvSpPr>
          <p:cNvPr id="3076" name="AutoShape 10" descr="http://docs.google.com/?pid=bl&amp;srcid=ADGEESjziNOzGb7dQtmbqXwgw7o364DnOayv-_QB_gn3xAJRCUIhH1LbtHBbdIAQu93fprTOj_NW-kjoO1FbtO-nGWZxgcp4vr_ceyprXQwNEGyYl2HiiEaDz-OayxlG4KuIK-gFfu-y&amp;q=cache%3A_pXPWs6HKRwJ%3Awww2.arnes.si%2F~oscei3s%2F3.znanje%2F5%2Frst%2Fios3504.pps%20branje%20z%20razumevanjem&amp;docid=b15b0ea18d9918b3549984cc8beb3ae5&amp;a=bi&amp;pagenumber=2&amp;w=8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77" name="AutoShape 12" descr="http://docs.google.com/?pid=bl&amp;srcid=ADGEESjziNOzGb7dQtmbqXwgw7o364DnOayv-_QB_gn3xAJRCUIhH1LbtHBbdIAQu93fprTOj_NW-kjoO1FbtO-nGWZxgcp4vr_ceyprXQwNEGyYl2HiiEaDz-OayxlG4KuIK-gFfu-y&amp;q=cache%3A_pXPWs6HKRwJ%3Awww2.arnes.si%2F~oscei3s%2F3.znanje%2F5%2Frst%2Fios3504.pps%20branje%20z%20razumevanjem&amp;docid=b15b0ea18d9918b3549984cc8beb3ae5&amp;a=bi&amp;pagenumber=2&amp;w=8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3078" name="Slika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774825"/>
            <a:ext cx="366077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Slika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1774825"/>
            <a:ext cx="39370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Slika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757363"/>
            <a:ext cx="2227263" cy="297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464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" y="214313"/>
            <a:ext cx="9144000" cy="1126455"/>
          </a:xfrm>
        </p:spPr>
        <p:txBody>
          <a:bodyPr anchor="ctr"/>
          <a:lstStyle/>
          <a:p>
            <a:pPr lvl="0" eaLnBrk="1" hangingPunct="1">
              <a:spcBef>
                <a:spcPct val="20000"/>
              </a:spcBef>
            </a:pPr>
            <a:r>
              <a:rPr lang="sl-SI" sz="2400" b="1" dirty="0" smtClean="0">
                <a:solidFill>
                  <a:srgbClr val="0070C0"/>
                </a:solidFill>
              </a:rPr>
              <a:t>Kaj res deluje, kaj vpliva na dosežke učencev/dijakov?</a:t>
            </a:r>
            <a:r>
              <a:rPr lang="sl-SI" sz="2400" b="0" dirty="0" smtClean="0">
                <a:solidFill>
                  <a:srgbClr val="0070C0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sl-SI" sz="1400" b="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sl-SI" sz="1400" b="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</a:br>
            <a:r>
              <a:rPr lang="sl-SI" sz="1400" b="0" dirty="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Moč </a:t>
            </a:r>
            <a:r>
              <a:rPr lang="sl-SI" sz="1400" b="0" dirty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različnih vplivov na učenje učencev in </a:t>
            </a:r>
            <a:r>
              <a:rPr lang="sl-SI" sz="1400" b="0" dirty="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učiteljev (Prispevek </a:t>
            </a:r>
            <a:r>
              <a:rPr lang="sl-SI" sz="1400" b="0" dirty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na posvetu na Brdu, </a:t>
            </a:r>
            <a:r>
              <a:rPr lang="sl-SI" sz="1400" b="0" dirty="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  6. 6. 2013, ddr</a:t>
            </a:r>
            <a:r>
              <a:rPr lang="sl-SI" sz="1400" b="0" dirty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. </a:t>
            </a:r>
            <a:r>
              <a:rPr lang="sl-SI" sz="1400" b="0" dirty="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B. </a:t>
            </a:r>
            <a:r>
              <a:rPr lang="sl-SI" sz="1400" b="0" dirty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Marentič </a:t>
            </a:r>
            <a:r>
              <a:rPr lang="sl-SI" sz="1400" b="0" dirty="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Požarnik)</a:t>
            </a:r>
            <a:endParaRPr lang="sl-SI" b="1" dirty="0" smtClean="0">
              <a:solidFill>
                <a:srgbClr val="00206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56792"/>
            <a:ext cx="9144000" cy="4575721"/>
          </a:xfrm>
        </p:spPr>
        <p:txBody>
          <a:bodyPr/>
          <a:lstStyle/>
          <a:p>
            <a:pPr eaLnBrk="1" hangingPunct="1"/>
            <a:r>
              <a:rPr lang="sl-SI" sz="2800" dirty="0" smtClean="0"/>
              <a:t>Kaj pravijo o tem raziskave – ne le posamezne, ampak   več tisoč raziskav, več sto metaanaliz?</a:t>
            </a:r>
          </a:p>
          <a:p>
            <a:pPr eaLnBrk="1" hangingPunct="1"/>
            <a:r>
              <a:rPr lang="sl-SI" sz="2800" dirty="0" smtClean="0"/>
              <a:t>Novozelandec John </a:t>
            </a:r>
            <a:r>
              <a:rPr lang="sl-SI" sz="2800" dirty="0" err="1" smtClean="0"/>
              <a:t>Hattie</a:t>
            </a:r>
            <a:r>
              <a:rPr lang="sl-SI" sz="2800" dirty="0" smtClean="0"/>
              <a:t> je “presejal” izsledke 900 metaanaliz, </a:t>
            </a:r>
          </a:p>
          <a:p>
            <a:pPr eaLnBrk="1" hangingPunct="1"/>
            <a:r>
              <a:rPr lang="sl-SI" dirty="0" smtClean="0"/>
              <a:t>(</a:t>
            </a:r>
            <a:r>
              <a:rPr lang="sl-SI" sz="2400" dirty="0" err="1" smtClean="0"/>
              <a:t>Hattie</a:t>
            </a:r>
            <a:r>
              <a:rPr lang="sl-SI" sz="2400" dirty="0" smtClean="0"/>
              <a:t>, J. </a:t>
            </a:r>
            <a:r>
              <a:rPr lang="sl-SI" sz="2400" i="1" dirty="0" err="1" smtClean="0"/>
              <a:t>Visible</a:t>
            </a:r>
            <a:r>
              <a:rPr lang="sl-SI" sz="2400" i="1" dirty="0" smtClean="0"/>
              <a:t> </a:t>
            </a:r>
            <a:r>
              <a:rPr lang="sl-SI" sz="2400" i="1" dirty="0" err="1" smtClean="0"/>
              <a:t>learning</a:t>
            </a:r>
            <a:r>
              <a:rPr lang="sl-SI" sz="2400" dirty="0" smtClean="0"/>
              <a:t>. </a:t>
            </a:r>
            <a:r>
              <a:rPr lang="sl-SI" sz="2400" dirty="0" err="1" smtClean="0"/>
              <a:t>Routledge</a:t>
            </a:r>
            <a:r>
              <a:rPr lang="sl-SI" sz="2400" dirty="0" smtClean="0"/>
              <a:t>, 2009; </a:t>
            </a:r>
          </a:p>
          <a:p>
            <a:pPr eaLnBrk="1" hangingPunct="1"/>
            <a:r>
              <a:rPr lang="sl-SI" sz="2400" i="1" dirty="0" err="1" smtClean="0"/>
              <a:t>Lernen</a:t>
            </a:r>
            <a:r>
              <a:rPr lang="sl-SI" sz="2400" i="1" dirty="0" smtClean="0"/>
              <a:t> </a:t>
            </a:r>
            <a:r>
              <a:rPr lang="sl-SI" sz="2400" i="1" dirty="0" err="1" smtClean="0"/>
              <a:t>sichtbar</a:t>
            </a:r>
            <a:r>
              <a:rPr lang="sl-SI" sz="2400" i="1" dirty="0" smtClean="0"/>
              <a:t> </a:t>
            </a:r>
            <a:r>
              <a:rPr lang="sl-SI" sz="2400" i="1" dirty="0" err="1" smtClean="0"/>
              <a:t>machen</a:t>
            </a:r>
            <a:r>
              <a:rPr lang="sl-SI" sz="2400" dirty="0" smtClean="0"/>
              <a:t>, 2013, </a:t>
            </a:r>
            <a:r>
              <a:rPr lang="sl-SI" sz="2400" dirty="0" err="1" smtClean="0"/>
              <a:t>Schneider</a:t>
            </a:r>
            <a:r>
              <a:rPr lang="sl-SI" sz="2400" dirty="0" smtClean="0"/>
              <a:t> </a:t>
            </a:r>
            <a:r>
              <a:rPr lang="sl-SI" sz="2400" dirty="0" err="1" smtClean="0"/>
              <a:t>Verlag</a:t>
            </a:r>
            <a:r>
              <a:rPr lang="sl-SI" sz="2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6362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88640"/>
            <a:ext cx="7793037" cy="1462087"/>
          </a:xfrm>
        </p:spPr>
        <p:txBody>
          <a:bodyPr/>
          <a:lstStyle/>
          <a:p>
            <a:r>
              <a:rPr lang="sl-SI" dirty="0" smtClean="0">
                <a:solidFill>
                  <a:srgbClr val="0070C0"/>
                </a:solidFill>
              </a:rPr>
              <a:t>Za vsakega od 138 vplivov je izračunal “velikost vpliva”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2017713"/>
            <a:ext cx="4813176" cy="4114800"/>
          </a:xfrm>
        </p:spPr>
        <p:txBody>
          <a:bodyPr/>
          <a:lstStyle/>
          <a:p>
            <a:r>
              <a:rPr lang="sl-SI" dirty="0" smtClean="0"/>
              <a:t>Do 0,25 – majhen</a:t>
            </a:r>
          </a:p>
          <a:p>
            <a:r>
              <a:rPr lang="sl-SI" dirty="0" smtClean="0"/>
              <a:t>0,25–0,60 srednji</a:t>
            </a:r>
          </a:p>
          <a:p>
            <a:r>
              <a:rPr lang="sl-SI" dirty="0" smtClean="0"/>
              <a:t>Nad 0,60 velik</a:t>
            </a:r>
          </a:p>
          <a:p>
            <a:endParaRPr lang="sl-SI" dirty="0" smtClean="0"/>
          </a:p>
          <a:p>
            <a:r>
              <a:rPr lang="sl-SI" dirty="0" smtClean="0"/>
              <a:t>Srednja vrednost:</a:t>
            </a:r>
          </a:p>
          <a:p>
            <a:r>
              <a:rPr lang="sl-SI" dirty="0" smtClean="0"/>
              <a:t>0,40</a:t>
            </a:r>
          </a:p>
        </p:txBody>
      </p:sp>
      <p:pic>
        <p:nvPicPr>
          <p:cNvPr id="6148" name="Picture 4" descr="scan0001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158" y="1268761"/>
            <a:ext cx="2887860" cy="4176464"/>
          </a:xfrm>
        </p:spPr>
      </p:pic>
    </p:spTree>
    <p:extLst>
      <p:ext uri="{BB962C8B-B14F-4D97-AF65-F5344CB8AC3E}">
        <p14:creationId xmlns:p14="http://schemas.microsoft.com/office/powerpoint/2010/main" val="257354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l-SI" dirty="0" smtClean="0"/>
          </a:p>
          <a:p>
            <a:r>
              <a:rPr lang="sl-SI" sz="3200" dirty="0" smtClean="0">
                <a:solidFill>
                  <a:srgbClr val="0070C0"/>
                </a:solidFill>
              </a:rPr>
              <a:t>To niso preprosti “recepti” za ukrepanje!</a:t>
            </a:r>
          </a:p>
          <a:p>
            <a:pPr marL="0" indent="0">
              <a:buNone/>
            </a:pPr>
            <a:endParaRPr lang="sl-SI" sz="3200" dirty="0" smtClean="0">
              <a:solidFill>
                <a:srgbClr val="0070C0"/>
              </a:solidFill>
            </a:endParaRPr>
          </a:p>
          <a:p>
            <a:r>
              <a:rPr lang="sl-SI" sz="3200" dirty="0" smtClean="0">
                <a:solidFill>
                  <a:srgbClr val="0070C0"/>
                </a:solidFill>
              </a:rPr>
              <a:t>Primer: “domače naloge” imajo razmeroma nizek vpliv na dosežke. Kaj to pomeni? Kako to? Kaj storiti, da bo učinek večji?</a:t>
            </a:r>
          </a:p>
        </p:txBody>
      </p:sp>
    </p:spTree>
    <p:extLst>
      <p:ext uri="{BB962C8B-B14F-4D97-AF65-F5344CB8AC3E}">
        <p14:creationId xmlns:p14="http://schemas.microsoft.com/office/powerpoint/2010/main" val="107215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>
                <a:solidFill>
                  <a:srgbClr val="0070C0"/>
                </a:solidFill>
              </a:rPr>
              <a:t>Neposredno poučevanje – razlaga   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Srednje močan vpliv (0,59)</a:t>
            </a:r>
          </a:p>
          <a:p>
            <a:r>
              <a:rPr lang="sl-SI" dirty="0" smtClean="0"/>
              <a:t>Je uspešnejše, če so učencem jasni cilji, če učitelj sproti preverja, ali razumejo (kakovosten dialog), če  na koncu povzame …</a:t>
            </a:r>
          </a:p>
          <a:p>
            <a:r>
              <a:rPr lang="sl-SI" dirty="0" smtClean="0"/>
              <a:t>Dobra razlaga ni “zastarel” način.</a:t>
            </a:r>
          </a:p>
          <a:p>
            <a:r>
              <a:rPr lang="sl-SI" dirty="0" smtClean="0"/>
              <a:t>Potrebno dopolnjevati z drugimi metodami, s  samostojnim in skupinskim delom učencev, z reševanjem problemov.</a:t>
            </a:r>
          </a:p>
        </p:txBody>
      </p:sp>
    </p:spTree>
    <p:extLst>
      <p:ext uri="{BB962C8B-B14F-4D97-AF65-F5344CB8AC3E}">
        <p14:creationId xmlns:p14="http://schemas.microsoft.com/office/powerpoint/2010/main" val="279709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0070C0"/>
                </a:solidFill>
              </a:rPr>
              <a:t>Sprotna povratna informacija  V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Visok vpliv </a:t>
            </a:r>
            <a:r>
              <a:rPr lang="sl-SI" dirty="0"/>
              <a:t>– </a:t>
            </a:r>
            <a:r>
              <a:rPr lang="sl-SI" dirty="0" smtClean="0"/>
              <a:t> 0,75</a:t>
            </a:r>
          </a:p>
          <a:p>
            <a:r>
              <a:rPr lang="sl-SI" dirty="0" smtClean="0"/>
              <a:t>Eden najmočnejših vplivov na dosežke; teče tako od učitelja k učencem – informacija, kako dobro kdo napreduje, kje so še vrzeli, kaj mora še storiti, da se bo približal cilju …kot tudi od učenca k učitelju (učenec pove, česa še ne razume, kaj mu dela težave …)</a:t>
            </a:r>
          </a:p>
          <a:p>
            <a:r>
              <a:rPr lang="sl-SI" dirty="0" smtClean="0"/>
              <a:t>To NI isto kot bežna pohvala ali pogosto testiranje in sporočanje točk!  </a:t>
            </a:r>
          </a:p>
        </p:txBody>
      </p:sp>
    </p:spTree>
    <p:extLst>
      <p:ext uri="{BB962C8B-B14F-4D97-AF65-F5344CB8AC3E}">
        <p14:creationId xmlns:p14="http://schemas.microsoft.com/office/powerpoint/2010/main" val="382463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sl-SI" dirty="0" smtClean="0">
                <a:solidFill>
                  <a:srgbClr val="0070C0"/>
                </a:solidFill>
              </a:rPr>
              <a:t>Vpliv domačega okolja  (</a:t>
            </a:r>
            <a:r>
              <a:rPr lang="sl-SI" dirty="0">
                <a:solidFill>
                  <a:srgbClr val="0070C0"/>
                </a:solidFill>
              </a:rPr>
              <a:t>SES …) – </a:t>
            </a:r>
            <a:r>
              <a:rPr lang="sl-SI" dirty="0" smtClean="0">
                <a:solidFill>
                  <a:srgbClr val="0070C0"/>
                </a:solidFill>
              </a:rPr>
              <a:t>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Srednje močan vpliv </a:t>
            </a:r>
            <a:r>
              <a:rPr lang="sl-SI" dirty="0"/>
              <a:t>– </a:t>
            </a:r>
            <a:r>
              <a:rPr lang="sl-SI" dirty="0" smtClean="0"/>
              <a:t>0,52</a:t>
            </a:r>
          </a:p>
          <a:p>
            <a:r>
              <a:rPr lang="sl-SI" dirty="0" smtClean="0"/>
              <a:t>Vpliva izobrazba, poklic staršev; ukvarjanje z otrokom; jezik, govor v družini …</a:t>
            </a:r>
          </a:p>
        </p:txBody>
      </p:sp>
    </p:spTree>
    <p:extLst>
      <p:ext uri="{BB962C8B-B14F-4D97-AF65-F5344CB8AC3E}">
        <p14:creationId xmlns:p14="http://schemas.microsoft.com/office/powerpoint/2010/main" val="361014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>
                <a:solidFill>
                  <a:srgbClr val="0070C0"/>
                </a:solidFill>
              </a:rPr>
              <a:t>Povratna informacija učitelju </a:t>
            </a:r>
            <a:br>
              <a:rPr lang="sl-SI" dirty="0" smtClean="0">
                <a:solidFill>
                  <a:srgbClr val="0070C0"/>
                </a:solidFill>
              </a:rPr>
            </a:br>
            <a:r>
              <a:rPr lang="sl-SI" dirty="0" smtClean="0">
                <a:solidFill>
                  <a:srgbClr val="0070C0"/>
                </a:solidFill>
              </a:rPr>
              <a:t>o njegovem delu – V 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Med najmočnejšimi vplivi – 0,90</a:t>
            </a:r>
          </a:p>
          <a:p>
            <a:r>
              <a:rPr lang="sl-SI" dirty="0" smtClean="0"/>
              <a:t>Sprotna informacija učitelju o njegovem poučevanju in učinkih na učence, s strani ravnatelja, kolegov, zunanjega strokovnjaka …</a:t>
            </a:r>
          </a:p>
          <a:p>
            <a:r>
              <a:rPr lang="sl-SI" dirty="0" smtClean="0"/>
              <a:t>Hospitacije, pogovori o dobrih straneh in kaj naj bi izboljšal, o vzrokih, če učenci ne napredujejo dovolj. </a:t>
            </a:r>
          </a:p>
          <a:p>
            <a:r>
              <a:rPr lang="sl-SI" dirty="0" smtClean="0"/>
              <a:t>Predpogoj: Varno vzdušje zaupanja, odprtost.  </a:t>
            </a:r>
          </a:p>
          <a:p>
            <a:pPr marL="0" indent="0">
              <a:buNone/>
            </a:pP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250481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0070C0"/>
                </a:solidFill>
              </a:rPr>
              <a:t>Ponavljanje razreda - 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Nizek, celo rahlo negativen vpliv  -0,13</a:t>
            </a:r>
          </a:p>
          <a:p>
            <a:pPr marL="0" indent="0">
              <a:buNone/>
            </a:pPr>
            <a:r>
              <a:rPr lang="sl-SI" dirty="0" smtClean="0"/>
              <a:t>  na učenčevo nadaljnje učenje in dosežke. </a:t>
            </a:r>
          </a:p>
          <a:p>
            <a:r>
              <a:rPr lang="sl-SI" dirty="0" smtClean="0"/>
              <a:t>Pričakovanje, da se bodo v naslednjem letu več naučili ne drži.</a:t>
            </a:r>
          </a:p>
          <a:p>
            <a:r>
              <a:rPr lang="sl-SI" dirty="0" smtClean="0"/>
              <a:t>Težave v socialnem in čustvenem prilagajanju, večja možnost, da opusti šolanje.</a:t>
            </a:r>
          </a:p>
          <a:p>
            <a:r>
              <a:rPr lang="sl-SI" dirty="0" smtClean="0"/>
              <a:t>Grožnja s ponavljanjem ne zviša motivacije.</a:t>
            </a:r>
          </a:p>
        </p:txBody>
      </p:sp>
    </p:spTree>
    <p:extLst>
      <p:ext uri="{BB962C8B-B14F-4D97-AF65-F5344CB8AC3E}">
        <p14:creationId xmlns:p14="http://schemas.microsoft.com/office/powerpoint/2010/main" val="159537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>
                <a:solidFill>
                  <a:srgbClr val="0070C0"/>
                </a:solidFill>
              </a:rPr>
              <a:t>Realna pričakovanja učenca do sebe </a:t>
            </a:r>
            <a:r>
              <a:rPr lang="sl-SI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–</a:t>
            </a:r>
            <a:r>
              <a:rPr lang="sl-SI" dirty="0" smtClean="0">
                <a:solidFill>
                  <a:srgbClr val="0070C0"/>
                </a:solidFill>
              </a:rPr>
              <a:t> V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Visok vpliv – 1,44</a:t>
            </a:r>
          </a:p>
          <a:p>
            <a:r>
              <a:rPr lang="sl-SI" dirty="0" smtClean="0"/>
              <a:t>Ali zna realno oceniti, kakšni so njegovi dosežki pri raznih predmetih in predvideti, kakšne možnosti za uspeh ima v prihodnje.</a:t>
            </a:r>
          </a:p>
          <a:p>
            <a:r>
              <a:rPr lang="sl-SI" dirty="0" smtClean="0"/>
              <a:t>Ovira za napredek – če se podcenjuje.  </a:t>
            </a:r>
          </a:p>
          <a:p>
            <a:r>
              <a:rPr lang="sl-SI" dirty="0" smtClean="0"/>
              <a:t>Dati učencem možnost za samoocenjevanje!</a:t>
            </a:r>
          </a:p>
        </p:txBody>
      </p:sp>
    </p:spTree>
    <p:extLst>
      <p:ext uri="{BB962C8B-B14F-4D97-AF65-F5344CB8AC3E}">
        <p14:creationId xmlns:p14="http://schemas.microsoft.com/office/powerpoint/2010/main" val="56635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>
                <a:solidFill>
                  <a:srgbClr val="0070C0"/>
                </a:solidFill>
              </a:rPr>
              <a:t>Učiteljeva pričakovanja do učencev </a:t>
            </a:r>
            <a:r>
              <a:rPr lang="sl-SI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–</a:t>
            </a:r>
            <a:r>
              <a:rPr lang="sl-SI" dirty="0" smtClean="0">
                <a:solidFill>
                  <a:srgbClr val="0070C0"/>
                </a:solidFill>
              </a:rPr>
              <a:t> 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Srednje močan vpliv 0,49</a:t>
            </a:r>
          </a:p>
          <a:p>
            <a:r>
              <a:rPr lang="sl-SI" dirty="0" smtClean="0"/>
              <a:t>Na učiteljeva pričakovanja vpliva marsikaj, npr. SES, prejšnji uspehi, videz, narodnost …</a:t>
            </a:r>
          </a:p>
          <a:p>
            <a:r>
              <a:rPr lang="sl-SI" dirty="0" smtClean="0"/>
              <a:t>Pričakovanja pa vplivajo na priložnosti za sodelovanje pri pouku, na čas za odgovor, na odnos, ocene …</a:t>
            </a:r>
          </a:p>
          <a:p>
            <a:r>
              <a:rPr lang="sl-SI" dirty="0" smtClean="0"/>
              <a:t>Nalepka “učne težave” lahko zniža pričakovanja,</a:t>
            </a:r>
          </a:p>
          <a:p>
            <a:pPr marL="0" indent="0">
              <a:buNone/>
            </a:pPr>
            <a:r>
              <a:rPr lang="sl-SI" dirty="0" smtClean="0"/>
              <a:t> “nadarjen” jih zviša itd.</a:t>
            </a:r>
          </a:p>
        </p:txBody>
      </p:sp>
    </p:spTree>
    <p:extLst>
      <p:ext uri="{BB962C8B-B14F-4D97-AF65-F5344CB8AC3E}">
        <p14:creationId xmlns:p14="http://schemas.microsoft.com/office/powerpoint/2010/main" val="410459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grada datuma 1"/>
          <p:cNvSpPr txBox="1">
            <a:spLocks noGrp="1"/>
          </p:cNvSpPr>
          <p:nvPr/>
        </p:nvSpPr>
        <p:spPr bwMode="auto">
          <a:xfrm>
            <a:off x="5791200" y="6405563"/>
            <a:ext cx="30448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EE189E4-0EAC-4A32-BDFC-BFA84097D173}" type="datetime1">
              <a:rPr lang="sl-SI" sz="1400">
                <a:solidFill>
                  <a:srgbClr val="FFFFFF"/>
                </a:solidFill>
                <a:latin typeface="Times New Roman" pitchFamily="18" charset="0"/>
              </a:rPr>
              <a:pPr algn="r"/>
              <a:t>22.8.2013</a:t>
            </a:fld>
            <a:endParaRPr lang="sl-SI" sz="14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l-SI" sz="3600" dirty="0" smtClean="0">
                <a:solidFill>
                  <a:srgbClr val="0070C0"/>
                </a:solidFill>
              </a:rPr>
              <a:t>„Nikomur ne smemo dovoliti zapravljanja časa za učenje, ki ne razteza njegovih meja.“</a:t>
            </a:r>
          </a:p>
          <a:p>
            <a:pPr marL="0" indent="0" algn="ctr">
              <a:buNone/>
            </a:pPr>
            <a:r>
              <a:rPr lang="sl-SI" sz="1400" dirty="0" smtClean="0">
                <a:solidFill>
                  <a:srgbClr val="0070C0"/>
                </a:solidFill>
              </a:rPr>
              <a:t>                                  (O naravi učenja, Uporaba raziskav za navdih prakse</a:t>
            </a:r>
            <a:r>
              <a:rPr lang="sl-SI" sz="1400" dirty="0">
                <a:solidFill>
                  <a:srgbClr val="0070C0"/>
                </a:solidFill>
              </a:rPr>
              <a:t>.</a:t>
            </a:r>
            <a:r>
              <a:rPr lang="sl-SI" sz="1400" dirty="0" smtClean="0">
                <a:solidFill>
                  <a:srgbClr val="0070C0"/>
                </a:solidFill>
              </a:rPr>
              <a:t> Ljubljana, ZRSŠ, 2013)</a:t>
            </a:r>
            <a:endParaRPr lang="sl-SI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23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0070C0"/>
                </a:solidFill>
              </a:rPr>
              <a:t>Kako učenci vidijo učitelja </a:t>
            </a:r>
            <a:r>
              <a:rPr lang="sl-SI" dirty="0"/>
              <a:t>–</a:t>
            </a:r>
            <a:r>
              <a:rPr lang="sl-SI" dirty="0" smtClean="0">
                <a:solidFill>
                  <a:srgbClr val="0070C0"/>
                </a:solidFill>
              </a:rPr>
              <a:t> 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Srednje močan vpliv 0, 44</a:t>
            </a:r>
          </a:p>
          <a:p>
            <a:r>
              <a:rPr lang="sl-SI" dirty="0" smtClean="0"/>
              <a:t>Vprašalniki za učence (ki naj bi jih učitelj redno uporabljal) pokažejo med drugim npr. njihov pogled, ali jih učitelj upošteva, spodbuja, se lahko nanj obračajo …</a:t>
            </a:r>
          </a:p>
        </p:txBody>
      </p:sp>
    </p:spTree>
    <p:extLst>
      <p:ext uri="{BB962C8B-B14F-4D97-AF65-F5344CB8AC3E}">
        <p14:creationId xmlns:p14="http://schemas.microsoft.com/office/powerpoint/2010/main" val="391925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0070C0"/>
                </a:solidFill>
              </a:rPr>
              <a:t>Odnos učitelj </a:t>
            </a:r>
            <a:r>
              <a:rPr lang="sl-SI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–</a:t>
            </a:r>
            <a:r>
              <a:rPr lang="sl-SI" dirty="0" smtClean="0">
                <a:solidFill>
                  <a:srgbClr val="0070C0"/>
                </a:solidFill>
              </a:rPr>
              <a:t> učenci </a:t>
            </a:r>
            <a:r>
              <a:rPr lang="sl-SI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–</a:t>
            </a:r>
            <a:r>
              <a:rPr lang="sl-SI" dirty="0" smtClean="0">
                <a:solidFill>
                  <a:srgbClr val="0070C0"/>
                </a:solidFill>
              </a:rPr>
              <a:t> V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Visok vpliv – 0,72</a:t>
            </a:r>
          </a:p>
          <a:p>
            <a:r>
              <a:rPr lang="sl-SI" dirty="0" smtClean="0"/>
              <a:t>Ali se zna učitelj vživeti v učence (čustvena in spoznavna empatija)?</a:t>
            </a:r>
          </a:p>
          <a:p>
            <a:r>
              <a:rPr lang="sl-SI" dirty="0" smtClean="0"/>
              <a:t>Ali mu lahko zaupajo?</a:t>
            </a:r>
          </a:p>
          <a:p>
            <a:r>
              <a:rPr lang="sl-SI" dirty="0" smtClean="0"/>
              <a:t>Ali se počutijo varne – je zahteven, a odprt do vprašanj, idej, stisk …</a:t>
            </a:r>
          </a:p>
          <a:p>
            <a:r>
              <a:rPr lang="sl-SI" dirty="0" smtClean="0"/>
              <a:t>Odprt do napak, jih sprejema kot priložnost?</a:t>
            </a:r>
          </a:p>
        </p:txBody>
      </p:sp>
    </p:spTree>
    <p:extLst>
      <p:ext uri="{BB962C8B-B14F-4D97-AF65-F5344CB8AC3E}">
        <p14:creationId xmlns:p14="http://schemas.microsoft.com/office/powerpoint/2010/main" val="209518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0070C0"/>
                </a:solidFill>
              </a:rPr>
              <a:t>Razvijanje besednjaka </a:t>
            </a:r>
            <a:r>
              <a:rPr lang="sl-SI" dirty="0"/>
              <a:t>–</a:t>
            </a:r>
            <a:r>
              <a:rPr lang="sl-SI" dirty="0" smtClean="0">
                <a:solidFill>
                  <a:srgbClr val="0070C0"/>
                </a:solidFill>
              </a:rPr>
              <a:t> V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Visok vpliv na dosežke – 0,67,</a:t>
            </a:r>
          </a:p>
          <a:p>
            <a:r>
              <a:rPr lang="sl-SI" dirty="0"/>
              <a:t>P</a:t>
            </a:r>
            <a:r>
              <a:rPr lang="sl-SI" dirty="0" smtClean="0"/>
              <a:t>omanjkljiv besedni zaklad je vzrok mnogih težav pri branju, učenju.</a:t>
            </a:r>
          </a:p>
          <a:p>
            <a:r>
              <a:rPr lang="sl-SI" dirty="0" smtClean="0"/>
              <a:t>Pomembno: načrtna, sistematična skrb za širjenje besednega zaklada.</a:t>
            </a:r>
          </a:p>
          <a:p>
            <a:r>
              <a:rPr lang="sl-SI" dirty="0" smtClean="0"/>
              <a:t>Preverjanje razumevanja tudi povsem “običajnih” besed; slovarčki …</a:t>
            </a:r>
          </a:p>
        </p:txBody>
      </p:sp>
    </p:spTree>
    <p:extLst>
      <p:ext uri="{BB962C8B-B14F-4D97-AF65-F5344CB8AC3E}">
        <p14:creationId xmlns:p14="http://schemas.microsoft.com/office/powerpoint/2010/main" val="227763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0070C0"/>
                </a:solidFill>
              </a:rPr>
              <a:t>Število učencev  v razredu </a:t>
            </a:r>
            <a:r>
              <a:rPr lang="sl-SI" dirty="0"/>
              <a:t>–</a:t>
            </a:r>
            <a:r>
              <a:rPr lang="sl-SI" dirty="0" smtClean="0">
                <a:solidFill>
                  <a:srgbClr val="0070C0"/>
                </a:solidFill>
              </a:rPr>
              <a:t> 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Številne raziskave kažejo, da  ima zmanjšanje števila učencev v razredu minimalen vpliv na njihovo uspešnost </a:t>
            </a:r>
            <a:r>
              <a:rPr lang="sl-SI" dirty="0"/>
              <a:t>– </a:t>
            </a:r>
            <a:r>
              <a:rPr lang="sl-SI" dirty="0" smtClean="0"/>
              <a:t>0,21. Kako to?</a:t>
            </a:r>
          </a:p>
          <a:p>
            <a:r>
              <a:rPr lang="sl-SI" dirty="0" smtClean="0"/>
              <a:t>Učitelji ne izkoristijo prednosti manjšega razreda, možnosti za več povratnih informacij, individualne pomoči…, ampak uporabljajo iste metode kot v večjih razredih.</a:t>
            </a:r>
          </a:p>
          <a:p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193797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0070C0"/>
                </a:solidFill>
              </a:rPr>
              <a:t>Poučevanje učnih strategij </a:t>
            </a:r>
            <a:r>
              <a:rPr lang="sl-SI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–</a:t>
            </a:r>
            <a:r>
              <a:rPr lang="sl-SI" dirty="0"/>
              <a:t> </a:t>
            </a:r>
            <a:r>
              <a:rPr lang="sl-SI" dirty="0" smtClean="0">
                <a:solidFill>
                  <a:srgbClr val="0070C0"/>
                </a:solidFill>
              </a:rPr>
              <a:t>V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Ima velik vpliv na učenčeve dosežke – 0,63</a:t>
            </a:r>
          </a:p>
          <a:p>
            <a:r>
              <a:rPr lang="sl-SI" dirty="0" smtClean="0"/>
              <a:t>Pomembni so tako splošni napotki in vaja v strategijah </a:t>
            </a:r>
            <a:r>
              <a:rPr lang="sl-SI" dirty="0"/>
              <a:t>– </a:t>
            </a:r>
            <a:r>
              <a:rPr lang="sl-SI" dirty="0" smtClean="0"/>
              <a:t>vloga svetovalnih delavcev …</a:t>
            </a:r>
          </a:p>
          <a:p>
            <a:pPr marL="0" indent="0">
              <a:buNone/>
            </a:pPr>
            <a:r>
              <a:rPr lang="sl-SI" dirty="0" smtClean="0"/>
              <a:t>kot tudi tisti pri posameznih predmetih – naloga VSAKEGA učitelja.</a:t>
            </a:r>
          </a:p>
          <a:p>
            <a:r>
              <a:rPr lang="sl-SI" dirty="0" smtClean="0"/>
              <a:t>Navajati tudi na učenje iz učbenika, drugih virov, na branje z razumevanjem. </a:t>
            </a:r>
          </a:p>
        </p:txBody>
      </p:sp>
    </p:spTree>
    <p:extLst>
      <p:ext uri="{BB962C8B-B14F-4D97-AF65-F5344CB8AC3E}">
        <p14:creationId xmlns:p14="http://schemas.microsoft.com/office/powerpoint/2010/main" val="70720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>
                <a:solidFill>
                  <a:srgbClr val="0070C0"/>
                </a:solidFill>
              </a:rPr>
              <a:t>Pouk kot reševanje problemov – V/S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Reševanje problemov – velik vpliv na dosežke  V 0,61</a:t>
            </a:r>
          </a:p>
          <a:p>
            <a:r>
              <a:rPr lang="sl-SI" dirty="0" smtClean="0"/>
              <a:t>Učenci pridobe metode reševanja; potrebujejo uvajanje, podporo.  </a:t>
            </a:r>
          </a:p>
          <a:p>
            <a:pPr marL="0" indent="0">
              <a:buNone/>
            </a:pPr>
            <a:r>
              <a:rPr lang="sl-SI" dirty="0" smtClean="0"/>
              <a:t> Večji vpliv na procesno kot vsebinsko znanje.</a:t>
            </a:r>
          </a:p>
          <a:p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324729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0070C0"/>
                </a:solidFill>
              </a:rPr>
              <a:t>Prejšnji učenčevi dosežki </a:t>
            </a:r>
            <a:r>
              <a:rPr lang="sl-SI" dirty="0"/>
              <a:t>–</a:t>
            </a:r>
            <a:r>
              <a:rPr lang="sl-SI" dirty="0" smtClean="0">
                <a:solidFill>
                  <a:srgbClr val="0070C0"/>
                </a:solidFill>
              </a:rPr>
              <a:t> V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Vpliv je precejšen – 0,67</a:t>
            </a:r>
          </a:p>
          <a:p>
            <a:r>
              <a:rPr lang="sl-SI" dirty="0" smtClean="0"/>
              <a:t>Tudi napovedna vrednost ocen za nadaljnje uspehe je velika (osnovna – srednja – visoka šola).</a:t>
            </a:r>
          </a:p>
          <a:p>
            <a:r>
              <a:rPr lang="sl-SI" dirty="0" smtClean="0"/>
              <a:t>Dosežki se kopičijo skozi leta.</a:t>
            </a:r>
          </a:p>
          <a:p>
            <a:r>
              <a:rPr lang="sl-SI" dirty="0" smtClean="0"/>
              <a:t>Pouk je tem uspešnejši, čim bolj izhaja iz predznanja (VŽN).</a:t>
            </a:r>
          </a:p>
        </p:txBody>
      </p:sp>
    </p:spTree>
    <p:extLst>
      <p:ext uri="{BB962C8B-B14F-4D97-AF65-F5344CB8AC3E}">
        <p14:creationId xmlns:p14="http://schemas.microsoft.com/office/powerpoint/2010/main" val="251592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>
                <a:solidFill>
                  <a:srgbClr val="0070C0"/>
                </a:solidFill>
              </a:rPr>
              <a:t>Strokovno izpopolnjevanje učiteljev </a:t>
            </a:r>
            <a:r>
              <a:rPr lang="sl-SI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–</a:t>
            </a:r>
            <a:r>
              <a:rPr lang="sl-SI" dirty="0"/>
              <a:t> </a:t>
            </a:r>
            <a:r>
              <a:rPr lang="sl-SI" dirty="0" smtClean="0"/>
              <a:t> </a:t>
            </a:r>
            <a:r>
              <a:rPr lang="sl-SI" dirty="0" smtClean="0">
                <a:solidFill>
                  <a:srgbClr val="0070C0"/>
                </a:solidFill>
              </a:rPr>
              <a:t>V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Večina strokovnega izpopolnjevanja vpliva bolj na zadovoljstvo učiteljev, manj na njihovo poučevanje, še manj na dosežke učencev; povprečno 0,62.</a:t>
            </a:r>
          </a:p>
          <a:p>
            <a:r>
              <a:rPr lang="sl-SI" dirty="0" smtClean="0"/>
              <a:t>Vloga metod izpopolnjevanja: bolj kot predavanja z razpravo so učinkovite vaje, </a:t>
            </a:r>
            <a:r>
              <a:rPr lang="sl-SI" dirty="0" err="1" smtClean="0"/>
              <a:t>mikropouk</a:t>
            </a:r>
            <a:r>
              <a:rPr lang="sl-SI" dirty="0" smtClean="0"/>
              <a:t> s povratno informacijo ipd.</a:t>
            </a:r>
          </a:p>
          <a:p>
            <a:r>
              <a:rPr lang="sl-SI" dirty="0" err="1" smtClean="0"/>
              <a:t>Pozit</a:t>
            </a:r>
            <a:r>
              <a:rPr lang="sl-SI" dirty="0" smtClean="0"/>
              <a:t>. vpliv dobrih zunanjih strokovnjakov na šoli.</a:t>
            </a:r>
          </a:p>
          <a:p>
            <a:r>
              <a:rPr lang="sl-SI" dirty="0" smtClean="0"/>
              <a:t>Strokovna literatura ima minimalen vpliv.</a:t>
            </a:r>
          </a:p>
        </p:txBody>
      </p:sp>
    </p:spTree>
    <p:extLst>
      <p:ext uri="{BB962C8B-B14F-4D97-AF65-F5344CB8AC3E}">
        <p14:creationId xmlns:p14="http://schemas.microsoft.com/office/powerpoint/2010/main" val="419384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sl-SI" sz="2400" b="1" dirty="0" smtClean="0">
                <a:solidFill>
                  <a:srgbClr val="0070C0"/>
                </a:solidFill>
              </a:rPr>
              <a:t>Ravnatelj – stili pedagoškega vodenja šole S/V</a:t>
            </a: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896768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sl-SI" sz="2400" b="1" u="sng" dirty="0" smtClean="0"/>
              <a:t>Vplivi vodenja na učne dosežke učencev:</a:t>
            </a:r>
          </a:p>
          <a:p>
            <a:pPr marL="0" indent="0">
              <a:buFont typeface="Arial" charset="0"/>
              <a:buNone/>
              <a:defRPr/>
            </a:pPr>
            <a:r>
              <a:rPr lang="sl-SI" sz="2400" dirty="0" smtClean="0"/>
              <a:t>Profesionalni razvoj učiteljev je bolj učinkovit, če vodstvo šole podpira priložnosti za učenje, omogoča dostop do relevantnih ekspertiz in procesiranja novih informacij.</a:t>
            </a:r>
          </a:p>
          <a:p>
            <a:pPr marL="457200" indent="-457200">
              <a:buFont typeface="+mj-lt"/>
              <a:buAutoNum type="alphaUcPeriod"/>
              <a:defRPr/>
            </a:pPr>
            <a:r>
              <a:rPr lang="sl-SI" sz="2400" b="1" dirty="0" smtClean="0">
                <a:solidFill>
                  <a:srgbClr val="0070C0"/>
                </a:solidFill>
              </a:rPr>
              <a:t>Ravnatelj, ki skrbi za dobre delovne pogoje </a:t>
            </a:r>
            <a:r>
              <a:rPr lang="sl-SI" sz="2400" dirty="0" smtClean="0">
                <a:solidFill>
                  <a:srgbClr val="0070C0"/>
                </a:solidFill>
              </a:rPr>
              <a:t>(</a:t>
            </a:r>
            <a:r>
              <a:rPr lang="sl-SI" sz="2400" dirty="0" smtClean="0"/>
              <a:t>stavba, oprema, učila), dobre odnose, zadovoljstvo učitelja, spodbuja sodelovanje, odgovornost ... S=0,36.</a:t>
            </a:r>
          </a:p>
          <a:p>
            <a:pPr marL="457200" indent="-457200">
              <a:buFont typeface="+mj-lt"/>
              <a:buAutoNum type="alphaUcPeriod"/>
              <a:defRPr/>
            </a:pPr>
            <a:endParaRPr lang="sl-SI" sz="2400" dirty="0"/>
          </a:p>
          <a:p>
            <a:pPr marL="457200" indent="-457200">
              <a:buFont typeface="+mj-lt"/>
              <a:buAutoNum type="alphaUcPeriod"/>
              <a:defRPr/>
            </a:pPr>
            <a:r>
              <a:rPr lang="sl-SI" sz="2400" b="1" dirty="0" smtClean="0">
                <a:solidFill>
                  <a:srgbClr val="0070C0"/>
                </a:solidFill>
              </a:rPr>
              <a:t>Ravnatelj,  ki spremlja kakovost učenja</a:t>
            </a:r>
            <a:r>
              <a:rPr lang="sl-SI" sz="2400" dirty="0" smtClean="0">
                <a:solidFill>
                  <a:srgbClr val="0070C0"/>
                </a:solidFill>
              </a:rPr>
              <a:t>, </a:t>
            </a:r>
            <a:r>
              <a:rPr lang="sl-SI" sz="2400" dirty="0" smtClean="0"/>
              <a:t>redno hospitira, spodbuja pogovore o poučevanju in učenju, kritično prijateljuje, ustvarja varna okolja za pedagoške razprave …V=0,74.</a:t>
            </a: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8596733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sz="2400" b="1" dirty="0" smtClean="0">
                <a:solidFill>
                  <a:srgbClr val="0070C0"/>
                </a:solidFill>
              </a:rPr>
              <a:t>Zakaj so nekateri šolski sistemi bolj uspešni?</a:t>
            </a:r>
            <a:r>
              <a:rPr lang="sl-SI" sz="2400" dirty="0" smtClean="0">
                <a:solidFill>
                  <a:schemeClr val="accent2"/>
                </a:solidFill>
              </a:rPr>
              <a:t/>
            </a:r>
            <a:br>
              <a:rPr lang="sl-SI" sz="2400" dirty="0" smtClean="0">
                <a:solidFill>
                  <a:schemeClr val="accent2"/>
                </a:solidFill>
              </a:rPr>
            </a:br>
            <a:r>
              <a:rPr lang="sl-SI" sz="2000" dirty="0" smtClean="0"/>
              <a:t>(</a:t>
            </a:r>
            <a:r>
              <a:rPr lang="sl-SI" sz="2000" dirty="0" err="1" smtClean="0"/>
              <a:t>How</a:t>
            </a:r>
            <a:r>
              <a:rPr lang="sl-SI" sz="2000" dirty="0" smtClean="0"/>
              <a:t> </a:t>
            </a:r>
            <a:r>
              <a:rPr lang="sl-SI" sz="2000" dirty="0" err="1" smtClean="0"/>
              <a:t>the</a:t>
            </a:r>
            <a:r>
              <a:rPr lang="sl-SI" sz="2000" dirty="0" smtClean="0"/>
              <a:t> </a:t>
            </a:r>
            <a:r>
              <a:rPr lang="sl-SI" sz="2000" dirty="0" err="1" smtClean="0"/>
              <a:t>world</a:t>
            </a:r>
            <a:r>
              <a:rPr lang="sl-SI" sz="2000" dirty="0" smtClean="0"/>
              <a:t>‘s </a:t>
            </a:r>
            <a:r>
              <a:rPr lang="sl-SI" sz="2000" dirty="0" err="1" smtClean="0"/>
              <a:t>best</a:t>
            </a:r>
            <a:r>
              <a:rPr lang="sl-SI" sz="2000" dirty="0" smtClean="0"/>
              <a:t>-</a:t>
            </a:r>
            <a:r>
              <a:rPr lang="sl-SI" sz="2000" dirty="0" err="1" smtClean="0"/>
              <a:t>perfoming</a:t>
            </a:r>
            <a:r>
              <a:rPr lang="sl-SI" sz="2000" dirty="0" smtClean="0"/>
              <a:t> </a:t>
            </a:r>
            <a:r>
              <a:rPr lang="sl-SI" sz="2000" dirty="0" err="1" smtClean="0"/>
              <a:t>school</a:t>
            </a:r>
            <a:r>
              <a:rPr lang="sl-SI" sz="2000" dirty="0" smtClean="0"/>
              <a:t> </a:t>
            </a:r>
            <a:r>
              <a:rPr lang="sl-SI" sz="2000" dirty="0" err="1" smtClean="0"/>
              <a:t>systems</a:t>
            </a:r>
            <a:r>
              <a:rPr lang="sl-SI" sz="2000" dirty="0" smtClean="0"/>
              <a:t> </a:t>
            </a:r>
            <a:r>
              <a:rPr lang="sl-SI" sz="2000" dirty="0" err="1" smtClean="0"/>
              <a:t>come</a:t>
            </a:r>
            <a:r>
              <a:rPr lang="sl-SI" sz="2000" dirty="0" smtClean="0"/>
              <a:t> </a:t>
            </a:r>
            <a:r>
              <a:rPr lang="sl-SI" sz="2000" dirty="0" err="1" smtClean="0"/>
              <a:t>out</a:t>
            </a:r>
            <a:r>
              <a:rPr lang="sl-SI" sz="2000" dirty="0" smtClean="0"/>
              <a:t> on top, </a:t>
            </a:r>
            <a:r>
              <a:rPr lang="sl-SI" sz="2000" dirty="0" err="1" smtClean="0"/>
              <a:t>McKinsey</a:t>
            </a:r>
            <a:r>
              <a:rPr lang="sl-SI" sz="2000" dirty="0" smtClean="0"/>
              <a:t>&amp;</a:t>
            </a:r>
            <a:r>
              <a:rPr lang="sl-SI" sz="2000" dirty="0" err="1" smtClean="0"/>
              <a:t>Company</a:t>
            </a:r>
            <a:r>
              <a:rPr lang="sl-SI" sz="2000" dirty="0" smtClean="0"/>
              <a:t>, 2007)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l-SI" sz="2400" b="1" u="sng" dirty="0" smtClean="0"/>
              <a:t>Kako šolski sistemi delujejo – kaj je kvalitetno izobraževanje?</a:t>
            </a:r>
          </a:p>
          <a:p>
            <a:pPr eaLnBrk="1" hangingPunct="1">
              <a:buFontTx/>
              <a:buNone/>
            </a:pPr>
            <a:r>
              <a:rPr lang="sl-SI" sz="2400" b="1" u="sng" dirty="0" smtClean="0"/>
              <a:t>Zakaj so nekateri bolj učinkoviti?</a:t>
            </a:r>
          </a:p>
          <a:p>
            <a:pPr eaLnBrk="1" hangingPunct="1">
              <a:buFontTx/>
              <a:buNone/>
            </a:pPr>
            <a:r>
              <a:rPr lang="sl-SI" sz="2400" b="1" u="sng" dirty="0" smtClean="0"/>
              <a:t>Izkušnje najboljših? </a:t>
            </a:r>
          </a:p>
          <a:p>
            <a:pPr eaLnBrk="1" hangingPunct="1">
              <a:buFontTx/>
              <a:buNone/>
            </a:pPr>
            <a:endParaRPr lang="sl-SI" sz="2400" dirty="0" smtClean="0"/>
          </a:p>
          <a:p>
            <a:pPr eaLnBrk="1" hangingPunct="1">
              <a:buFontTx/>
              <a:buNone/>
            </a:pPr>
            <a:r>
              <a:rPr lang="sl-SI" sz="2400" dirty="0" smtClean="0">
                <a:solidFill>
                  <a:srgbClr val="FF0000"/>
                </a:solidFill>
              </a:rPr>
              <a:t>3 elementi: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sl-SI" sz="2400" b="1" dirty="0" smtClean="0"/>
              <a:t>Kvalitetni učitelji</a:t>
            </a:r>
            <a:endParaRPr lang="sl-SI" sz="2400" dirty="0" smtClean="0"/>
          </a:p>
          <a:p>
            <a:pPr eaLnBrk="1" hangingPunct="1">
              <a:buFont typeface="Wingdings" pitchFamily="2" charset="2"/>
              <a:buChar char="Ø"/>
            </a:pPr>
            <a:r>
              <a:rPr lang="sl-SI" sz="2400" dirty="0" smtClean="0"/>
              <a:t>Razvijanje učinkovitih </a:t>
            </a:r>
            <a:r>
              <a:rPr lang="sl-SI" sz="2400" b="1" dirty="0" smtClean="0"/>
              <a:t>poučevalnih strategij</a:t>
            </a:r>
            <a:endParaRPr lang="sl-SI" sz="2400" dirty="0" smtClean="0"/>
          </a:p>
          <a:p>
            <a:pPr eaLnBrk="1" hangingPunct="1">
              <a:buFont typeface="Wingdings" pitchFamily="2" charset="2"/>
              <a:buChar char="Ø"/>
            </a:pPr>
            <a:r>
              <a:rPr lang="sl-SI" sz="2400" dirty="0" smtClean="0"/>
              <a:t>Skrb za najboljše možno poučevanje za </a:t>
            </a:r>
            <a:r>
              <a:rPr lang="sl-SI" sz="2400" b="1" dirty="0" smtClean="0">
                <a:solidFill>
                  <a:schemeClr val="accent2"/>
                </a:solidFill>
              </a:rPr>
              <a:t>vsakega učenca</a:t>
            </a:r>
            <a:endParaRPr lang="sl-SI" sz="2400" b="1" dirty="0" smtClean="0"/>
          </a:p>
          <a:p>
            <a:pPr eaLnBrk="1" hangingPunct="1">
              <a:buFont typeface="Wingdings" pitchFamily="2" charset="2"/>
              <a:buChar char="Ø"/>
            </a:pPr>
            <a:endParaRPr lang="sl-SI" sz="2400" dirty="0" smtClean="0"/>
          </a:p>
          <a:p>
            <a:pPr eaLnBrk="1" hangingPunct="1">
              <a:buFont typeface="Wingdings" pitchFamily="2" charset="2"/>
              <a:buChar char="Ø"/>
            </a:pPr>
            <a:endParaRPr lang="sl-SI" sz="2400" dirty="0" smtClean="0"/>
          </a:p>
        </p:txBody>
      </p:sp>
    </p:spTree>
    <p:extLst>
      <p:ext uri="{BB962C8B-B14F-4D97-AF65-F5344CB8AC3E}">
        <p14:creationId xmlns:p14="http://schemas.microsoft.com/office/powerpoint/2010/main" val="354607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377864" y="404664"/>
            <a:ext cx="8229600" cy="5619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1763713" y="188913"/>
            <a:ext cx="5080000" cy="3810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1763713" y="332656"/>
            <a:ext cx="5080000" cy="3666256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  <p:sp>
        <p:nvSpPr>
          <p:cNvPr id="151" name="Shape 151"/>
          <p:cNvSpPr txBox="1"/>
          <p:nvPr/>
        </p:nvSpPr>
        <p:spPr>
          <a:xfrm>
            <a:off x="827087" y="4455689"/>
            <a:ext cx="7777162" cy="5218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sl" sz="2400" b="0" i="1" u="none" strike="noStrike" cap="none" baseline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Hitrejše in učinkovitejše uvajanje sodobnih praks ovirajo tradicionalna prepričanja učiteljev/ravnateljev o učenju.</a:t>
            </a:r>
          </a:p>
          <a:p>
            <a:pPr marL="0" marR="0" lvl="0" indent="0" algn="r" rtl="0">
              <a:buSzPct val="25000"/>
              <a:buNone/>
            </a:pPr>
            <a:r>
              <a:rPr lang="sl" sz="2000" b="0" i="1" u="none" strike="noStrike" cap="none" baseline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E. De Corte</a:t>
            </a:r>
          </a:p>
        </p:txBody>
      </p:sp>
    </p:spTree>
    <p:extLst>
      <p:ext uri="{BB962C8B-B14F-4D97-AF65-F5344CB8AC3E}">
        <p14:creationId xmlns:p14="http://schemas.microsoft.com/office/powerpoint/2010/main" val="105486702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slov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sl-SI" sz="2400" b="1" dirty="0" smtClean="0">
                <a:solidFill>
                  <a:srgbClr val="0070C0"/>
                </a:solidFill>
              </a:rPr>
              <a:t> Vpliv dela učiteljev na dosežke učencev</a:t>
            </a:r>
            <a:r>
              <a:rPr lang="sl-SI" sz="2400" dirty="0" smtClean="0">
                <a:solidFill>
                  <a:srgbClr val="FF0000"/>
                </a:solidFill>
              </a:rPr>
              <a:t/>
            </a:r>
            <a:br>
              <a:rPr lang="sl-SI" sz="2400" dirty="0" smtClean="0">
                <a:solidFill>
                  <a:srgbClr val="FF0000"/>
                </a:solidFill>
              </a:rPr>
            </a:br>
            <a:r>
              <a:rPr lang="sl-SI" sz="2000" dirty="0" smtClean="0"/>
              <a:t>(</a:t>
            </a:r>
            <a:r>
              <a:rPr lang="sl-SI" sz="2000" dirty="0" err="1" smtClean="0"/>
              <a:t>Hattie</a:t>
            </a:r>
            <a:r>
              <a:rPr lang="sl-SI" sz="2000" dirty="0" smtClean="0"/>
              <a:t>, J. </a:t>
            </a:r>
            <a:r>
              <a:rPr lang="sl-SI" sz="2000" dirty="0" err="1" smtClean="0"/>
              <a:t>Visible</a:t>
            </a:r>
            <a:r>
              <a:rPr lang="sl-SI" sz="2000" dirty="0" smtClean="0"/>
              <a:t> </a:t>
            </a:r>
            <a:r>
              <a:rPr lang="sl-SI" sz="2000" dirty="0" err="1" smtClean="0"/>
              <a:t>Learning</a:t>
            </a:r>
            <a:r>
              <a:rPr lang="sl-SI" sz="2000" dirty="0" smtClean="0"/>
              <a:t>, </a:t>
            </a:r>
            <a:r>
              <a:rPr lang="sl-SI" sz="2000" dirty="0" err="1" smtClean="0"/>
              <a:t>Routledge</a:t>
            </a:r>
            <a:r>
              <a:rPr lang="sl-SI" sz="2000" dirty="0" smtClean="0"/>
              <a:t>, 2009)</a:t>
            </a:r>
            <a:endParaRPr lang="sl-SI" sz="2000" dirty="0" smtClean="0">
              <a:solidFill>
                <a:srgbClr val="FF0000"/>
              </a:solidFill>
            </a:endParaRPr>
          </a:p>
        </p:txBody>
      </p:sp>
      <p:sp>
        <p:nvSpPr>
          <p:cNvPr id="11267" name="Ograda besedila 2"/>
          <p:cNvSpPr>
            <a:spLocks noGrp="1"/>
          </p:cNvSpPr>
          <p:nvPr>
            <p:ph type="body" idx="1"/>
          </p:nvPr>
        </p:nvSpPr>
        <p:spPr>
          <a:xfrm>
            <a:off x="457200" y="1196753"/>
            <a:ext cx="4040188" cy="504056"/>
          </a:xfrm>
        </p:spPr>
        <p:txBody>
          <a:bodyPr/>
          <a:lstStyle/>
          <a:p>
            <a:r>
              <a:rPr lang="sl-SI" i="1" u="sng" dirty="0" smtClean="0">
                <a:solidFill>
                  <a:srgbClr val="0070C0"/>
                </a:solidFill>
              </a:rPr>
              <a:t>Dober učitelj</a:t>
            </a:r>
          </a:p>
        </p:txBody>
      </p:sp>
      <p:sp>
        <p:nvSpPr>
          <p:cNvPr id="11268" name="Ograda vsebine 3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281339"/>
          </a:xfrm>
        </p:spPr>
        <p:txBody>
          <a:bodyPr/>
          <a:lstStyle/>
          <a:p>
            <a:r>
              <a:rPr lang="sl-SI" dirty="0" smtClean="0"/>
              <a:t>Učitelj, ki gradi </a:t>
            </a:r>
            <a:r>
              <a:rPr lang="sl-SI" b="1" dirty="0" smtClean="0"/>
              <a:t>odnose</a:t>
            </a:r>
            <a:r>
              <a:rPr lang="sl-SI" dirty="0" smtClean="0"/>
              <a:t> z učenci.</a:t>
            </a:r>
          </a:p>
          <a:p>
            <a:r>
              <a:rPr lang="sl-SI" dirty="0" smtClean="0"/>
              <a:t>Učitelj, ki pomaga učencem, da razvijejo različne </a:t>
            </a:r>
            <a:r>
              <a:rPr lang="sl-SI" b="1" dirty="0" smtClean="0"/>
              <a:t>strategije učenja predmeta.</a:t>
            </a:r>
          </a:p>
          <a:p>
            <a:r>
              <a:rPr lang="sl-SI" dirty="0" smtClean="0"/>
              <a:t>Učitelj, ki izkazuje pripravljenost, da (večkrat) </a:t>
            </a:r>
            <a:r>
              <a:rPr lang="sl-SI" b="1" dirty="0" smtClean="0"/>
              <a:t>razlaga </a:t>
            </a:r>
            <a:r>
              <a:rPr lang="sl-SI" dirty="0" smtClean="0"/>
              <a:t>snov in </a:t>
            </a:r>
            <a:r>
              <a:rPr lang="sl-SI" b="1" dirty="0" smtClean="0"/>
              <a:t>pomaga</a:t>
            </a:r>
            <a:r>
              <a:rPr lang="sl-SI" dirty="0" smtClean="0"/>
              <a:t> učencem pri delu.</a:t>
            </a:r>
          </a:p>
        </p:txBody>
      </p:sp>
      <p:sp>
        <p:nvSpPr>
          <p:cNvPr id="11269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980729"/>
            <a:ext cx="4041775" cy="648072"/>
          </a:xfrm>
        </p:spPr>
        <p:txBody>
          <a:bodyPr/>
          <a:lstStyle/>
          <a:p>
            <a:r>
              <a:rPr lang="sl-SI" i="1" dirty="0" smtClean="0">
                <a:solidFill>
                  <a:srgbClr val="00B0F0"/>
                </a:solidFill>
              </a:rPr>
              <a:t>Elementi, ki vplivajo</a:t>
            </a:r>
          </a:p>
        </p:txBody>
      </p:sp>
      <p:sp>
        <p:nvSpPr>
          <p:cNvPr id="11270" name="Ograda vsebine 5"/>
          <p:cNvSpPr>
            <a:spLocks noGrp="1"/>
          </p:cNvSpPr>
          <p:nvPr>
            <p:ph sz="quarter" idx="4"/>
          </p:nvPr>
        </p:nvSpPr>
        <p:spPr>
          <a:xfrm>
            <a:off x="4645025" y="1700809"/>
            <a:ext cx="4041775" cy="3744415"/>
          </a:xfrm>
        </p:spPr>
        <p:txBody>
          <a:bodyPr/>
          <a:lstStyle/>
          <a:p>
            <a:pPr marL="457200" indent="-457200">
              <a:buFont typeface="Calibri" pitchFamily="34" charset="0"/>
              <a:buAutoNum type="arabicPeriod"/>
            </a:pPr>
            <a:r>
              <a:rPr lang="sl-SI" sz="2000" dirty="0" smtClean="0"/>
              <a:t>Programi izobraževanja (študija)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sl-SI" sz="2000" dirty="0" smtClean="0"/>
              <a:t>Poznavanje stroke/pedagoških vsebin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sl-SI" sz="2000" dirty="0" smtClean="0"/>
              <a:t>Pomen kvalitete poučevanja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sl-SI" sz="2000" dirty="0" smtClean="0"/>
              <a:t>Kvaliteta odnosa </a:t>
            </a:r>
            <a:r>
              <a:rPr lang="sl-SI" sz="2000" dirty="0"/>
              <a:t>učitelj – </a:t>
            </a:r>
            <a:r>
              <a:rPr lang="sl-SI" sz="2000" dirty="0" smtClean="0"/>
              <a:t> učenec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sl-SI" sz="2000" dirty="0" smtClean="0"/>
              <a:t>Profesionalni razvoj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sl-SI" sz="2000" dirty="0" smtClean="0"/>
              <a:t>Učiteljeva pričakovanja</a:t>
            </a:r>
          </a:p>
        </p:txBody>
      </p:sp>
    </p:spTree>
    <p:extLst>
      <p:ext uri="{BB962C8B-B14F-4D97-AF65-F5344CB8AC3E}">
        <p14:creationId xmlns:p14="http://schemas.microsoft.com/office/powerpoint/2010/main" val="352423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/>
              <a:t>Uspešen pričetek novega šolskega leta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/>
          </a:p>
        </p:txBody>
      </p:sp>
      <p:pic>
        <p:nvPicPr>
          <p:cNvPr id="1026" name="Picture 2" descr="http://blog.clemensvanderwerf.com/wp-content/uploads/2013/02/Adelie-Penguin-ready-to-jump-in-cold-water_E7T1743-Detaille-lsland-Antarct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6191250" cy="412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696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603468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sl" sz="3600" b="1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Razmislimo </a:t>
            </a:r>
            <a:r>
              <a:rPr lang="sl" sz="3600" b="1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br>
              <a:rPr lang="sl" sz="3600" b="1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sl" sz="3600" b="1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Kako </a:t>
            </a:r>
            <a:r>
              <a:rPr lang="sl" sz="3600" b="1" dirty="0" smtClean="0">
                <a:solidFill>
                  <a:srgbClr val="0070C0"/>
                </a:solidFill>
              </a:rPr>
              <a:t>razumemo pojem učno okolje?</a:t>
            </a:r>
            <a:endParaRPr lang="sl" sz="3600" b="1" i="0" u="none" strike="noStrike" cap="none" baseline="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Shape 112"/>
          <p:cNvSpPr/>
          <p:nvPr/>
        </p:nvSpPr>
        <p:spPr>
          <a:xfrm>
            <a:off x="6588224" y="260647"/>
            <a:ext cx="1625600" cy="18287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588224" y="260647"/>
            <a:ext cx="1625599" cy="1828800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3888188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0070C0"/>
                </a:solidFill>
              </a:rPr>
              <a:t>UČNO OKOLJE (inovativno, ustvarjalno, spodbudno..)</a:t>
            </a:r>
            <a:endParaRPr lang="sl-SI" dirty="0">
              <a:solidFill>
                <a:srgbClr val="0070C0"/>
              </a:solidFill>
            </a:endParaRPr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20650" indent="0">
              <a:buNone/>
            </a:pPr>
            <a:r>
              <a:rPr lang="sl-SI" dirty="0" smtClean="0"/>
              <a:t>Predstavlja </a:t>
            </a:r>
            <a:r>
              <a:rPr lang="sl-SI" sz="3600" b="1" dirty="0" smtClean="0">
                <a:solidFill>
                  <a:srgbClr val="0070C0"/>
                </a:solidFill>
              </a:rPr>
              <a:t>dinamiko</a:t>
            </a:r>
            <a:r>
              <a:rPr lang="sl-SI" dirty="0" smtClean="0"/>
              <a:t> in </a:t>
            </a:r>
            <a:r>
              <a:rPr lang="sl-SI" sz="3600" b="1" dirty="0" smtClean="0">
                <a:solidFill>
                  <a:srgbClr val="0070C0"/>
                </a:solidFill>
              </a:rPr>
              <a:t>odnose</a:t>
            </a:r>
            <a:r>
              <a:rPr lang="sl-SI" b="1" dirty="0" smtClean="0">
                <a:solidFill>
                  <a:srgbClr val="0070C0"/>
                </a:solidFill>
              </a:rPr>
              <a:t> </a:t>
            </a:r>
            <a:r>
              <a:rPr lang="sl-SI" dirty="0" smtClean="0">
                <a:solidFill>
                  <a:schemeClr val="tx1"/>
                </a:solidFill>
              </a:rPr>
              <a:t>med štirimi dimenzijami:</a:t>
            </a:r>
          </a:p>
          <a:p>
            <a:pPr marL="577850" indent="-457200"/>
            <a:r>
              <a:rPr lang="sl-SI" dirty="0" smtClean="0">
                <a:solidFill>
                  <a:schemeClr val="tx1"/>
                </a:solidFill>
              </a:rPr>
              <a:t>UČENEC,</a:t>
            </a:r>
          </a:p>
          <a:p>
            <a:pPr marL="577850" indent="-457200"/>
            <a:r>
              <a:rPr lang="sl-SI" dirty="0" smtClean="0">
                <a:solidFill>
                  <a:schemeClr val="tx1"/>
                </a:solidFill>
              </a:rPr>
              <a:t>UČITELJ, </a:t>
            </a:r>
          </a:p>
          <a:p>
            <a:pPr marL="577850" indent="-457200"/>
            <a:r>
              <a:rPr lang="sl-SI" dirty="0" smtClean="0">
                <a:solidFill>
                  <a:schemeClr val="tx1"/>
                </a:solidFill>
              </a:rPr>
              <a:t>VSEBINA (kaj se učijo, na kateri ravni zahtevnosti),</a:t>
            </a:r>
          </a:p>
          <a:p>
            <a:pPr marL="577850" indent="-457200"/>
            <a:r>
              <a:rPr lang="sl-SI" dirty="0" smtClean="0">
                <a:solidFill>
                  <a:schemeClr val="tx1"/>
                </a:solidFill>
              </a:rPr>
              <a:t>OPREMA, TEHNOLOGIJA (kje, s čim..).</a:t>
            </a:r>
          </a:p>
          <a:p>
            <a:pPr marL="120650" indent="0">
              <a:buNone/>
            </a:pPr>
            <a:endParaRPr lang="sl-SI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99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706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sl" sz="25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Na kaj moramo biti pozorni pri oblikovanju učinkovitega učnega okolja za šolo 21. stol</a:t>
            </a:r>
            <a:r>
              <a:rPr lang="sl" sz="25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.?</a:t>
            </a:r>
            <a:endParaRPr lang="sl" sz="2500" b="0" i="0" u="none" strike="noStrike" cap="none" baseline="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7200" y="1844824"/>
            <a:ext cx="8229600" cy="38892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480"/>
              </a:spcBef>
              <a:buClr>
                <a:schemeClr val="dk1"/>
              </a:buClr>
              <a:buSzPct val="100694"/>
              <a:buNone/>
            </a:pPr>
            <a:r>
              <a:rPr lang="sl" sz="2400" b="1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Poznavanje</a:t>
            </a:r>
            <a:r>
              <a:rPr lang="sl" sz="2400" b="1" i="0" u="none" strike="noStrike" cap="none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in razumevanje sodobnih konceptov učenja in </a:t>
            </a:r>
            <a:r>
              <a:rPr lang="sl" sz="2400" b="1" dirty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s</a:t>
            </a:r>
            <a:r>
              <a:rPr lang="sl" sz="2400" b="1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premljanje </a:t>
            </a:r>
            <a:r>
              <a:rPr lang="sl" sz="2400" b="1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pedagoškega procesa z vidika</a:t>
            </a:r>
            <a:r>
              <a:rPr lang="sl" sz="2400" b="1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  <a:p>
            <a:pPr marL="0" marR="0" lvl="0" indent="0" algn="l" rtl="0">
              <a:spcBef>
                <a:spcPts val="480"/>
              </a:spcBef>
              <a:buClr>
                <a:schemeClr val="dk1"/>
              </a:buClr>
              <a:buSzPct val="100694"/>
              <a:buNone/>
            </a:pPr>
            <a:endParaRPr lang="sl" sz="1200" b="1" i="0" u="none" strike="noStrike" cap="none" baseline="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indent="-34290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 pitchFamily="34" charset="0"/>
              <a:buChar char="•"/>
            </a:pPr>
            <a:r>
              <a:rPr lang="sl-SI" sz="2400" dirty="0">
                <a:solidFill>
                  <a:srgbClr val="0070C0"/>
                </a:solidFill>
              </a:rPr>
              <a:t>v</a:t>
            </a:r>
            <a:r>
              <a:rPr lang="sl" sz="2400" dirty="0" smtClean="0">
                <a:solidFill>
                  <a:srgbClr val="0070C0"/>
                </a:solidFill>
              </a:rPr>
              <a:t>zgojnoizobraževalnih ciljev</a:t>
            </a:r>
            <a:endParaRPr lang="sl" sz="1400" dirty="0" smtClean="0">
              <a:solidFill>
                <a:srgbClr val="0070C0"/>
              </a:solidFill>
            </a:endParaRPr>
          </a:p>
          <a:p>
            <a:pPr lvl="0" indent="-342900">
              <a:spcBef>
                <a:spcPts val="480"/>
              </a:spcBef>
              <a:buClr>
                <a:srgbClr val="000000"/>
              </a:buClr>
              <a:buSzPct val="100694"/>
            </a:pPr>
            <a:r>
              <a:rPr lang="sl" sz="2400" dirty="0" smtClean="0">
                <a:solidFill>
                  <a:srgbClr val="0070C0"/>
                </a:solidFill>
              </a:rPr>
              <a:t>usmerjenosti </a:t>
            </a:r>
            <a:r>
              <a:rPr lang="sl" sz="2400" dirty="0">
                <a:solidFill>
                  <a:srgbClr val="0070C0"/>
                </a:solidFill>
              </a:rPr>
              <a:t>na </a:t>
            </a:r>
            <a:r>
              <a:rPr lang="sl" sz="2400" dirty="0" smtClean="0">
                <a:solidFill>
                  <a:srgbClr val="0070C0"/>
                </a:solidFill>
              </a:rPr>
              <a:t>učenca in procese učenja</a:t>
            </a:r>
          </a:p>
          <a:p>
            <a:pPr indent="-342900">
              <a:spcBef>
                <a:spcPts val="480"/>
              </a:spcBef>
              <a:buClr>
                <a:srgbClr val="000000"/>
              </a:buClr>
              <a:buSzPct val="100694"/>
            </a:pPr>
            <a:r>
              <a:rPr lang="sl" sz="2400" dirty="0">
                <a:solidFill>
                  <a:srgbClr val="0070C0"/>
                </a:solidFill>
              </a:rPr>
              <a:t>strukturiranosti, </a:t>
            </a:r>
            <a:r>
              <a:rPr lang="sl" sz="2400" dirty="0" smtClean="0">
                <a:solidFill>
                  <a:srgbClr val="0070C0"/>
                </a:solidFill>
              </a:rPr>
              <a:t>socialnosti učenja</a:t>
            </a:r>
          </a:p>
          <a:p>
            <a:pPr lvl="0" indent="-342900">
              <a:spcBef>
                <a:spcPts val="480"/>
              </a:spcBef>
              <a:buClr>
                <a:srgbClr val="000000"/>
              </a:buClr>
              <a:buSzPct val="100694"/>
            </a:pPr>
            <a:r>
              <a:rPr lang="sl" sz="2400" dirty="0">
                <a:solidFill>
                  <a:srgbClr val="0070C0"/>
                </a:solidFill>
              </a:rPr>
              <a:t>kompetenc za 21. stoletje – „prilagoditvena kompetenca“ </a:t>
            </a:r>
            <a:endParaRPr lang="sl" sz="2400" dirty="0" smtClean="0">
              <a:solidFill>
                <a:srgbClr val="0070C0"/>
              </a:solidFill>
            </a:endParaRPr>
          </a:p>
          <a:p>
            <a:pPr lvl="0" indent="-342900">
              <a:spcBef>
                <a:spcPts val="480"/>
              </a:spcBef>
              <a:buClr>
                <a:srgbClr val="000000"/>
              </a:buClr>
              <a:buSzPct val="100694"/>
            </a:pPr>
            <a:endParaRPr lang="sl" sz="2400" dirty="0" smtClean="0">
              <a:solidFill>
                <a:srgbClr val="0070C0"/>
              </a:solidFill>
            </a:endParaRPr>
          </a:p>
          <a:p>
            <a:pPr indent="-342900">
              <a:spcBef>
                <a:spcPts val="480"/>
              </a:spcBef>
              <a:buClr>
                <a:srgbClr val="000000"/>
              </a:buClr>
              <a:buSzPct val="100694"/>
            </a:pPr>
            <a:endParaRPr lang="sl" sz="2400" b="0" i="0" u="none" strike="noStrike" cap="none" baseline="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333994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706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sl" sz="28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Kaj zahteva „prilagoditvena kompetenca“?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457200" y="1196975"/>
            <a:ext cx="8229600" cy="45370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480"/>
              </a:spcBef>
              <a:buClr>
                <a:schemeClr val="dk1"/>
              </a:buClr>
              <a:buSzPct val="100000"/>
              <a:buNone/>
            </a:pPr>
            <a:r>
              <a:rPr lang="sl" sz="2400" b="1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Bazo </a:t>
            </a:r>
            <a:r>
              <a:rPr lang="sl" sz="2400" b="1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specifičnega </a:t>
            </a:r>
            <a:r>
              <a:rPr lang="sl" sz="2400" b="1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znanja.</a:t>
            </a:r>
          </a:p>
          <a:p>
            <a:pPr marL="0" marR="0" lvl="0" indent="0" algn="l" rtl="0">
              <a:spcBef>
                <a:spcPts val="480"/>
              </a:spcBef>
              <a:buClr>
                <a:schemeClr val="dk1"/>
              </a:buClr>
              <a:buSzPct val="100000"/>
              <a:buNone/>
            </a:pPr>
            <a:r>
              <a:rPr lang="sl" sz="2400" b="1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Hevristične </a:t>
            </a:r>
            <a:r>
              <a:rPr lang="sl" sz="2400" b="1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metode </a:t>
            </a:r>
            <a:r>
              <a:rPr lang="sl" sz="24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– strategije za problemsko analizo in transformacijo (povečajo verjetnost rešitve problema).</a:t>
            </a:r>
          </a:p>
          <a:p>
            <a:pPr marL="0" marR="0" lvl="0" indent="0" algn="l" rtl="0">
              <a:spcBef>
                <a:spcPts val="480"/>
              </a:spcBef>
              <a:buClr>
                <a:schemeClr val="dk1"/>
              </a:buClr>
              <a:buSzPct val="100000"/>
              <a:buNone/>
            </a:pPr>
            <a:r>
              <a:rPr lang="sl" sz="2400" b="1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Metaznanje</a:t>
            </a:r>
            <a:r>
              <a:rPr lang="sl" sz="24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sl" sz="24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metakognicija.</a:t>
            </a:r>
            <a:endParaRPr lang="sl" sz="2400" b="0" i="0" u="none" strike="noStrike" cap="none" baseline="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480"/>
              </a:spcBef>
              <a:buClr>
                <a:schemeClr val="dk1"/>
              </a:buClr>
              <a:buSzPct val="100000"/>
              <a:buNone/>
            </a:pPr>
            <a:r>
              <a:rPr lang="sl" sz="2400" b="1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Samoregulacijske (samouravnavajoče) </a:t>
            </a:r>
            <a:r>
              <a:rPr lang="sl" sz="2400" b="1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veščine </a:t>
            </a:r>
            <a:r>
              <a:rPr lang="sl" sz="24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– veščine za uravnavanje miselnih, čustvenih in motivacijskih procesov.</a:t>
            </a:r>
          </a:p>
          <a:p>
            <a:pPr marL="0" marR="0" lvl="0" indent="0" algn="l" rtl="0">
              <a:spcBef>
                <a:spcPts val="480"/>
              </a:spcBef>
              <a:buClr>
                <a:schemeClr val="dk1"/>
              </a:buClr>
              <a:buSzPct val="100000"/>
              <a:buNone/>
            </a:pPr>
            <a:r>
              <a:rPr lang="sl" sz="2400" b="1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Pozitivna prepričanja </a:t>
            </a:r>
            <a:r>
              <a:rPr lang="sl" sz="24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– o sebi (kot učencu in splošno), o situacijah, kontekstih, o specifičnih vsebinah …</a:t>
            </a:r>
          </a:p>
        </p:txBody>
      </p:sp>
    </p:spTree>
    <p:extLst>
      <p:ext uri="{BB962C8B-B14F-4D97-AF65-F5344CB8AC3E}">
        <p14:creationId xmlns:p14="http://schemas.microsoft.com/office/powerpoint/2010/main" val="269473835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63408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sl" sz="2800" b="1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Smernice/načela za oblikovanje učinkovitih učnih okolij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457200" y="1124744"/>
            <a:ext cx="8229600" cy="547260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indent="-342900">
              <a:spcBef>
                <a:spcPts val="480"/>
              </a:spcBef>
              <a:buSzPct val="109090"/>
            </a:pPr>
            <a:r>
              <a:rPr lang="sl" sz="2200" dirty="0" smtClean="0">
                <a:solidFill>
                  <a:srgbClr val="0070C0"/>
                </a:solidFill>
              </a:rPr>
              <a:t>U</a:t>
            </a:r>
            <a:r>
              <a:rPr lang="sl" sz="22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čenci kot ključni udeleženci </a:t>
            </a:r>
            <a:r>
              <a:rPr lang="sl" sz="22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sl" sz="22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spodbujanje  njihove aktivne udeležbe </a:t>
            </a:r>
            <a:r>
              <a:rPr lang="sl" sz="22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(učenje kot individualno konstruiranje znanja), </a:t>
            </a:r>
            <a:r>
              <a:rPr lang="sl" sz="22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razvijanje razumevanja </a:t>
            </a:r>
            <a:r>
              <a:rPr lang="sl" sz="22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lastne dejavnosti pri učenju (samoregulacija učenja</a:t>
            </a:r>
            <a:r>
              <a:rPr lang="sl" sz="22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</a:p>
          <a:p>
            <a:pPr indent="-342900">
              <a:spcBef>
                <a:spcPts val="480"/>
              </a:spcBef>
              <a:buSzPct val="109090"/>
            </a:pPr>
            <a:endParaRPr lang="sl" sz="2200" b="0" i="0" u="none" strike="noStrike" cap="none" baseline="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>
              <a:spcBef>
                <a:spcPts val="480"/>
              </a:spcBef>
              <a:buSzPct val="109090"/>
            </a:pPr>
            <a:r>
              <a:rPr lang="sl" sz="2200" dirty="0" smtClean="0">
                <a:solidFill>
                  <a:srgbClr val="0070C0"/>
                </a:solidFill>
              </a:rPr>
              <a:t>S</a:t>
            </a:r>
            <a:r>
              <a:rPr lang="sl" sz="22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ocialna narava</a:t>
            </a:r>
            <a:r>
              <a:rPr lang="sl" sz="2200" b="0" i="0" u="none" strike="noStrike" cap="none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l" sz="22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učenja </a:t>
            </a:r>
            <a:r>
              <a:rPr lang="sl" sz="22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(interakcija v procesu individualnega konstruiranja znanja, sodelovalno učenje</a:t>
            </a:r>
            <a:r>
              <a:rPr lang="sl" sz="22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</a:p>
          <a:p>
            <a:pPr indent="-342900">
              <a:spcBef>
                <a:spcPts val="480"/>
              </a:spcBef>
              <a:buSzPct val="109090"/>
            </a:pPr>
            <a:endParaRPr lang="sl" sz="2200" b="0" i="0" u="none" strike="noStrike" cap="none" baseline="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>
              <a:spcBef>
                <a:spcPts val="480"/>
              </a:spcBef>
              <a:buSzPct val="109090"/>
            </a:pPr>
            <a:r>
              <a:rPr lang="sl" sz="2200" dirty="0" smtClean="0">
                <a:solidFill>
                  <a:srgbClr val="0070C0"/>
                </a:solidFill>
              </a:rPr>
              <a:t>M</a:t>
            </a:r>
            <a:r>
              <a:rPr lang="sl" sz="22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otivacija učencev in ključna vloga </a:t>
            </a:r>
            <a:r>
              <a:rPr lang="sl" sz="22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čustev pri učnih dosežkih (povezanost čustev in mišljenja, </a:t>
            </a:r>
            <a:r>
              <a:rPr lang="sl" sz="22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razvoj </a:t>
            </a:r>
            <a:r>
              <a:rPr lang="sl" sz="22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veščin za uravnavanje čustev</a:t>
            </a:r>
            <a:r>
              <a:rPr lang="sl" sz="22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</a:p>
          <a:p>
            <a:pPr indent="-342900">
              <a:spcBef>
                <a:spcPts val="480"/>
              </a:spcBef>
              <a:buSzPct val="109090"/>
            </a:pPr>
            <a:endParaRPr lang="sl" sz="2200" b="0" i="0" u="none" strike="noStrike" cap="none" baseline="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>
              <a:spcBef>
                <a:spcPts val="480"/>
              </a:spcBef>
              <a:buSzPct val="109090"/>
            </a:pPr>
            <a:r>
              <a:rPr lang="sl" sz="22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Velika </a:t>
            </a:r>
            <a:r>
              <a:rPr lang="sl" sz="22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občutljivost za individualne razlike med </a:t>
            </a:r>
            <a:r>
              <a:rPr lang="sl" sz="22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učenci </a:t>
            </a:r>
            <a:r>
              <a:rPr lang="sl" sz="22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(močna navezava na predznanje, različni načini prezentacij, vrednotenja </a:t>
            </a:r>
            <a:r>
              <a:rPr lang="sl" sz="2200" dirty="0" smtClean="0">
                <a:solidFill>
                  <a:srgbClr val="0070C0"/>
                </a:solidFill>
              </a:rPr>
              <a:t>..</a:t>
            </a:r>
            <a:r>
              <a:rPr lang="sl" sz="22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endParaRPr lang="sl" sz="2200" b="0" i="0" u="none" strike="noStrike" cap="none" baseline="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065785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3460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lang="sl" sz="3950" b="0" i="0" u="none" strike="noStrike" cap="none" baseline="0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indent="-457200">
              <a:spcBef>
                <a:spcPts val="480"/>
              </a:spcBef>
              <a:buSzPct val="100000"/>
            </a:pPr>
            <a:r>
              <a:rPr lang="sl" sz="24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„</a:t>
            </a:r>
            <a:r>
              <a:rPr lang="sl" sz="2400" dirty="0">
                <a:solidFill>
                  <a:srgbClr val="0070C0"/>
                </a:solidFill>
              </a:rPr>
              <a:t>T</a:t>
            </a:r>
            <a:r>
              <a:rPr lang="sl" sz="24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rdo“ </a:t>
            </a:r>
            <a:r>
              <a:rPr lang="sl" sz="24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delo </a:t>
            </a:r>
            <a:r>
              <a:rPr lang="sl" sz="24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brez </a:t>
            </a:r>
            <a:r>
              <a:rPr lang="sl" sz="24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pretirane </a:t>
            </a:r>
            <a:r>
              <a:rPr lang="sl" sz="24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obremenitve.</a:t>
            </a:r>
            <a:endParaRPr lang="sl" sz="2400" b="0" i="0" u="none" strike="noStrike" cap="none" baseline="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indent="-457200">
              <a:spcBef>
                <a:spcPts val="480"/>
              </a:spcBef>
              <a:buSzPct val="100000"/>
            </a:pPr>
            <a:r>
              <a:rPr lang="sl" sz="2400" dirty="0" smtClean="0">
                <a:solidFill>
                  <a:srgbClr val="0070C0"/>
                </a:solidFill>
              </a:rPr>
              <a:t>J</a:t>
            </a:r>
            <a:r>
              <a:rPr lang="sl" sz="24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asna</a:t>
            </a:r>
            <a:r>
              <a:rPr lang="sl" sz="2400" b="0" i="0" u="none" strike="noStrike" cap="none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l" sz="24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pričakovanja </a:t>
            </a:r>
            <a:r>
              <a:rPr lang="sl" sz="24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lang="sl" sz="24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vrednotenje</a:t>
            </a:r>
            <a:r>
              <a:rPr lang="sl" sz="2400" b="0" i="0" u="none" strike="noStrike" cap="none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l" sz="24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 </a:t>
            </a:r>
            <a:r>
              <a:rPr lang="sl" sz="24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formativnimi povratnimi informacijami, ki podpirajo učenje </a:t>
            </a:r>
            <a:r>
              <a:rPr lang="sl" sz="24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(učenci potrebujejo kvalitetne, </a:t>
            </a:r>
            <a:r>
              <a:rPr lang="sl" sz="24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redne </a:t>
            </a:r>
            <a:r>
              <a:rPr lang="sl" sz="24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povratne </a:t>
            </a:r>
            <a:r>
              <a:rPr lang="sl" sz="24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informacije za revidiranje svojega razumevanja in dela</a:t>
            </a:r>
            <a:r>
              <a:rPr lang="sl" sz="24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</a:p>
          <a:p>
            <a:pPr marL="0" indent="0">
              <a:spcBef>
                <a:spcPts val="480"/>
              </a:spcBef>
              <a:buSzPct val="100000"/>
              <a:buNone/>
            </a:pPr>
            <a:endParaRPr lang="sl" sz="2400" b="0" i="0" u="none" strike="noStrike" cap="none" baseline="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indent="-457200">
              <a:spcBef>
                <a:spcPts val="480"/>
              </a:spcBef>
              <a:buSzPct val="100000"/>
            </a:pPr>
            <a:r>
              <a:rPr lang="sl" sz="24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„</a:t>
            </a:r>
            <a:r>
              <a:rPr lang="sl" sz="2400" dirty="0" smtClean="0">
                <a:solidFill>
                  <a:srgbClr val="0070C0"/>
                </a:solidFill>
              </a:rPr>
              <a:t>H</a:t>
            </a:r>
            <a:r>
              <a:rPr lang="sl" sz="2400" b="0" i="0" u="none" strike="noStrike" cap="none" baseline="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orizontalna </a:t>
            </a:r>
            <a:r>
              <a:rPr lang="sl" sz="2400" b="0" i="0" u="none" strike="noStrike" cap="none" baseline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povezanost“ med posameznimi področji znanja in predmeti kot tudi med skupnostjo in širšim svetom (kompleksne strukture znanja so izgrajene s pomočjo hierarhične organizacije osnovnih koščkov znanja in so prenosljive – transfer).</a:t>
            </a:r>
          </a:p>
          <a:p>
            <a:endParaRPr lang="sl" sz="2400" b="0" i="0" u="none" strike="noStrike" cap="none" baseline="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sl" sz="2400" b="0" i="0" u="none" strike="noStrike" cap="none" baseline="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449439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_01_tipična_stran">
  <a:themeElements>
    <a:clrScheme name="11_01_tipična_stra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01_tipična_stra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01_tipična_stra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01_tipična_stra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01_tipična_stra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01_tipična_stra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01_tipična_stra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01_tipična_stra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01_tipična_stra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01_tipična_stra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01_tipična_stra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01_tipična_stra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01_tipična_stra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01_tipična_stra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dloga_prosojnice_v14">
  <a:themeElements>
    <a:clrScheme name="11_01_tipična_stra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01_tipična_stra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01_tipična_stra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01_tipična_stra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01_tipična_stra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01_tipična_stra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01_tipična_stra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01_tipična_stra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01_tipična_stra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01_tipična_stra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01_tipična_stra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01_tipična_stra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01_tipična_stra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01_tipična_stra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2152</TotalTime>
  <Words>1599</Words>
  <Application>Microsoft Office PowerPoint</Application>
  <PresentationFormat>Diaprojekcija na zaslonu (4:3)</PresentationFormat>
  <Paragraphs>160</Paragraphs>
  <Slides>31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Naslovi diapozitivov</vt:lpstr>
      </vt:variant>
      <vt:variant>
        <vt:i4>31</vt:i4>
      </vt:variant>
    </vt:vector>
  </HeadingPairs>
  <TitlesOfParts>
    <vt:vector size="33" baseType="lpstr">
      <vt:lpstr>11_01_tipična_stran</vt:lpstr>
      <vt:lpstr>predloga_prosojnice_v14</vt:lpstr>
      <vt:lpstr>Učinkovita učna okolja</vt:lpstr>
      <vt:lpstr>PowerPointova predstavitev</vt:lpstr>
      <vt:lpstr>PowerPointova predstavitev</vt:lpstr>
      <vt:lpstr>Razmislimo … Kako razumemo pojem učno okolje?</vt:lpstr>
      <vt:lpstr>UČNO OKOLJE (inovativno, ustvarjalno, spodbudno..)</vt:lpstr>
      <vt:lpstr>Na kaj moramo biti pozorni pri oblikovanju učinkovitega učnega okolja za šolo 21. stol.?</vt:lpstr>
      <vt:lpstr>Kaj zahteva „prilagoditvena kompetenca“?</vt:lpstr>
      <vt:lpstr>Smernice/načela za oblikovanje učinkovitih učnih okolij</vt:lpstr>
      <vt:lpstr>PowerPointova predstavitev</vt:lpstr>
      <vt:lpstr>Kaj res deluje, kaj vpliva na dosežke učencev/dijakov?  Moč različnih vplivov na učenje učencev in učiteljev (Prispevek na posvetu na Brdu,   6. 6. 2013, ddr. B. Marentič Požarnik)</vt:lpstr>
      <vt:lpstr>Za vsakega od 138 vplivov je izračunal “velikost vpliva”</vt:lpstr>
      <vt:lpstr>PowerPointova predstavitev</vt:lpstr>
      <vt:lpstr>Neposredno poučevanje – razlaga   S</vt:lpstr>
      <vt:lpstr>Sprotna povratna informacija  V </vt:lpstr>
      <vt:lpstr>Vpliv domačega okolja  (SES …) – S</vt:lpstr>
      <vt:lpstr>Povratna informacija učitelju  o njegovem delu – V  </vt:lpstr>
      <vt:lpstr>Ponavljanje razreda - N</vt:lpstr>
      <vt:lpstr>Realna pričakovanja učenca do sebe – V</vt:lpstr>
      <vt:lpstr>Učiteljeva pričakovanja do učencev – S</vt:lpstr>
      <vt:lpstr>Kako učenci vidijo učitelja – S</vt:lpstr>
      <vt:lpstr>Odnos učitelj – učenci – V</vt:lpstr>
      <vt:lpstr>Razvijanje besednjaka – V</vt:lpstr>
      <vt:lpstr>Število učencev  v razredu – N</vt:lpstr>
      <vt:lpstr>Poučevanje učnih strategij – V</vt:lpstr>
      <vt:lpstr>Pouk kot reševanje problemov – V/S</vt:lpstr>
      <vt:lpstr>Prejšnji učenčevi dosežki – V</vt:lpstr>
      <vt:lpstr>Strokovno izpopolnjevanje učiteljev –  V</vt:lpstr>
      <vt:lpstr>Ravnatelj – stili pedagoškega vodenja šole S/V</vt:lpstr>
      <vt:lpstr>Zakaj so nekateri šolski sistemi bolj uspešni? (How the world‘s best-perfoming school systems come out on top, McKinsey&amp;Company, 2007)</vt:lpstr>
      <vt:lpstr> Vpliv dela učiteljev na dosežke učencev (Hattie, J. Visible Learning, Routledge, 2009)</vt:lpstr>
      <vt:lpstr>Uspešen pričetek novega šolskega leta</vt:lpstr>
    </vt:vector>
  </TitlesOfParts>
  <Company>Zavod RS za šolstvo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Alex</dc:creator>
  <cp:lastModifiedBy>Uporabnik</cp:lastModifiedBy>
  <cp:revision>149</cp:revision>
  <cp:lastPrinted>2003-11-26T10:26:18Z</cp:lastPrinted>
  <dcterms:created xsi:type="dcterms:W3CDTF">2003-07-07T13:44:13Z</dcterms:created>
  <dcterms:modified xsi:type="dcterms:W3CDTF">2013-08-22T04:05:09Z</dcterms:modified>
</cp:coreProperties>
</file>