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99" r:id="rId1"/>
  </p:sldMasterIdLst>
  <p:notesMasterIdLst>
    <p:notesMasterId r:id="rId25"/>
  </p:notesMasterIdLst>
  <p:sldIdLst>
    <p:sldId id="256" r:id="rId2"/>
    <p:sldId id="466" r:id="rId3"/>
    <p:sldId id="467" r:id="rId4"/>
    <p:sldId id="285" r:id="rId5"/>
    <p:sldId id="444" r:id="rId6"/>
    <p:sldId id="452" r:id="rId7"/>
    <p:sldId id="453" r:id="rId8"/>
    <p:sldId id="454" r:id="rId9"/>
    <p:sldId id="455" r:id="rId10"/>
    <p:sldId id="456" r:id="rId11"/>
    <p:sldId id="257" r:id="rId12"/>
    <p:sldId id="460" r:id="rId13"/>
    <p:sldId id="259" r:id="rId14"/>
    <p:sldId id="463" r:id="rId15"/>
    <p:sldId id="421" r:id="rId16"/>
    <p:sldId id="422" r:id="rId17"/>
    <p:sldId id="325" r:id="rId18"/>
    <p:sldId id="326" r:id="rId19"/>
    <p:sldId id="468" r:id="rId20"/>
    <p:sldId id="369" r:id="rId21"/>
    <p:sldId id="469" r:id="rId22"/>
    <p:sldId id="470" r:id="rId23"/>
    <p:sldId id="367" r:id="rId24"/>
  </p:sldIdLst>
  <p:sldSz cx="12192000" cy="6858000"/>
  <p:notesSz cx="6858000" cy="9144000"/>
  <p:defaultTextStyle>
    <a:defPPr>
      <a:defRPr lang="en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6197"/>
  </p:normalViewPr>
  <p:slideViewPr>
    <p:cSldViewPr snapToGrid="0">
      <p:cViewPr varScale="1">
        <p:scale>
          <a:sx n="102" d="100"/>
          <a:sy n="102" d="100"/>
        </p:scale>
        <p:origin x="192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F601C-FEF2-7646-9580-9769175F1048}" type="datetimeFigureOut">
              <a:rPr lang="sl-SI" smtClean="0"/>
              <a:t>10. 05. 24</a:t>
            </a:fld>
            <a:endParaRPr lang="sl-S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5CEAC6-B31F-EC4C-BFA4-E0A56D7FC60C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435703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8E5476-73CA-47B9-888E-B7CBF7033153}" type="slidenum">
              <a:rPr lang="sl-SI" smtClean="0"/>
              <a:t>18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28125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E1A06-8754-4870-9E44-E39BADAD98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27F020-BBC3-49BB-91C2-5B2CBD64B3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7C0C22-EBDA-4130-87AE-CB28BC19B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10th,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A419A8-07CA-4A4C-AEC2-C40D4D50A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Historia magistra vitæ est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A7B86-E610-42EA-B4DC-C2F44778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A7BA06D-B3FF-4E91-8639-B4569AE3AA23}"/>
              </a:ext>
            </a:extLst>
          </p:cNvPr>
          <p:cNvSpPr/>
          <p:nvPr/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id="{2B30C86D-5A07-48BC-9C9D-6F9A2DB1E9E1}"/>
              </a:ext>
            </a:extLst>
          </p:cNvPr>
          <p:cNvSpPr/>
          <p:nvPr/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8529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6E5D1-6D19-4E7F-9B4E-42326B771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D2A06C-F91A-4ADC-9CD2-61F0A4D7EE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3AA9A-2280-4F63-8B3D-20742AE69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10th,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D986B-E58E-43B6-8A80-FFA9D8F74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Historia magistra vitæ est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140D36-2E71-4F27-967F-7A3E4C6EE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1609904-5327-4D2C-A445-B270A00F3B5F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0FC7BEC-08C5-4D95-9C84-B48BC8AD1C94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9719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1FEA3D-0C7F-45CD-B6A0-942F707B36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8B8A12-BCE6-4D03-A637-1DEC8924BE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49755-9FF4-428A-AEB7-1A6477466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10th,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141836-11E2-49FD-877D-53B74514A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Historia magistra vitæ est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D24C42-4B05-4EEF-BE14-29041EC9C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BADDEB1-F604-408B-B02A-A2814606E6AF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8DF7987-332F-4D6C-81C3-990F39C76C96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4301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FF209-11EE-4A3F-9685-A155FECD0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47AF11-F208-4FDA-9E19-D6CA34721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85974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82FA1-02B7-467E-9F16-D17814940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10th,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389247-FB8A-4494-859B-B3754B02A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Historia magistra vitæ est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CA5B62-3338-46A5-B381-A63B88CB0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3DA7759-3209-4FE2-96D1-4EEDD81E9EA0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1460DAD-8769-4C9F-9C8C-BB0443909D76}"/>
              </a:ext>
            </a:extLst>
          </p:cNvPr>
          <p:cNvSpPr/>
          <p:nvPr/>
        </p:nvSpPr>
        <p:spPr>
          <a:xfrm flipH="1">
            <a:off x="12353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0204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C0001-5D76-45A0-A9F4-7172BDDD5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1462C4-0E4B-4DB7-A8BF-FE55142760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A5F313-1240-47AE-A026-7F349292B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10th,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48158-6132-4335-B8E1-F6A896383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Historia magistra vitæ est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94C5B6-1598-48B4-9B3A-3078FDBE9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EDBDD32-D3EE-4848-A112-BA814D4631CD}"/>
              </a:ext>
            </a:extLst>
          </p:cNvPr>
          <p:cNvSpPr/>
          <p:nvPr/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61350361-843C-49D0-BD6A-ECDBA3842BA0}"/>
              </a:ext>
            </a:extLst>
          </p:cNvPr>
          <p:cNvSpPr/>
          <p:nvPr/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8409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FD05-2CB2-4A7E-89E7-57615BA82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9532B8-D460-476D-816F-725E8D96C0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F7120F-70AF-4ED5-B364-3AA55C6B44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D8B65F-F709-469F-9961-4D01896CA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10th, 2024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81C6BC-B23D-48BC-AD44-654DDB8D0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Historia magistra vitæ est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00D60B-86A1-479D-BCE8-06D2C3DBC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4EC5136-99DA-40B5-8F79-5C3A56D38BA1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F8FB775-26C4-41BA-837C-4478D48D215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9711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2983E-E761-4429-9203-7FE8B2DB6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21E9B7-62BE-49BA-AC6B-55250D6627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41A3FD-B90A-4C31-BD6B-581F9E2E0E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0D1D55-B722-4968-B171-AF3B462DDA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1085A8-02C2-4E7F-935E-5AEECBAD19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8A5018-8A77-40E8-B159-4894ECF22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10th, 2024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AD79441-8908-4461-9FDD-BCE638837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Historia magistra vitæ est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D29F7D-B101-4950-A2C0-F350FB26D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62D7398-9A79-4B24-9C7D-F0DEED57C70B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07F28CD-1873-4E36-A064-2D25E0A8501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1565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11BF3-02E8-4EB7-818E-652B82CF2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4D3190-B78C-42F1-9D62-F523886BB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10th, 2024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381C40-F9FC-4D58-8508-F0632DF5A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Historia magistra vitæ est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01CBCC-4CC2-49BD-B155-01E0F4D79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C13EF9C-0B5A-4364-91AA-E5DD5B536E54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F674475-6327-490A-BD7F-084F5C07F2E4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1152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7024287-C9B9-48AC-8E4D-A282DE2F4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10th, 2024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34C9A2-75A7-4164-B3B8-E6A9D60BA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Historia magistra vitæ est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BE73CE-2859-4D49-A9EC-26AF3FBD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A5ED585-FEBB-4DAD-84C0-97BEE6C360C3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F6AC352-A720-4DB3-87CA-A33B0607CA2F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453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FC812-4DB6-4F98-9404-29C191D3B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F0855E-0CD6-47DD-B648-4C84C783D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50082B-17D7-4D61-8AEB-81517D85D2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A70783-FF31-4C4E-9196-EB169B209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10th, 2024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92E260-747D-40FD-A062-9DD5E6835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Historia magistra vitæ est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7E50A0-1E05-49C5-88C9-462677512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C155C63-9F58-4422-B669-F97486280671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85DBA62-0EDB-47AA-86C7-90463BC9B308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4021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D7521-E43D-41D1-B458-26B20DC6D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472CF2-2653-4B98-A416-D7A0A860EC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EF87F5-0B10-4AC7-9599-F088C5E796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A07CB7-0520-4D64-B76C-C31AC5578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10th, 2024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EB226-AD45-45DF-AAB5-5513AE732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Historia magistra vitæ est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E96AEB-9481-4CCE-B110-FEDD33483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BA9707F-7BCE-464F-BF45-E216527084EE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BC589723-2CC8-49D1-B4E1-36FECED6A2D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1235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EC5685-19F1-49DA-ADE5-D5D32F165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FC0A4D-22A1-4554-B5DE-887974F4DF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D5CDC-F2CE-410E-AD13-DDC235C71C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May 10th,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40CD45-794A-4BB0-A427-0CE61AEAF4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Historia magistra vitæ est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B3AB91-9588-4071-92D2-364F4A6ED0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4854181D-6920-4594-9A5D-6CE56DC9F8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345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tvslo.si/news-in-english/slovenia-was-a-strong-economic-engine-inside-yugoslavia/323573" TargetMode="Externa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books.google.si/books?id=tzO7wgEACAAJ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ccl.org.ua/en/tools/map-of-enforced-disappearances-in-ukraine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www.azquotes.com/quote/1359810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link.springer.com/book/10.1007/978-3-030-86144-5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A1D7EC86-7CB9-431D-8AC3-8AAF0440B1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D4B9777F-B610-419B-9193-80306388F3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!!Arc">
            <a:extLst>
              <a:ext uri="{FF2B5EF4-FFF2-40B4-BE49-F238E27FC236}">
                <a16:creationId xmlns:a16="http://schemas.microsoft.com/office/drawing/2014/main" id="{311F016A-A753-449B-9EA6-322199B71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7715">
            <a:off x="1108520" y="775849"/>
            <a:ext cx="2987899" cy="2987899"/>
          </a:xfrm>
          <a:prstGeom prst="arc">
            <a:avLst>
              <a:gd name="adj1" fmla="val 16200000"/>
              <a:gd name="adj2" fmla="val 2287352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334ECD-8CCD-25E2-766C-9EAC5F638F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0742" y="3633691"/>
            <a:ext cx="4425962" cy="1655762"/>
          </a:xfrm>
        </p:spPr>
        <p:txBody>
          <a:bodyPr>
            <a:normAutofit/>
          </a:bodyPr>
          <a:lstStyle/>
          <a:p>
            <a:pPr algn="l"/>
            <a:r>
              <a:rPr lang="sl-SI" dirty="0"/>
              <a:t>Andrej Brodnik</a:t>
            </a:r>
          </a:p>
          <a:p>
            <a:pPr algn="l"/>
            <a:r>
              <a:rPr lang="sl-SI" dirty="0"/>
              <a:t>UP FAMNIT &amp; UL FRI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EEB08B4-2E7A-D6D7-0A14-799C3AF09D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372"/>
          <a:stretch/>
        </p:blipFill>
        <p:spPr>
          <a:xfrm>
            <a:off x="5733768" y="-1"/>
            <a:ext cx="6458232" cy="6858001"/>
          </a:xfrm>
          <a:custGeom>
            <a:avLst/>
            <a:gdLst/>
            <a:ahLst/>
            <a:cxnLst/>
            <a:rect l="l" t="t" r="r" b="b"/>
            <a:pathLst>
              <a:path w="6458232" h="6858001">
                <a:moveTo>
                  <a:pt x="2209000" y="0"/>
                </a:moveTo>
                <a:lnTo>
                  <a:pt x="6458232" y="0"/>
                </a:lnTo>
                <a:lnTo>
                  <a:pt x="6458232" y="6858001"/>
                </a:lnTo>
                <a:lnTo>
                  <a:pt x="651045" y="6858001"/>
                </a:lnTo>
                <a:lnTo>
                  <a:pt x="635146" y="6830200"/>
                </a:lnTo>
                <a:cubicBezTo>
                  <a:pt x="230085" y="6080469"/>
                  <a:pt x="0" y="5221296"/>
                  <a:pt x="0" y="4308089"/>
                </a:cubicBezTo>
                <a:cubicBezTo>
                  <a:pt x="0" y="2572997"/>
                  <a:pt x="830606" y="1032965"/>
                  <a:pt x="2113832" y="68046"/>
                </a:cubicBezTo>
                <a:close/>
              </a:path>
            </a:pathLst>
          </a:custGeom>
        </p:spPr>
      </p:pic>
      <p:sp>
        <p:nvSpPr>
          <p:cNvPr id="18" name="!!Rectangle">
            <a:extLst>
              <a:ext uri="{FF2B5EF4-FFF2-40B4-BE49-F238E27FC236}">
                <a16:creationId xmlns:a16="http://schemas.microsoft.com/office/drawing/2014/main" id="{95106A28-883A-4993-BF9E-C403B81A8D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94269" y="4274457"/>
            <a:ext cx="825256" cy="825256"/>
          </a:xfrm>
          <a:prstGeom prst="rect">
            <a:avLst/>
          </a:prstGeom>
          <a:noFill/>
          <a:ln w="127000">
            <a:solidFill>
              <a:schemeClr val="accent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!!Oval">
            <a:extLst>
              <a:ext uri="{FF2B5EF4-FFF2-40B4-BE49-F238E27FC236}">
                <a16:creationId xmlns:a16="http://schemas.microsoft.com/office/drawing/2014/main" id="{F5AE4E4F-9F4C-43ED-8299-9BD63B74E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742" y="5649686"/>
            <a:ext cx="546100" cy="546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E7E29F-29BD-B3F8-4FD6-8E11B4AC52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0741" y="1124988"/>
            <a:ext cx="6432943" cy="1930184"/>
          </a:xfrm>
        </p:spPr>
        <p:txBody>
          <a:bodyPr>
            <a:normAutofit/>
          </a:bodyPr>
          <a:lstStyle/>
          <a:p>
            <a:pPr algn="l"/>
            <a:r>
              <a:rPr lang="sl-SI" sz="4700" b="1" dirty="0">
                <a:solidFill>
                  <a:srgbClr val="7030A0"/>
                </a:solidFill>
              </a:rPr>
              <a:t>Historia magistra vitæ est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01736CD5-C5E4-C853-96C6-9D3FB73EE37F}"/>
              </a:ext>
            </a:extLst>
          </p:cNvPr>
          <p:cNvSpPr txBox="1">
            <a:spLocks/>
          </p:cNvSpPr>
          <p:nvPr/>
        </p:nvSpPr>
        <p:spPr>
          <a:xfrm>
            <a:off x="3818965" y="5649686"/>
            <a:ext cx="8221922" cy="5461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sl-SI" b="1" dirty="0"/>
              <a:t>Between blue light and blue sky: the challenges of education in the digital age</a:t>
            </a:r>
            <a:br>
              <a:rPr lang="sl-SI" b="1" dirty="0"/>
            </a:br>
            <a:r>
              <a:rPr lang="sl-SI" dirty="0"/>
              <a:t>May 10th, 2024, St. Stanislav‘s institution</a:t>
            </a:r>
          </a:p>
        </p:txBody>
      </p:sp>
    </p:spTree>
    <p:extLst>
      <p:ext uri="{BB962C8B-B14F-4D97-AF65-F5344CB8AC3E}">
        <p14:creationId xmlns:p14="http://schemas.microsoft.com/office/powerpoint/2010/main" val="15292388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295" name="Rectangle 12294">
            <a:extLst>
              <a:ext uri="{FF2B5EF4-FFF2-40B4-BE49-F238E27FC236}">
                <a16:creationId xmlns:a16="http://schemas.microsoft.com/office/drawing/2014/main" id="{4AC6B390-BC59-4F1D-A0EE-D71A92F0A0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297" name="Freeform: Shape 12296">
            <a:extLst>
              <a:ext uri="{FF2B5EF4-FFF2-40B4-BE49-F238E27FC236}">
                <a16:creationId xmlns:a16="http://schemas.microsoft.com/office/drawing/2014/main" id="{B6C60D79-16F1-4C4B-B7E3-7634E7069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519137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290" name="Picture 2" descr="photo">
            <a:extLst>
              <a:ext uri="{FF2B5EF4-FFF2-40B4-BE49-F238E27FC236}">
                <a16:creationId xmlns:a16="http://schemas.microsoft.com/office/drawing/2014/main" id="{26919F6F-4BA9-679E-C985-0F8280068A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68525" y="520749"/>
            <a:ext cx="3922436" cy="5643794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9" name="Arc 12298">
            <a:extLst>
              <a:ext uri="{FF2B5EF4-FFF2-40B4-BE49-F238E27FC236}">
                <a16:creationId xmlns:a16="http://schemas.microsoft.com/office/drawing/2014/main" id="{426B127E-6498-4C77-9C9D-4553A5113B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02050" y="650160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CDB038-7107-26E3-8797-9C5817A69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4443"/>
            <a:ext cx="5257800" cy="419252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l-SI" sz="1700" dirty="0"/>
          </a:p>
          <a:p>
            <a:pPr marL="0" indent="0" algn="r">
              <a:buNone/>
            </a:pPr>
            <a:r>
              <a:rPr lang="sl-SI" sz="3600" b="1" dirty="0"/>
              <a:t>Martin Hellman</a:t>
            </a:r>
          </a:p>
          <a:p>
            <a:pPr marL="0" indent="0">
              <a:buNone/>
            </a:pPr>
            <a:endParaRPr lang="sl-SI" sz="1700" dirty="0"/>
          </a:p>
          <a:p>
            <a:pPr marL="0" indent="0">
              <a:buNone/>
            </a:pPr>
            <a:r>
              <a:rPr lang="sl-SI" sz="1800" dirty="0"/>
              <a:t>Have you heard of him?</a:t>
            </a:r>
          </a:p>
          <a:p>
            <a:pPr marL="0" indent="0">
              <a:buNone/>
            </a:pPr>
            <a:r>
              <a:rPr lang="sl-SI" sz="1800" dirty="0"/>
              <a:t>What important did he do?</a:t>
            </a:r>
          </a:p>
          <a:p>
            <a:pPr marL="0" indent="0" algn="r">
              <a:buNone/>
            </a:pPr>
            <a:r>
              <a:rPr lang="sl-SI" sz="1800" b="1" i="1" dirty="0"/>
              <a:t>certificates</a:t>
            </a:r>
            <a:br>
              <a:rPr lang="sl-SI" sz="1800" b="1" i="1" dirty="0"/>
            </a:br>
            <a:r>
              <a:rPr lang="sl-SI" sz="1800" b="1" i="1" dirty="0"/>
              <a:t>Turing award, 2020</a:t>
            </a:r>
            <a:endParaRPr lang="sl-SI" sz="1800" dirty="0"/>
          </a:p>
          <a:p>
            <a:pPr marL="0" indent="0">
              <a:buNone/>
            </a:pPr>
            <a:r>
              <a:rPr lang="sl-SI" sz="1800" dirty="0"/>
              <a:t>Do you know or have you ever known how it works?</a:t>
            </a:r>
            <a:endParaRPr lang="sl-SI" sz="1700" dirty="0"/>
          </a:p>
          <a:p>
            <a:pPr marL="0" indent="0">
              <a:buNone/>
            </a:pPr>
            <a:endParaRPr lang="sl-SI" sz="1700" dirty="0"/>
          </a:p>
          <a:p>
            <a:pPr marL="0" indent="0" algn="r">
              <a:buNone/>
            </a:pPr>
            <a:r>
              <a:rPr lang="sl-SI" sz="1700" i="1" dirty="0"/>
              <a:t>ACM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DF4D4-9867-5819-6FD1-DAB4186E20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prstClr val="black">
                    <a:tint val="75000"/>
                  </a:prstClr>
                </a:solidFill>
              </a:rPr>
              <a:t>May 10th,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B2BF14-FCBE-1C59-44E4-BB9B2E188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prstClr val="black">
                    <a:tint val="75000"/>
                  </a:prstClr>
                </a:solidFill>
              </a:rPr>
              <a:t>Historia magistra vitæ est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A09C7-9ABB-3E5F-48E8-D3F9A8E76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854181D-6920-4594-9A5D-6CE56DC9F8B2}" type="slidenum">
              <a:rPr lang="en-US" sz="1200">
                <a:solidFill>
                  <a:prstClr val="black">
                    <a:tint val="75000"/>
                  </a:prstClr>
                </a:solidFill>
              </a:rPr>
              <a:pPr>
                <a:spcAft>
                  <a:spcPts val="600"/>
                </a:spcAft>
              </a:pPr>
              <a:t>10</a:t>
            </a:fld>
            <a:endParaRPr lang="en-US" sz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74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389D3-DDED-D760-36A9-212BF6184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Kaj pa o računalništvu in informatiki (RIN) ...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737CCC-6009-B05A-FE2D-07981C01CA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sl-SI" dirty="0"/>
              <a:t>Who had subject Computing in primary school?</a:t>
            </a:r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Who took Computing in high school?</a:t>
            </a:r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Who took the Computing course at college?</a:t>
            </a:r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Who has never had a Computing course?</a:t>
            </a:r>
          </a:p>
          <a:p>
            <a:pPr marL="457200" indent="-457200">
              <a:buFont typeface="+mj-lt"/>
              <a:buAutoNum type="arabicPeriod"/>
            </a:pPr>
            <a:endParaRPr lang="sl-SI" dirty="0"/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What is Computing?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3F59B7-9040-636B-D7EC-C6ABE2861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10th,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AEBC6B-670A-B4C1-93C7-08B48AD5E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Historia magistra vitæ est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75FF87-C966-F67D-EE86-34D9E47C4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379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A7BA06D-B3FF-4E91-8639-B4569AE3A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/>
            <a:ahLst/>
            <a:cxnLst/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2B30C86D-5A07-48BC-9C9D-6F9A2DB1E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BBF652F-32A4-7D3C-3871-7E8B995DC0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077" b="113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A44CD100-6267-4E62-AA64-2182A3A6A1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>
                  <a:alpha val="30000"/>
                </a:schemeClr>
              </a:gs>
              <a:gs pos="33000">
                <a:schemeClr val="bg1">
                  <a:alpha val="2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692690-2935-44D7-B7C3-A713AB99618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77981" y="6356350"/>
            <a:ext cx="121433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sz="1200">
                <a:solidFill>
                  <a:schemeClr val="tx1"/>
                </a:solidFill>
                <a:latin typeface="Calibri" panose="020F0502020204030204"/>
              </a:rPr>
              <a:t>May 10th,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02AA3F-9642-D574-86DA-78A7BE397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92321" y="6356350"/>
            <a:ext cx="2809017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spcAft>
                <a:spcPts val="600"/>
              </a:spcAft>
              <a:defRPr/>
            </a:pPr>
            <a:r>
              <a:rPr lang="en-US" sz="1200" kern="1200" cap="none" spc="0" baseline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Historia magistra vitæ est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3A9244-EDAF-F23A-B39F-FB35D0D8D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70819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4854181D-6920-4594-9A5D-6CE56DC9F8B2}" type="slidenum">
              <a:rPr lang="en-US" sz="1200">
                <a:solidFill>
                  <a:schemeClr val="tx1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12</a:t>
            </a:fld>
            <a:endParaRPr lang="en-US" sz="1200">
              <a:solidFill>
                <a:schemeClr val="tx1"/>
              </a:solidFill>
              <a:latin typeface="Calibri" panose="020F050202020403020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54EBF2-53FA-68F3-5AAE-8DC5DB245DBB}"/>
              </a:ext>
            </a:extLst>
          </p:cNvPr>
          <p:cNvSpPr txBox="1"/>
          <p:nvPr/>
        </p:nvSpPr>
        <p:spPr>
          <a:xfrm>
            <a:off x="555709" y="1720400"/>
            <a:ext cx="10189188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kern="1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“… we learn about the electricity at school, but we do not have the subject fundamentals of electrical engineering …”</a:t>
            </a:r>
          </a:p>
          <a:p>
            <a:endParaRPr lang="en-US" sz="3600" dirty="0">
              <a:latin typeface="+mj-lt"/>
              <a:ea typeface="+mj-ea"/>
              <a:cs typeface="+mj-cs"/>
            </a:endParaRPr>
          </a:p>
          <a:p>
            <a:pPr algn="r"/>
            <a:r>
              <a:rPr lang="en-US" sz="2800" kern="1200" dirty="0" err="1">
                <a:solidFill>
                  <a:srgbClr val="FFC000"/>
                </a:solidFill>
                <a:latin typeface="+mj-lt"/>
                <a:ea typeface="+mj-ea"/>
                <a:cs typeface="+mj-cs"/>
              </a:rPr>
              <a:t>Emilija</a:t>
            </a:r>
            <a:r>
              <a:rPr lang="en-US" sz="2800" kern="1200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rgbClr val="FFC000"/>
                </a:solidFill>
                <a:latin typeface="+mj-lt"/>
                <a:ea typeface="+mj-ea"/>
                <a:cs typeface="+mj-cs"/>
              </a:rPr>
              <a:t>Stojmenova</a:t>
            </a:r>
            <a:r>
              <a:rPr lang="en-US" sz="2800" kern="1200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 Duh, Studio at 17h, January 11</a:t>
            </a:r>
            <a:r>
              <a:rPr lang="en-US" sz="2800" kern="1200" baseline="30000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th</a:t>
            </a:r>
            <a:r>
              <a:rPr lang="en-US" sz="2800" kern="1200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, 2022</a:t>
            </a:r>
            <a:endParaRPr lang="en-US" sz="3200" kern="1200" dirty="0">
              <a:solidFill>
                <a:srgbClr val="FFC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6121585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EE4F0-6BA3-1754-225E-A42BEEBFB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What are we talking about?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245BDAA-DD37-1D78-4DB3-0FBA20CBA004}"/>
              </a:ext>
            </a:extLst>
          </p:cNvPr>
          <p:cNvSpPr txBox="1">
            <a:spLocks/>
          </p:cNvSpPr>
          <p:nvPr/>
        </p:nvSpPr>
        <p:spPr>
          <a:xfrm>
            <a:off x="391885" y="1490596"/>
            <a:ext cx="5036457" cy="36474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sl-SI" sz="2400" dirty="0"/>
              <a:t>Electrical Engineering</a:t>
            </a:r>
          </a:p>
          <a:p>
            <a:pPr lvl="1"/>
            <a:r>
              <a:rPr lang="sl-SI" sz="2000" dirty="0"/>
              <a:t>electrical engines, lights, transformers, antenas, ...</a:t>
            </a:r>
          </a:p>
          <a:p>
            <a:pPr marL="514350" indent="-514350">
              <a:buFont typeface="+mj-lt"/>
              <a:buAutoNum type="arabicPeriod"/>
            </a:pPr>
            <a:r>
              <a:rPr lang="sl-SI" sz="2400" dirty="0"/>
              <a:t>Physics</a:t>
            </a:r>
          </a:p>
          <a:p>
            <a:pPr lvl="1"/>
            <a:r>
              <a:rPr lang="sl-SI" sz="2000" dirty="0"/>
              <a:t>study of natural phenomena ...</a:t>
            </a:r>
            <a:endParaRPr lang="sl-SI" sz="2400" i="1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4E3E3B-391A-DB9D-AED0-0C8B3A8F4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10th, 2024</a:t>
            </a:r>
            <a:endParaRPr lang="sl-S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41CF90-4416-5E3A-A0B0-0391ECFB3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Historia magistra vitæ est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D759EC-FC13-2EED-C648-C4A3A1E97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34608-FDCE-BD4F-8F6B-A4D986B68460}" type="slidenum">
              <a:rPr lang="sl-SI" smtClean="0"/>
              <a:t>13</a:t>
            </a:fld>
            <a:endParaRPr lang="sl-SI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25924FF-EAF0-362D-1AC5-82A54DB877AC}"/>
              </a:ext>
            </a:extLst>
          </p:cNvPr>
          <p:cNvSpPr txBox="1">
            <a:spLocks/>
          </p:cNvSpPr>
          <p:nvPr/>
        </p:nvSpPr>
        <p:spPr>
          <a:xfrm>
            <a:off x="5617029" y="1490596"/>
            <a:ext cx="5417456" cy="39232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sl-SI" sz="2400" dirty="0"/>
              <a:t>Digital Technology</a:t>
            </a:r>
          </a:p>
          <a:p>
            <a:pPr lvl="1"/>
            <a:r>
              <a:rPr lang="sl-SI" sz="2000" dirty="0"/>
              <a:t>computer, smart phone, ChatGPT, certificates, browser, ...</a:t>
            </a:r>
          </a:p>
          <a:p>
            <a:pPr marL="514350" indent="-514350">
              <a:buFont typeface="+mj-lt"/>
              <a:buAutoNum type="arabicPeriod"/>
            </a:pPr>
            <a:r>
              <a:rPr lang="sl-SI" sz="2400" dirty="0"/>
              <a:t>Informatics</a:t>
            </a:r>
          </a:p>
          <a:p>
            <a:pPr lvl="1"/>
            <a:r>
              <a:rPr lang="sl-SI" sz="2000" dirty="0"/>
              <a:t>studies activities that require, has benefit, or is related with design and use of digital devices.</a:t>
            </a:r>
            <a:endParaRPr lang="sl-SI" sz="2400" i="1" dirty="0"/>
          </a:p>
          <a:p>
            <a:pPr marL="0" indent="0" algn="r">
              <a:buNone/>
            </a:pPr>
            <a:r>
              <a:rPr lang="sl-SI" sz="2400" i="1" dirty="0"/>
              <a:t>ACM, Paradigms for Global Computing Education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BDFFA85-D9D5-658C-6638-8DBCF4E086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057" y="5319266"/>
            <a:ext cx="10515600" cy="96111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sl-SI" b="1" dirty="0">
                <a:solidFill>
                  <a:schemeClr val="accent3">
                    <a:lumMod val="50000"/>
                  </a:schemeClr>
                </a:solidFill>
              </a:rPr>
              <a:t>Computer science is no more about computers than astronomy is about telescopes.</a:t>
            </a:r>
          </a:p>
          <a:p>
            <a:pPr marL="0" indent="0" algn="r">
              <a:buNone/>
            </a:pPr>
            <a:r>
              <a:rPr lang="sl-SI" b="1" i="1" dirty="0">
                <a:solidFill>
                  <a:schemeClr val="accent3">
                    <a:lumMod val="50000"/>
                  </a:schemeClr>
                </a:solidFill>
              </a:rPr>
              <a:t>Edsger W. Dijkstra, </a:t>
            </a:r>
            <a:r>
              <a:rPr lang="sl-SI" i="1" dirty="0">
                <a:solidFill>
                  <a:schemeClr val="accent3">
                    <a:lumMod val="50000"/>
                  </a:schemeClr>
                </a:solidFill>
              </a:rPr>
              <a:t>Turing award, 1972</a:t>
            </a:r>
          </a:p>
        </p:txBody>
      </p:sp>
    </p:spTree>
    <p:extLst>
      <p:ext uri="{BB962C8B-B14F-4D97-AF65-F5344CB8AC3E}">
        <p14:creationId xmlns:p14="http://schemas.microsoft.com/office/powerpoint/2010/main" val="3289443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8A7BA06D-B3FF-4E91-8639-B4569AE3A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/>
            <a:ahLst/>
            <a:cxnLst/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Arc 14">
            <a:extLst>
              <a:ext uri="{FF2B5EF4-FFF2-40B4-BE49-F238E27FC236}">
                <a16:creationId xmlns:a16="http://schemas.microsoft.com/office/drawing/2014/main" id="{2B30C86D-5A07-48BC-9C9D-6F9A2DB1E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45419-05E9-36A1-6AFC-279380AE7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58529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 sz="1200" kern="1200" cap="none" spc="0" baseline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Historia magistra vitæ est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B29353-E9B1-9D62-0D19-49CA270ABC5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724245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srgbClr val="FFFFFF"/>
                </a:solidFill>
              </a:rPr>
              <a:t>May 10th,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65A2CE-39BC-B572-54DF-B88DD62ED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467444" y="6356350"/>
            <a:ext cx="886355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4854181D-6920-4594-9A5D-6CE56DC9F8B2}" type="slidenum">
              <a:rPr lang="en-US" sz="120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14</a:t>
            </a:fld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Arc 24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2">
                <a:lumMod val="75000"/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BECA682-73E0-2E9D-1503-622562E66B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15031" y="860230"/>
            <a:ext cx="5561938" cy="4751160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Slovenes in the former common state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represented 1/13 of the population,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created 1/5 of GDP and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generated a good third of exports.</a:t>
            </a:r>
            <a:endParaRPr lang="en-US" sz="2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2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/>
            <a:r>
              <a:rPr lang="en-US" sz="2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Michael </a:t>
            </a:r>
            <a:r>
              <a:rPr lang="en-US" sz="2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Manske</a:t>
            </a:r>
            <a:r>
              <a:rPr lang="en-US" sz="2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Slovenia was a strong economic engine inside Yugoslavia, 2013, </a:t>
            </a:r>
            <a:r>
              <a:rPr lang="en-US" sz="2200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2"/>
              </a:rPr>
              <a:t>http://www.rtvslo.si/news-in-english/slovenia-was-a-strong-economic-engine-inside-yugoslavia/323573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4189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1C4A-1B38-C00F-7DE5-B5742801D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Level of</a:t>
            </a:r>
            <a:br>
              <a:rPr lang="sl-SI" dirty="0"/>
            </a:br>
            <a:r>
              <a:rPr lang="sl-SI" dirty="0"/>
              <a:t>industrialization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A9062-D06B-969C-56D1-B00033B24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10th,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7BE5A7-0FEE-58CC-9363-943B244A6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Historia magistra vitæ est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F20A93-11A0-3A04-0F7A-198BF3101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15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D1E76A-00A4-4232-0D1C-B07FB60CD462}"/>
              </a:ext>
            </a:extLst>
          </p:cNvPr>
          <p:cNvSpPr txBox="1"/>
          <p:nvPr/>
        </p:nvSpPr>
        <p:spPr>
          <a:xfrm>
            <a:off x="2209800" y="5798145"/>
            <a:ext cx="9465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l-SI" b="1" i="1" dirty="0"/>
              <a:t>Vilma Brodnik, Krepitev kompetenc strokovnih delavcev na področju vodenja inovativnega vzgojno-izobraževalnega zavoda v obdobju od 2018 do 2022</a:t>
            </a:r>
          </a:p>
        </p:txBody>
      </p:sp>
      <p:pic>
        <p:nvPicPr>
          <p:cNvPr id="8" name="Slika 1">
            <a:extLst>
              <a:ext uri="{FF2B5EF4-FFF2-40B4-BE49-F238E27FC236}">
                <a16:creationId xmlns:a16="http://schemas.microsoft.com/office/drawing/2014/main" id="{1692A4B6-29FD-73C1-1BAC-96D877EE07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975" y="362628"/>
            <a:ext cx="5556911" cy="5480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2973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1C4A-1B38-C00F-7DE5-B5742801D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Literacy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A9062-D06B-969C-56D1-B00033B24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10th,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7BE5A7-0FEE-58CC-9363-943B244A6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Historia magistra vitæ est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F20A93-11A0-3A04-0F7A-198BF3101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16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D1E76A-00A4-4232-0D1C-B07FB60CD462}"/>
              </a:ext>
            </a:extLst>
          </p:cNvPr>
          <p:cNvSpPr txBox="1"/>
          <p:nvPr/>
        </p:nvSpPr>
        <p:spPr>
          <a:xfrm>
            <a:off x="2209800" y="5798145"/>
            <a:ext cx="9465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l-SI" b="1" i="1" dirty="0"/>
              <a:t>Vilma Brodnik, Krepitev kompetenc strokovnih delavcev na področju vodenja inovativnega vzgojno-izobraževalnega zavoda v obdobju od 2018 do 2022</a:t>
            </a:r>
          </a:p>
        </p:txBody>
      </p:sp>
      <p:pic>
        <p:nvPicPr>
          <p:cNvPr id="10" name="Slika 1">
            <a:extLst>
              <a:ext uri="{FF2B5EF4-FFF2-40B4-BE49-F238E27FC236}">
                <a16:creationId xmlns:a16="http://schemas.microsoft.com/office/drawing/2014/main" id="{A873CE4C-8307-3D00-7957-8A4F13104D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420" y="412410"/>
            <a:ext cx="6396264" cy="5314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8768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77334" y="375919"/>
            <a:ext cx="3937529" cy="1424305"/>
          </a:xfrm>
        </p:spPr>
        <p:txBody>
          <a:bodyPr>
            <a:normAutofit/>
          </a:bodyPr>
          <a:lstStyle/>
          <a:p>
            <a:pPr algn="r"/>
            <a:r>
              <a:rPr lang="sl-SI" dirty="0"/>
              <a:t>Historia Magistra Vit</a:t>
            </a:r>
            <a:r>
              <a:rPr lang="is-IS" dirty="0"/>
              <a:t>æ</a:t>
            </a:r>
            <a:r>
              <a:rPr lang="sl-SI" dirty="0"/>
              <a:t> est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28229" y="6154935"/>
            <a:ext cx="10135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i="1"/>
              <a:t>WikiMedia</a:t>
            </a:r>
            <a:endParaRPr lang="en-CA" i="1" dirty="0"/>
          </a:p>
        </p:txBody>
      </p:sp>
      <p:pic>
        <p:nvPicPr>
          <p:cNvPr id="2054" name="Picture 6" descr="mage result for map europe 1789 pic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689" y="372889"/>
            <a:ext cx="6089823" cy="608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631002" y="2956135"/>
            <a:ext cx="20072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400" dirty="0">
                <a:solidFill>
                  <a:srgbClr val="FF0000"/>
                </a:solidFill>
              </a:rPr>
              <a:t>Europe 1789</a:t>
            </a:r>
            <a:endParaRPr lang="en-CA" sz="3200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10th, 2024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Historia magistra vitæ est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0454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77334" y="375920"/>
            <a:ext cx="8596668" cy="711200"/>
          </a:xfrm>
        </p:spPr>
        <p:txBody>
          <a:bodyPr/>
          <a:lstStyle/>
          <a:p>
            <a:r>
              <a:rPr lang="sl-SI" dirty="0"/>
              <a:t>Historia Magistra Vit</a:t>
            </a:r>
            <a:r>
              <a:rPr lang="is-IS" dirty="0"/>
              <a:t>æ</a:t>
            </a:r>
            <a:r>
              <a:rPr lang="sl-SI" dirty="0"/>
              <a:t> est</a:t>
            </a:r>
          </a:p>
        </p:txBody>
      </p:sp>
      <p:sp>
        <p:nvSpPr>
          <p:cNvPr id="9" name="Označba mesta vsebine 8"/>
          <p:cNvSpPr>
            <a:spLocks noGrp="1"/>
          </p:cNvSpPr>
          <p:nvPr>
            <p:ph idx="1"/>
          </p:nvPr>
        </p:nvSpPr>
        <p:spPr>
          <a:xfrm>
            <a:off x="677334" y="1450848"/>
            <a:ext cx="7498031" cy="4657344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sl-SI" sz="2400" dirty="0">
                <a:solidFill>
                  <a:schemeClr val="accent2"/>
                </a:solidFill>
              </a:rPr>
              <a:t>Education reform in Austria, 1774 </a:t>
            </a:r>
            <a:r>
              <a:rPr lang="sl-SI" sz="2000" dirty="0">
                <a:solidFill>
                  <a:schemeClr val="accent2"/>
                </a:solidFill>
              </a:rPr>
              <a:t>(</a:t>
            </a:r>
            <a:r>
              <a:rPr lang="sl-SI" sz="2000" i="1" u="sng" dirty="0">
                <a:solidFill>
                  <a:schemeClr val="accent1"/>
                </a:solidFill>
              </a:rPr>
              <a:t>Allgemeine Schulordnung für die deutschen Normal-, Haupt- und Trivialschulen in sämmtlichen Kaiserl. Königl. Erbländern</a:t>
            </a:r>
            <a:r>
              <a:rPr lang="sl-SI" sz="2000" dirty="0">
                <a:solidFill>
                  <a:schemeClr val="accent2"/>
                </a:solidFill>
              </a:rPr>
              <a:t>)</a:t>
            </a:r>
            <a:br>
              <a:rPr lang="sl-SI" sz="2000" dirty="0">
                <a:solidFill>
                  <a:schemeClr val="accent2"/>
                </a:solidFill>
              </a:rPr>
            </a:br>
            <a:endParaRPr lang="sl-SI" sz="2400" dirty="0">
              <a:solidFill>
                <a:schemeClr val="accent2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sl-SI" sz="2000" dirty="0">
              <a:solidFill>
                <a:schemeClr val="accent2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sl-SI" sz="2000" dirty="0">
              <a:solidFill>
                <a:schemeClr val="accent2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sl-SI" sz="2000" dirty="0">
              <a:solidFill>
                <a:schemeClr val="accent2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sl-SI" sz="2000" dirty="0">
              <a:solidFill>
                <a:schemeClr val="accent2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sl-SI" sz="2000" dirty="0">
              <a:solidFill>
                <a:schemeClr val="accent2"/>
              </a:solidFill>
            </a:endParaRPr>
          </a:p>
          <a:p>
            <a:pPr marL="0" indent="0" algn="r">
              <a:lnSpc>
                <a:spcPct val="80000"/>
              </a:lnSpc>
              <a:buNone/>
            </a:pPr>
            <a:r>
              <a:rPr lang="sl-SI" sz="2000" dirty="0">
                <a:solidFill>
                  <a:schemeClr val="accent2"/>
                </a:solidFill>
              </a:rPr>
              <a:t>Maria Theresa</a:t>
            </a:r>
          </a:p>
          <a:p>
            <a:pPr marL="0" indent="0" algn="r">
              <a:lnSpc>
                <a:spcPct val="80000"/>
              </a:lnSpc>
              <a:buNone/>
            </a:pPr>
            <a:r>
              <a:rPr lang="sl-SI" sz="2000" dirty="0">
                <a:solidFill>
                  <a:schemeClr val="accent2"/>
                </a:solidFill>
              </a:rPr>
              <a:t>(</a:t>
            </a:r>
            <a:r>
              <a:rPr lang="sl-SI" sz="2000" dirty="0">
                <a:solidFill>
                  <a:srgbClr val="FF0000"/>
                </a:solidFill>
              </a:rPr>
              <a:t>1717-1780</a:t>
            </a:r>
            <a:r>
              <a:rPr lang="sl-SI" sz="2000" dirty="0">
                <a:solidFill>
                  <a:schemeClr val="accent2"/>
                </a:solidFill>
              </a:rPr>
              <a:t>)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61818" y="6164143"/>
            <a:ext cx="10135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i="1" dirty="0" err="1"/>
              <a:t>WikiMedia</a:t>
            </a:r>
            <a:endParaRPr lang="en-CA" i="1" dirty="0"/>
          </a:p>
        </p:txBody>
      </p:sp>
      <p:sp>
        <p:nvSpPr>
          <p:cNvPr id="4" name="AutoShape 2" descr="mage result for maria theresa"/>
          <p:cNvSpPr>
            <a:spLocks noChangeAspect="1" noChangeArrowheads="1"/>
          </p:cNvSpPr>
          <p:nvPr/>
        </p:nvSpPr>
        <p:spPr bwMode="auto">
          <a:xfrm>
            <a:off x="0" y="0"/>
            <a:ext cx="3733800" cy="462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3078" name="Picture 6" descr="ttps://upload.wikimedia.org/wikipedia/commons/3/3e/Kaiserin_Maria_Theresia_%28HRR%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3730" y="1986059"/>
            <a:ext cx="3660402" cy="4542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ttps://upload.wikimedia.org/wikipedia/commons/9/9d/Corps_of_Austria-Hungar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615" y="2817520"/>
            <a:ext cx="4686300" cy="3707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674915" y="6329605"/>
            <a:ext cx="10135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i="1" dirty="0" err="1"/>
              <a:t>WikiMedia</a:t>
            </a:r>
            <a:endParaRPr lang="en-CA" i="1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10th, 2024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Historia magistra vitæ est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98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63BDC-E723-2E01-041B-950C7318F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Reform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2B95D0-4DFB-6C85-2FFF-66DE133FC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7967"/>
            <a:ext cx="10515600" cy="4257400"/>
          </a:xfrm>
        </p:spPr>
        <p:txBody>
          <a:bodyPr>
            <a:noAutofit/>
          </a:bodyPr>
          <a:lstStyle/>
          <a:p>
            <a:r>
              <a:rPr lang="sl-SI" i="1" dirty="0"/>
              <a:t>Article 3:</a:t>
            </a:r>
            <a:r>
              <a:rPr lang="sl-SI" dirty="0"/>
              <a:t> all schools follow a uniform method or skill of teaching and implement a uniform set of subjects</a:t>
            </a:r>
          </a:p>
          <a:p>
            <a:r>
              <a:rPr lang="sl-SI" dirty="0"/>
              <a:t>Article 5: lists and divides the subjects</a:t>
            </a:r>
          </a:p>
          <a:p>
            <a:pPr marL="914400" lvl="1" indent="-457200">
              <a:buFont typeface="+mj-lt"/>
              <a:buAutoNum type="arabicPeriod"/>
            </a:pPr>
            <a:r>
              <a:rPr lang="sl-SI" sz="2400" dirty="0"/>
              <a:t>religious education;</a:t>
            </a:r>
          </a:p>
          <a:p>
            <a:pPr marL="914400" lvl="1" indent="-457200">
              <a:buFont typeface="+mj-lt"/>
              <a:buAutoNum type="arabicPeriod"/>
            </a:pPr>
            <a:r>
              <a:rPr lang="sl-SI" sz="2400" dirty="0"/>
              <a:t>reading, writing and arithmetic;</a:t>
            </a:r>
          </a:p>
          <a:p>
            <a:pPr marL="914400" lvl="1" indent="-457200">
              <a:buFont typeface="+mj-lt"/>
              <a:buAutoNum type="arabicPeriod"/>
            </a:pPr>
            <a:r>
              <a:rPr lang="sl-SI" sz="2400" dirty="0"/>
              <a:t>preparation for a profession or further education;</a:t>
            </a:r>
          </a:p>
          <a:p>
            <a:pPr lvl="2"/>
            <a:r>
              <a:rPr lang="sl-SI" sz="2000" dirty="0"/>
              <a:t>German syntax, the basics of Latin, history, geography, natural science, geometry and architecture.</a:t>
            </a:r>
          </a:p>
          <a:p>
            <a:pPr marL="914400" lvl="1" indent="-457200">
              <a:buFont typeface="+mj-lt"/>
              <a:buAutoNum type="arabicPeriod"/>
            </a:pPr>
            <a:r>
              <a:rPr lang="sl-SI" sz="2400" dirty="0"/>
              <a:t>education of future teachers.</a:t>
            </a:r>
          </a:p>
          <a:p>
            <a:pPr marL="914400" lvl="1" indent="-457200">
              <a:buFont typeface="+mj-lt"/>
              <a:buAutoNum type="arabicPeriod"/>
            </a:pPr>
            <a:endParaRPr lang="sl-SI" sz="2400" dirty="0"/>
          </a:p>
          <a:p>
            <a:pPr marL="0" indent="0" algn="r">
              <a:buNone/>
            </a:pPr>
            <a:r>
              <a:rPr lang="sl-SI" dirty="0"/>
              <a:t>Simon Malmenvall: Za »srečo narodov«, Slovenski čas, 26. 3. 2024.</a:t>
            </a:r>
          </a:p>
          <a:p>
            <a:pPr marL="0" indent="0">
              <a:buNone/>
            </a:pPr>
            <a:endParaRPr lang="sl-SI" sz="28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2CCAD4-6243-93A5-568A-2C0044653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10th,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B776F1-944F-09AC-7754-DCB76488A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Historia magistra vitæ est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38823E-7AB0-9F01-D1C9-D7ACD97FB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125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A352C-A795-89A0-5ABD-7AAC79802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Nomen est omen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493C27-EC88-0B63-03C2-C6700E977A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/>
              <a:t>Holmes, W., Bialik, M., Fadel, C.; Artificial Intelligence in Education: Promises and Implications for Teaching and Learning. URL </a:t>
            </a:r>
            <a:r>
              <a:rPr lang="sl-SI" dirty="0">
                <a:hlinkClick r:id="rId2"/>
              </a:rPr>
              <a:t>https://books.google.si/books?id=tzO7wgEACAAJ</a:t>
            </a:r>
            <a:r>
              <a:rPr lang="sl-SI" dirty="0"/>
              <a:t>, 2019, Center for Curriculum Redesign.</a:t>
            </a:r>
          </a:p>
          <a:p>
            <a:pPr marL="457200" lvl="1" indent="0">
              <a:buNone/>
            </a:pPr>
            <a:r>
              <a:rPr lang="sl-SI" dirty="0"/>
              <a:t>The collision of three areas - data, computation and education - is set to have far-reaching consequences, raising fundamental questions about the nature of education: what is taught and how it is taught. Artificial Intelligence in Education is an important, if at times disturbing, contribution to the debate on AI and provides a detailed analysis on how it may affect the way </a:t>
            </a:r>
            <a:r>
              <a:rPr lang="sl-SI" b="1" dirty="0">
                <a:solidFill>
                  <a:srgbClr val="FF0000"/>
                </a:solidFill>
              </a:rPr>
              <a:t>teachers</a:t>
            </a:r>
            <a:r>
              <a:rPr lang="sl-SI" dirty="0"/>
              <a:t> and </a:t>
            </a:r>
            <a:r>
              <a:rPr lang="sl-SI" b="1" dirty="0">
                <a:solidFill>
                  <a:srgbClr val="FF0000"/>
                </a:solidFill>
              </a:rPr>
              <a:t>students</a:t>
            </a:r>
            <a:r>
              <a:rPr lang="sl-SI" dirty="0"/>
              <a:t> engage in education.</a:t>
            </a:r>
          </a:p>
          <a:p>
            <a:r>
              <a:rPr lang="sl-SI" dirty="0"/>
              <a:t>subject to teacher‘s knowledge and skills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BC4F03-5A06-BE8A-2D38-8ED78EE4A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10th,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08D562-65F1-0F23-FA4D-890967DBB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Historia magistra vitæ est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7702E2-5289-E1EE-4DFC-E9418F973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076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4AC6B390-BC59-4F1D-A0EE-D71A92F0A0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3" name="Freeform: Shape 1032">
            <a:extLst>
              <a:ext uri="{FF2B5EF4-FFF2-40B4-BE49-F238E27FC236}">
                <a16:creationId xmlns:a16="http://schemas.microsoft.com/office/drawing/2014/main" id="{B6C60D79-16F1-4C4B-B7E3-7634E7069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519137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6" name="Picture 2" descr="THE 3 R'S GET A C--FOR COMPUTE">
            <a:extLst>
              <a:ext uri="{FF2B5EF4-FFF2-40B4-BE49-F238E27FC236}">
                <a16:creationId xmlns:a16="http://schemas.microsoft.com/office/drawing/2014/main" id="{C217599E-0C44-42CE-2418-F75E02B94B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89689" y="520749"/>
            <a:ext cx="3880108" cy="5643794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5" name="Arc 1034">
            <a:extLst>
              <a:ext uri="{FF2B5EF4-FFF2-40B4-BE49-F238E27FC236}">
                <a16:creationId xmlns:a16="http://schemas.microsoft.com/office/drawing/2014/main" id="{426B127E-6498-4C77-9C9D-4553A5113B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02050" y="650160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479493"/>
            <a:ext cx="5257800" cy="1325563"/>
          </a:xfrm>
        </p:spPr>
        <p:txBody>
          <a:bodyPr>
            <a:normAutofit/>
          </a:bodyPr>
          <a:lstStyle/>
          <a:p>
            <a:r>
              <a:rPr lang="sl-SI" b="1" dirty="0"/>
              <a:t>2. </a:t>
            </a:r>
            <a:r>
              <a:rPr lang="sl-SI" b="1" dirty="0">
                <a:solidFill>
                  <a:srgbClr val="FF0000"/>
                </a:solidFill>
              </a:rPr>
              <a:t>r</a:t>
            </a:r>
            <a:r>
              <a:rPr lang="sl-SI" b="1" dirty="0"/>
              <a:t>eading, w</a:t>
            </a:r>
            <a:r>
              <a:rPr lang="sl-SI" b="1" dirty="0">
                <a:solidFill>
                  <a:srgbClr val="FF0000"/>
                </a:solidFill>
              </a:rPr>
              <a:t>r</a:t>
            </a:r>
            <a:r>
              <a:rPr lang="sl-SI" b="1" dirty="0"/>
              <a:t>iting and a</a:t>
            </a:r>
            <a:r>
              <a:rPr lang="sl-SI" b="1" dirty="0">
                <a:solidFill>
                  <a:srgbClr val="FF0000"/>
                </a:solidFill>
              </a:rPr>
              <a:t>r</a:t>
            </a:r>
            <a:r>
              <a:rPr lang="sl-SI" b="1" dirty="0"/>
              <a:t>ithmetic</a:t>
            </a:r>
            <a:endParaRPr lang="sl-SI" b="1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4443"/>
            <a:ext cx="5257800" cy="4192520"/>
          </a:xfrm>
        </p:spPr>
        <p:txBody>
          <a:bodyPr>
            <a:normAutofit/>
          </a:bodyPr>
          <a:lstStyle/>
          <a:p>
            <a:endParaRPr lang="sl-SI" dirty="0"/>
          </a:p>
          <a:p>
            <a:r>
              <a:rPr lang="sl-SI" i="1" dirty="0"/>
              <a:t>The 3 </a:t>
            </a:r>
            <a:r>
              <a:rPr lang="sl-SI" b="1" i="1" dirty="0">
                <a:solidFill>
                  <a:srgbClr val="FF0000"/>
                </a:solidFill>
              </a:rPr>
              <a:t>R</a:t>
            </a:r>
            <a:r>
              <a:rPr lang="sl-SI" i="1" dirty="0"/>
              <a:t>'s Get a </a:t>
            </a:r>
            <a:r>
              <a:rPr lang="sl-SI" b="1" i="1" dirty="0">
                <a:solidFill>
                  <a:srgbClr val="FF0000"/>
                </a:solidFill>
              </a:rPr>
              <a:t>C</a:t>
            </a:r>
            <a:r>
              <a:rPr lang="sl-SI" i="1" dirty="0"/>
              <a:t>-for </a:t>
            </a:r>
            <a:r>
              <a:rPr lang="sl-SI" b="1" i="1" dirty="0"/>
              <a:t>C</a:t>
            </a:r>
            <a:r>
              <a:rPr lang="sl-SI" i="1" dirty="0"/>
              <a:t>ompute</a:t>
            </a:r>
          </a:p>
          <a:p>
            <a:pPr marL="0" indent="0" algn="r">
              <a:buNone/>
            </a:pPr>
            <a:r>
              <a:rPr lang="sl-SI" i="1" dirty="0"/>
              <a:t>New York Times, May 2nd, 1982</a:t>
            </a:r>
          </a:p>
          <a:p>
            <a:pPr marL="0" indent="0">
              <a:buNone/>
            </a:pPr>
            <a:endParaRPr lang="sl-SI" dirty="0"/>
          </a:p>
          <a:p>
            <a:r>
              <a:rPr lang="sl-SI" dirty="0"/>
              <a:t>Computational thinking</a:t>
            </a:r>
          </a:p>
          <a:p>
            <a:pPr marL="0" indent="0" algn="r">
              <a:buNone/>
            </a:pPr>
            <a:r>
              <a:rPr lang="sl-SI" dirty="0"/>
              <a:t>Seymour Papert in 1980 and again in 1996</a:t>
            </a:r>
          </a:p>
          <a:p>
            <a:pPr marL="0" indent="0" algn="r">
              <a:buNone/>
            </a:pPr>
            <a:r>
              <a:rPr lang="sl-SI" dirty="0"/>
              <a:t>Jeannette Wing in 2006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AECA3-6795-C1DE-7A33-22E9F547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prstClr val="black">
                    <a:tint val="75000"/>
                  </a:prstClr>
                </a:solidFill>
              </a:rPr>
              <a:t>May 10th, 2024</a:t>
            </a:r>
            <a:endParaRPr lang="sl-SI" sz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C2001BD-C5BC-A94D-671D-DA8545DE3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sl-SI" sz="1200">
                <a:solidFill>
                  <a:prstClr val="black">
                    <a:tint val="75000"/>
                  </a:prstClr>
                </a:solidFill>
              </a:rPr>
              <a:t>Historia magistra vitæ est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98F26-31C1-3C75-2592-8ED4F5D05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6EB04069-6DC5-3C42-9D21-3FEA0E41D8F8}" type="slidenum">
              <a:rPr lang="sl-SI" sz="1200">
                <a:solidFill>
                  <a:prstClr val="black">
                    <a:tint val="75000"/>
                  </a:prstClr>
                </a:solidFill>
              </a:rPr>
              <a:pPr>
                <a:spcAft>
                  <a:spcPts val="600"/>
                </a:spcAft>
              </a:pPr>
              <a:t>20</a:t>
            </a:fld>
            <a:endParaRPr lang="sl-SI" sz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792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2. preparation for a profession or further education</a:t>
            </a:r>
            <a:endParaRPr lang="sl-SI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16274"/>
            <a:ext cx="10515600" cy="4360689"/>
          </a:xfrm>
        </p:spPr>
        <p:txBody>
          <a:bodyPr>
            <a:noAutofit/>
          </a:bodyPr>
          <a:lstStyle/>
          <a:p>
            <a:r>
              <a:rPr lang="sl-SI" sz="2000" dirty="0"/>
              <a:t>one of subjects from natural science</a:t>
            </a:r>
          </a:p>
          <a:p>
            <a:r>
              <a:rPr lang="sl-SI" sz="2000" dirty="0"/>
              <a:t>physics of 21st century</a:t>
            </a:r>
          </a:p>
          <a:p>
            <a:r>
              <a:rPr lang="sl-SI" sz="2000" dirty="0"/>
              <a:t>necessary for any profession to be succesful, Nobel prizes in 2022:</a:t>
            </a:r>
          </a:p>
          <a:p>
            <a:pPr lvl="1"/>
            <a:r>
              <a:rPr lang="sl-SI" i="1" dirty="0"/>
              <a:t>Physics</a:t>
            </a:r>
            <a:r>
              <a:rPr lang="sl-SI" dirty="0"/>
              <a:t>: Alain Aspect, John F. Clauser and Anton Zeilinger "for experiments with entangled photons, establishing the violation of Bell inequalities and </a:t>
            </a:r>
            <a:r>
              <a:rPr lang="sl-SI" b="1" dirty="0"/>
              <a:t>pioneering quantum information science</a:t>
            </a:r>
            <a:r>
              <a:rPr lang="sl-SI" dirty="0"/>
              <a:t>“</a:t>
            </a:r>
          </a:p>
          <a:p>
            <a:pPr lvl="1"/>
            <a:r>
              <a:rPr lang="sl-SI" i="1" dirty="0"/>
              <a:t>Chemistry</a:t>
            </a:r>
            <a:r>
              <a:rPr lang="sl-SI" dirty="0"/>
              <a:t>: </a:t>
            </a:r>
            <a:r>
              <a:rPr lang="en-GB" dirty="0"/>
              <a:t>Carolyn </a:t>
            </a:r>
            <a:r>
              <a:rPr lang="en-GB" dirty="0" err="1"/>
              <a:t>Bertozzi</a:t>
            </a:r>
            <a:r>
              <a:rPr lang="en-GB" dirty="0"/>
              <a:t>, Morten </a:t>
            </a:r>
            <a:r>
              <a:rPr lang="en-GB" dirty="0" err="1"/>
              <a:t>Meldal</a:t>
            </a:r>
            <a:r>
              <a:rPr lang="en-GB" dirty="0"/>
              <a:t> and Barry Sharpless</a:t>
            </a:r>
            <a:r>
              <a:rPr lang="sl-SI" dirty="0"/>
              <a:t> "for the </a:t>
            </a:r>
            <a:r>
              <a:rPr lang="sl-SI" b="1" dirty="0"/>
              <a:t>development of click chemistry</a:t>
            </a:r>
            <a:r>
              <a:rPr lang="sl-SI" dirty="0"/>
              <a:t> and bioorthogonal chemistry“</a:t>
            </a:r>
          </a:p>
          <a:p>
            <a:pPr lvl="1"/>
            <a:r>
              <a:rPr lang="sl-SI" dirty="0"/>
              <a:t>Peace: Ales Bialiatski, Memorial, Centre for Civil Liberties “... They have made an outstanding effort to </a:t>
            </a:r>
            <a:r>
              <a:rPr lang="sl-SI" b="1" dirty="0"/>
              <a:t>document war crimes, human right abuses and the abuse of power</a:t>
            </a:r>
            <a:r>
              <a:rPr lang="sl-SI" dirty="0"/>
              <a:t> ...“ (</a:t>
            </a:r>
            <a:r>
              <a:rPr lang="sl-SI" dirty="0">
                <a:hlinkClick r:id="rId2"/>
              </a:rPr>
              <a:t>https://ccl.org.ua/en/tools/map-of-enforced-disappearances-in-ukraine/</a:t>
            </a:r>
            <a:r>
              <a:rPr lang="sl-SI" dirty="0"/>
              <a:t>)</a:t>
            </a:r>
          </a:p>
          <a:p>
            <a:endParaRPr lang="sl-SI" sz="2000" dirty="0"/>
          </a:p>
          <a:p>
            <a:pPr marL="0" indent="0">
              <a:buNone/>
            </a:pPr>
            <a:endParaRPr lang="sl-SI" sz="2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AECA3-6795-C1DE-7A33-22E9F547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10th, 2024</a:t>
            </a:r>
            <a:endParaRPr lang="sl-SI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98F26-31C1-3C75-2592-8ED4F5D05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21</a:t>
            </a:fld>
            <a:endParaRPr lang="sl-SI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C2001BD-C5BC-A94D-671D-DA8545DE3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Historia magistra vitæ est</a:t>
            </a:r>
          </a:p>
        </p:txBody>
      </p:sp>
    </p:spTree>
    <p:extLst>
      <p:ext uri="{BB962C8B-B14F-4D97-AF65-F5344CB8AC3E}">
        <p14:creationId xmlns:p14="http://schemas.microsoft.com/office/powerpoint/2010/main" val="2711268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0B9E6-12FD-4B46-09E2-DDED67BA8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What is at stake?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F5262C-9415-D9D9-D960-DFD2A958F4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l-SI" dirty="0"/>
              <a:t>creator or consumer of digital technology</a:t>
            </a:r>
          </a:p>
          <a:p>
            <a:r>
              <a:rPr lang="sl-SI" dirty="0"/>
              <a:t>understanding or just following</a:t>
            </a:r>
          </a:p>
          <a:p>
            <a:r>
              <a:rPr lang="sl-SI" dirty="0"/>
              <a:t>which side of a digital divide do we want to be</a:t>
            </a:r>
          </a:p>
          <a:p>
            <a:endParaRPr lang="sl-SI" dirty="0"/>
          </a:p>
          <a:p>
            <a:r>
              <a:rPr lang="sl-SI" dirty="0"/>
              <a:t>wellbeing of our children:</a:t>
            </a:r>
          </a:p>
          <a:p>
            <a:pPr lvl="1"/>
            <a:r>
              <a:rPr lang="sl-SI" sz="2400" dirty="0"/>
              <a:t>ICILS 2013, creative solving of problems using digital technology (grade 8): Polish children 4 % successful, Slovenian children 0,4 %.</a:t>
            </a:r>
          </a:p>
          <a:p>
            <a:pPr lvl="1"/>
            <a:endParaRPr lang="sl-SI" sz="2400" dirty="0"/>
          </a:p>
          <a:p>
            <a:endParaRPr lang="sl-SI" dirty="0"/>
          </a:p>
          <a:p>
            <a:endParaRPr lang="sl-SI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592810-46E4-2080-A6BB-E5434822F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10th,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F3752B-D56D-CC04-0AF0-85CB2A5CC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Historia magistra vitæ est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D878B7-04F7-58BB-9EFE-E4214A6E7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88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DB304A14-32D0-4873-B914-423ED7B8DA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303D8B-605A-352A-A178-3456462D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387502" cy="1325563"/>
          </a:xfrm>
        </p:spPr>
        <p:txBody>
          <a:bodyPr>
            <a:normAutofit/>
          </a:bodyPr>
          <a:lstStyle/>
          <a:p>
            <a:pPr marL="0" indent="0"/>
            <a:r>
              <a:rPr lang="sl-SI" sz="1800"/>
              <a:t>Hvala za pozornost / Thanx for your attention!</a:t>
            </a:r>
            <a:br>
              <a:rPr lang="sl-SI" sz="1800"/>
            </a:br>
            <a:br>
              <a:rPr lang="sl-SI" sz="1800"/>
            </a:br>
            <a:r>
              <a:rPr lang="sl-SI" sz="1800"/>
              <a:t>E-naslov: andrej.brodnik@upr.si</a:t>
            </a:r>
            <a:br>
              <a:rPr lang="sl-SI" sz="1800"/>
            </a:br>
            <a:endParaRPr lang="sl-SI" sz="1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13C504-EE02-FA04-8EA6-25670E9A9F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38750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l-SI" b="1" i="1" dirty="0"/>
              <a:t>It is easier to move a cemetery than to change a curriculum.</a:t>
            </a:r>
          </a:p>
          <a:p>
            <a:pPr marL="0" indent="0">
              <a:buNone/>
            </a:pPr>
            <a:endParaRPr lang="sl-SI" b="1" i="1" dirty="0"/>
          </a:p>
          <a:p>
            <a:pPr marL="0" indent="0">
              <a:buNone/>
            </a:pPr>
            <a:r>
              <a:rPr lang="sl-SI" i="1" dirty="0"/>
              <a:t>Woodrow Wilson</a:t>
            </a:r>
            <a:br>
              <a:rPr lang="sl-SI" i="1" dirty="0"/>
            </a:br>
            <a:r>
              <a:rPr lang="sl-SI" dirty="0">
                <a:hlinkClick r:id="rId2"/>
              </a:rPr>
              <a:t>https://www.azquotes.com/quote/1359810</a:t>
            </a:r>
            <a:br>
              <a:rPr lang="sl-SI" dirty="0"/>
            </a:br>
            <a:endParaRPr lang="sl-SI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97C3D-4C8F-7727-15CF-EA78491D54B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835227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prstClr val="black">
                    <a:tint val="75000"/>
                  </a:prstClr>
                </a:solidFill>
              </a:rPr>
              <a:t>May 10th, 2024</a:t>
            </a:r>
            <a:endParaRPr lang="sl-SI" sz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93BC15-BCDC-BFC7-53C1-D3DF8A75B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13253" y="6356350"/>
            <a:ext cx="3012449" cy="365125"/>
          </a:xfrm>
        </p:spPr>
        <p:txBody>
          <a:bodyPr>
            <a:normAutofit/>
          </a:bodyPr>
          <a:lstStyle/>
          <a:p>
            <a:pPr algn="r">
              <a:spcAft>
                <a:spcPts val="600"/>
              </a:spcAft>
            </a:pPr>
            <a:r>
              <a:rPr lang="sl-SI" sz="1200">
                <a:solidFill>
                  <a:prstClr val="black">
                    <a:tint val="75000"/>
                  </a:prstClr>
                </a:solidFill>
              </a:rPr>
              <a:t>Historia magistra vitæ est</a:t>
            </a:r>
          </a:p>
        </p:txBody>
      </p:sp>
      <p:pic>
        <p:nvPicPr>
          <p:cNvPr id="9" name="Picture 8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0E79063F-B9BE-3746-FC9B-B2DF8F852F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6"/>
          <a:stretch/>
        </p:blipFill>
        <p:spPr>
          <a:xfrm>
            <a:off x="6621294" y="1295416"/>
            <a:ext cx="5570706" cy="5562584"/>
          </a:xfrm>
          <a:custGeom>
            <a:avLst/>
            <a:gdLst/>
            <a:ahLst/>
            <a:cxnLst/>
            <a:rect l="l" t="t" r="r" b="b"/>
            <a:pathLst>
              <a:path w="5570706" h="5562584">
                <a:moveTo>
                  <a:pt x="3374687" y="0"/>
                </a:moveTo>
                <a:cubicBezTo>
                  <a:pt x="4190094" y="0"/>
                  <a:pt x="4937956" y="289196"/>
                  <a:pt x="5521301" y="770615"/>
                </a:cubicBezTo>
                <a:lnTo>
                  <a:pt x="5570706" y="815517"/>
                </a:lnTo>
                <a:lnTo>
                  <a:pt x="5570706" y="5562584"/>
                </a:lnTo>
                <a:lnTo>
                  <a:pt x="808135" y="5562584"/>
                </a:lnTo>
                <a:lnTo>
                  <a:pt x="770615" y="5521302"/>
                </a:lnTo>
                <a:cubicBezTo>
                  <a:pt x="289196" y="4937957"/>
                  <a:pt x="0" y="4190095"/>
                  <a:pt x="0" y="3374687"/>
                </a:cubicBezTo>
                <a:cubicBezTo>
                  <a:pt x="0" y="1510899"/>
                  <a:pt x="1510899" y="0"/>
                  <a:pt x="3374687" y="0"/>
                </a:cubicBezTo>
                <a:close/>
              </a:path>
            </a:pathLst>
          </a:custGeom>
        </p:spPr>
      </p:pic>
      <p:sp>
        <p:nvSpPr>
          <p:cNvPr id="37" name="!!Oval">
            <a:extLst>
              <a:ext uri="{FF2B5EF4-FFF2-40B4-BE49-F238E27FC236}">
                <a16:creationId xmlns:a16="http://schemas.microsoft.com/office/drawing/2014/main" id="{1D460C86-854F-4FB3-ABC2-E823D8FEB9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43451" y="1656147"/>
            <a:ext cx="546100" cy="546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!!Arc">
            <a:extLst>
              <a:ext uri="{FF2B5EF4-FFF2-40B4-BE49-F238E27FC236}">
                <a16:creationId xmlns:a16="http://schemas.microsoft.com/office/drawing/2014/main" id="{BB48116A-278A-4CC5-89D3-9DE8E8FF12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34739" y="587516"/>
            <a:ext cx="2987899" cy="2987899"/>
          </a:xfrm>
          <a:prstGeom prst="arc">
            <a:avLst>
              <a:gd name="adj1" fmla="val 15817365"/>
              <a:gd name="adj2" fmla="val 178138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D3A422-8578-FB98-7CCB-2088BC941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0DE4029-A043-4E4B-AF39-BB169B324DF1}" type="slidenum">
              <a:rPr lang="sl-SI" sz="120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23</a:t>
            </a:fld>
            <a:endParaRPr lang="sl-SI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90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DD3F0-D81B-F407-2881-C244588A3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What is behind 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69BA60-30E9-4DEC-E535-BC4701CC7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/>
              <a:t>Hannes Werthner, Erich Prem, Edward A. Lee, Carlo Ghezzi: Perspectives on Digital Humanism. Springer, 2022, </a:t>
            </a:r>
            <a:r>
              <a:rPr lang="sl-SI" dirty="0">
                <a:hlinkClick r:id="rId2"/>
              </a:rPr>
              <a:t>https://link.springer.com/book/10.1007/978-3-030-86144-5</a:t>
            </a:r>
            <a:endParaRPr lang="sl-SI" dirty="0"/>
          </a:p>
          <a:p>
            <a:pPr marL="457200" lvl="1" indent="0">
              <a:buNone/>
            </a:pPr>
            <a:r>
              <a:rPr lang="sl-SI" dirty="0"/>
              <a:t>The second half of the 20th century and the 21st century are a time when, for the first time in history, man-made machines do not only perform physical work but also assist humans in intellectual work. The machine is becoming a human's coworker and partner, not just a tool.</a:t>
            </a:r>
          </a:p>
          <a:p>
            <a:pPr marL="457200" lvl="1" indent="0">
              <a:buNone/>
            </a:pPr>
            <a:endParaRPr lang="sl-SI" dirty="0"/>
          </a:p>
          <a:p>
            <a:r>
              <a:rPr lang="sl-SI" dirty="0"/>
              <a:t>subject to our knowledge and skills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5058D1-10A5-6035-7A36-FB5A71FF1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10th,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9FD090-B30C-4CE9-09FF-2CE537FB0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Historia magistra vitæ est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939AEE-2F27-5228-07D8-62C197133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85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389D3-DDED-D760-36A9-212BF6184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Looks like out of scope ...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737CCC-6009-B05A-FE2D-07981C01CA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sl-SI" dirty="0"/>
              <a:t>Who had physics as a subject in primary school?</a:t>
            </a:r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Who took physics in high school?</a:t>
            </a:r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Who studied physics at college?</a:t>
            </a:r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Who has never taken a physics course?</a:t>
            </a:r>
          </a:p>
          <a:p>
            <a:pPr marL="457200" indent="-457200">
              <a:buFont typeface="+mj-lt"/>
              <a:buAutoNum type="arabicPeriod"/>
            </a:pPr>
            <a:endParaRPr lang="sl-SI" dirty="0"/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What is physics?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3F59B7-9040-636B-D7EC-C6ABE2861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10th,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AEBC6B-670A-B4C1-93C7-08B48AD5E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Historia magistra vitæ est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75FF87-C966-F67D-EE86-34D9E47C4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09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4AC6B390-BC59-4F1D-A0EE-D71A92F0A0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3" name="Freeform: Shape 1032">
            <a:extLst>
              <a:ext uri="{FF2B5EF4-FFF2-40B4-BE49-F238E27FC236}">
                <a16:creationId xmlns:a16="http://schemas.microsoft.com/office/drawing/2014/main" id="{B6C60D79-16F1-4C4B-B7E3-7634E7069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519137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6" name="Picture 2" descr="undefined">
            <a:extLst>
              <a:ext uri="{FF2B5EF4-FFF2-40B4-BE49-F238E27FC236}">
                <a16:creationId xmlns:a16="http://schemas.microsoft.com/office/drawing/2014/main" id="{CAAD749C-4EE3-9A91-F768-5E483C8677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53182" y="520749"/>
            <a:ext cx="3753123" cy="5643794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5" name="Arc 1034">
            <a:extLst>
              <a:ext uri="{FF2B5EF4-FFF2-40B4-BE49-F238E27FC236}">
                <a16:creationId xmlns:a16="http://schemas.microsoft.com/office/drawing/2014/main" id="{426B127E-6498-4C77-9C9D-4553A5113B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02050" y="650160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CDB038-7107-26E3-8797-9C5817A69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4443"/>
            <a:ext cx="5257800" cy="41925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sl-SI" sz="1900" dirty="0"/>
          </a:p>
          <a:p>
            <a:pPr marL="0" indent="0" algn="r">
              <a:buNone/>
            </a:pPr>
            <a:r>
              <a:rPr lang="sl-SI" sz="3200" b="1" dirty="0"/>
              <a:t>James Watt</a:t>
            </a:r>
            <a:endParaRPr lang="sl-SI" sz="1900" b="1" dirty="0"/>
          </a:p>
          <a:p>
            <a:pPr marL="0" indent="0">
              <a:buNone/>
            </a:pPr>
            <a:endParaRPr lang="sl-SI" sz="1900" dirty="0"/>
          </a:p>
          <a:p>
            <a:pPr marL="0" indent="0">
              <a:buNone/>
            </a:pPr>
            <a:r>
              <a:rPr lang="sl-SI" sz="1900" dirty="0"/>
              <a:t>Have you heard of him?</a:t>
            </a:r>
          </a:p>
          <a:p>
            <a:pPr marL="0" indent="0">
              <a:buNone/>
            </a:pPr>
            <a:r>
              <a:rPr lang="sl-SI" sz="1900" dirty="0"/>
              <a:t>What important did he do?</a:t>
            </a:r>
          </a:p>
          <a:p>
            <a:pPr marL="0" indent="0" algn="r">
              <a:buNone/>
            </a:pPr>
            <a:r>
              <a:rPr lang="sl-SI" sz="1900" b="1" i="1" dirty="0"/>
              <a:t>steam engine</a:t>
            </a:r>
          </a:p>
          <a:p>
            <a:pPr marL="0" indent="0">
              <a:buNone/>
            </a:pPr>
            <a:endParaRPr lang="sl-SI" sz="1900" dirty="0"/>
          </a:p>
          <a:p>
            <a:pPr marL="0" indent="0">
              <a:buNone/>
            </a:pPr>
            <a:r>
              <a:rPr lang="sl-SI" sz="1900" dirty="0"/>
              <a:t>Do you know or have you ever known how it works?</a:t>
            </a:r>
          </a:p>
          <a:p>
            <a:pPr marL="0" indent="0">
              <a:buNone/>
            </a:pPr>
            <a:endParaRPr lang="sl-SI" sz="1900" dirty="0"/>
          </a:p>
          <a:p>
            <a:pPr marL="0" indent="0" algn="r">
              <a:buNone/>
            </a:pPr>
            <a:r>
              <a:rPr lang="sl-SI" sz="1900" i="1" dirty="0"/>
              <a:t>wikipedia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DF4D4-9867-5819-6FD1-DAB4186E20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prstClr val="black">
                    <a:tint val="75000"/>
                  </a:prstClr>
                </a:solidFill>
              </a:rPr>
              <a:t>May 10th,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B2BF14-FCBE-1C59-44E4-BB9B2E188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prstClr val="black">
                    <a:tint val="75000"/>
                  </a:prstClr>
                </a:solidFill>
              </a:rPr>
              <a:t>Historia magistra vitæ est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A09C7-9ABB-3E5F-48E8-D3F9A8E76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854181D-6920-4594-9A5D-6CE56DC9F8B2}" type="slidenum">
              <a:rPr lang="en-US" sz="1200">
                <a:solidFill>
                  <a:prstClr val="black">
                    <a:tint val="75000"/>
                  </a:prstClr>
                </a:solidFill>
              </a:rPr>
              <a:pPr>
                <a:spcAft>
                  <a:spcPts val="600"/>
                </a:spcAft>
              </a:pPr>
              <a:t>5</a:t>
            </a:fld>
            <a:endParaRPr lang="en-US" sz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54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87" name="Rectangle 3086">
            <a:extLst>
              <a:ext uri="{FF2B5EF4-FFF2-40B4-BE49-F238E27FC236}">
                <a16:creationId xmlns:a16="http://schemas.microsoft.com/office/drawing/2014/main" id="{DB304A14-32D0-4873-B914-423ED7B8DA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CDB038-7107-26E3-8797-9C5817A69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7886"/>
            <a:ext cx="5387502" cy="476907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l-SI" sz="3600" dirty="0"/>
          </a:p>
          <a:p>
            <a:pPr marL="0" indent="0" algn="r">
              <a:buNone/>
            </a:pPr>
            <a:r>
              <a:rPr lang="sl-SI" sz="3600" b="1" dirty="0"/>
              <a:t>Nikola Tesla</a:t>
            </a:r>
          </a:p>
          <a:p>
            <a:pPr marL="0" indent="0">
              <a:buNone/>
            </a:pPr>
            <a:endParaRPr lang="sl-SI" sz="2000" dirty="0"/>
          </a:p>
          <a:p>
            <a:pPr marL="0" indent="0">
              <a:buNone/>
            </a:pPr>
            <a:r>
              <a:rPr lang="sl-SI" sz="2000" dirty="0"/>
              <a:t>Have you heard of him?</a:t>
            </a:r>
          </a:p>
          <a:p>
            <a:pPr marL="0" indent="0">
              <a:buNone/>
            </a:pPr>
            <a:r>
              <a:rPr lang="sl-SI" sz="2000" dirty="0"/>
              <a:t>What important did he do?</a:t>
            </a:r>
          </a:p>
          <a:p>
            <a:pPr marL="0" indent="0" algn="r">
              <a:buNone/>
            </a:pPr>
            <a:r>
              <a:rPr lang="sl-SI" sz="2000" b="1" i="1" dirty="0"/>
              <a:t>electrical engine</a:t>
            </a:r>
          </a:p>
          <a:p>
            <a:pPr marL="0" indent="0">
              <a:buNone/>
            </a:pPr>
            <a:endParaRPr lang="sl-SI" sz="2000" dirty="0"/>
          </a:p>
          <a:p>
            <a:pPr marL="0" indent="0">
              <a:buNone/>
            </a:pPr>
            <a:r>
              <a:rPr lang="sl-SI" sz="2000" dirty="0"/>
              <a:t>Do you know or have you ever known how it works?</a:t>
            </a:r>
          </a:p>
          <a:p>
            <a:pPr marL="0" indent="0">
              <a:buNone/>
            </a:pPr>
            <a:endParaRPr lang="sl-SI" sz="2000" dirty="0"/>
          </a:p>
          <a:p>
            <a:pPr marL="0" indent="0" algn="r">
              <a:buNone/>
            </a:pPr>
            <a:r>
              <a:rPr lang="sl-SI" sz="2000" i="1" dirty="0"/>
              <a:t>wikipedia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DF4D4-9867-5819-6FD1-DAB4186E20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835227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prstClr val="black">
                    <a:tint val="75000"/>
                  </a:prstClr>
                </a:solidFill>
              </a:rPr>
              <a:t>May 10th,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B2BF14-FCBE-1C59-44E4-BB9B2E188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13253" y="6356350"/>
            <a:ext cx="3012449" cy="365125"/>
          </a:xfrm>
        </p:spPr>
        <p:txBody>
          <a:bodyPr>
            <a:normAutofit/>
          </a:bodyPr>
          <a:lstStyle/>
          <a:p>
            <a:pPr algn="r">
              <a:spcAft>
                <a:spcPts val="600"/>
              </a:spcAft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Historia magistra vitæ est</a:t>
            </a:r>
          </a:p>
        </p:txBody>
      </p:sp>
      <p:pic>
        <p:nvPicPr>
          <p:cNvPr id="3076" name="Picture 4" descr="Head-and-shoulder photograph of a slender man with dark hair and moustache, dark suit and white-collar shirt">
            <a:extLst>
              <a:ext uri="{FF2B5EF4-FFF2-40B4-BE49-F238E27FC236}">
                <a16:creationId xmlns:a16="http://schemas.microsoft.com/office/drawing/2014/main" id="{477BE769-D597-8B3C-DE91-63ED7A54FC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" r="-1" b="24679"/>
          <a:stretch/>
        </p:blipFill>
        <p:spPr bwMode="auto">
          <a:xfrm>
            <a:off x="6621294" y="1295416"/>
            <a:ext cx="5570706" cy="5562584"/>
          </a:xfrm>
          <a:custGeom>
            <a:avLst/>
            <a:gdLst/>
            <a:ahLst/>
            <a:cxnLst/>
            <a:rect l="l" t="t" r="r" b="b"/>
            <a:pathLst>
              <a:path w="5570706" h="5562584">
                <a:moveTo>
                  <a:pt x="3374687" y="0"/>
                </a:moveTo>
                <a:cubicBezTo>
                  <a:pt x="4190094" y="0"/>
                  <a:pt x="4937956" y="289196"/>
                  <a:pt x="5521301" y="770615"/>
                </a:cubicBezTo>
                <a:lnTo>
                  <a:pt x="5570706" y="815517"/>
                </a:lnTo>
                <a:lnTo>
                  <a:pt x="5570706" y="5562584"/>
                </a:lnTo>
                <a:lnTo>
                  <a:pt x="808135" y="5562584"/>
                </a:lnTo>
                <a:lnTo>
                  <a:pt x="770615" y="5521302"/>
                </a:lnTo>
                <a:cubicBezTo>
                  <a:pt x="289196" y="4937957"/>
                  <a:pt x="0" y="4190095"/>
                  <a:pt x="0" y="3374687"/>
                </a:cubicBezTo>
                <a:cubicBezTo>
                  <a:pt x="0" y="1510899"/>
                  <a:pt x="1510899" y="0"/>
                  <a:pt x="3374687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8" name="!!Oval">
            <a:extLst>
              <a:ext uri="{FF2B5EF4-FFF2-40B4-BE49-F238E27FC236}">
                <a16:creationId xmlns:a16="http://schemas.microsoft.com/office/drawing/2014/main" id="{1D460C86-854F-4FB3-ABC2-E823D8FEB9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43451" y="1656147"/>
            <a:ext cx="546100" cy="546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89" name="!!Arc">
            <a:extLst>
              <a:ext uri="{FF2B5EF4-FFF2-40B4-BE49-F238E27FC236}">
                <a16:creationId xmlns:a16="http://schemas.microsoft.com/office/drawing/2014/main" id="{BB48116A-278A-4CC5-89D3-9DE8E8FF12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34739" y="587516"/>
            <a:ext cx="2987899" cy="2987899"/>
          </a:xfrm>
          <a:prstGeom prst="arc">
            <a:avLst>
              <a:gd name="adj1" fmla="val 15817365"/>
              <a:gd name="adj2" fmla="val 178138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A09C7-9ABB-3E5F-48E8-D3F9A8E76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854181D-6920-4594-9A5D-6CE56DC9F8B2}" type="slidenum">
              <a:rPr lang="en-US" sz="120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6</a:t>
            </a:fld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63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27" name="Rectangle 5126">
            <a:extLst>
              <a:ext uri="{FF2B5EF4-FFF2-40B4-BE49-F238E27FC236}">
                <a16:creationId xmlns:a16="http://schemas.microsoft.com/office/drawing/2014/main" id="{4AC6B390-BC59-4F1D-A0EE-D71A92F0A0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29" name="Freeform: Shape 5128">
            <a:extLst>
              <a:ext uri="{FF2B5EF4-FFF2-40B4-BE49-F238E27FC236}">
                <a16:creationId xmlns:a16="http://schemas.microsoft.com/office/drawing/2014/main" id="{B6C60D79-16F1-4C4B-B7E3-7634E7069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519137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122" name="Picture 2" descr="undefined">
            <a:extLst>
              <a:ext uri="{FF2B5EF4-FFF2-40B4-BE49-F238E27FC236}">
                <a16:creationId xmlns:a16="http://schemas.microsoft.com/office/drawing/2014/main" id="{6DFFBB43-C8F4-5441-BF7C-BEFA460974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65848" y="520749"/>
            <a:ext cx="4327791" cy="5643794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1" name="Arc 5130">
            <a:extLst>
              <a:ext uri="{FF2B5EF4-FFF2-40B4-BE49-F238E27FC236}">
                <a16:creationId xmlns:a16="http://schemas.microsoft.com/office/drawing/2014/main" id="{426B127E-6498-4C77-9C9D-4553A5113B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02050" y="650160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CDB038-7107-26E3-8797-9C5817A69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4443"/>
            <a:ext cx="5257800" cy="41925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sl-SI" sz="1900" dirty="0"/>
          </a:p>
          <a:p>
            <a:pPr marL="0" indent="0" algn="r">
              <a:buNone/>
            </a:pPr>
            <a:r>
              <a:rPr lang="sl-SI" sz="3600" b="1" dirty="0"/>
              <a:t>John von Neumann</a:t>
            </a:r>
          </a:p>
          <a:p>
            <a:pPr marL="0" indent="0">
              <a:buNone/>
            </a:pPr>
            <a:endParaRPr lang="sl-SI" sz="1900" dirty="0"/>
          </a:p>
          <a:p>
            <a:pPr marL="0" indent="0">
              <a:buNone/>
            </a:pPr>
            <a:r>
              <a:rPr lang="sl-SI" sz="1900" dirty="0"/>
              <a:t>Have you heard of him?</a:t>
            </a:r>
          </a:p>
          <a:p>
            <a:pPr marL="0" indent="0">
              <a:buNone/>
            </a:pPr>
            <a:r>
              <a:rPr lang="sl-SI" sz="1900" dirty="0"/>
              <a:t>What important did he do?</a:t>
            </a:r>
          </a:p>
          <a:p>
            <a:pPr marL="0" indent="0" algn="r">
              <a:buNone/>
            </a:pPr>
            <a:r>
              <a:rPr lang="sl-SI" sz="1900" b="1" i="1" dirty="0"/>
              <a:t>computer architecture</a:t>
            </a:r>
          </a:p>
          <a:p>
            <a:pPr marL="0" indent="0">
              <a:buNone/>
            </a:pPr>
            <a:endParaRPr lang="sl-SI" sz="1900" dirty="0"/>
          </a:p>
          <a:p>
            <a:pPr marL="0" indent="0">
              <a:buNone/>
            </a:pPr>
            <a:r>
              <a:rPr lang="sl-SI" sz="1900" dirty="0"/>
              <a:t>Do you know or have you ever known how it works?</a:t>
            </a:r>
          </a:p>
          <a:p>
            <a:pPr marL="0" indent="0">
              <a:buNone/>
            </a:pPr>
            <a:endParaRPr lang="sl-SI" sz="1900" dirty="0"/>
          </a:p>
          <a:p>
            <a:pPr marL="0" indent="0" algn="r">
              <a:buNone/>
            </a:pPr>
            <a:r>
              <a:rPr lang="sl-SI" sz="1900" i="1" dirty="0"/>
              <a:t>wikipedia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DF4D4-9867-5819-6FD1-DAB4186E20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prstClr val="black">
                    <a:tint val="75000"/>
                  </a:prstClr>
                </a:solidFill>
              </a:rPr>
              <a:t>May 10th,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B2BF14-FCBE-1C59-44E4-BB9B2E188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prstClr val="black">
                    <a:tint val="75000"/>
                  </a:prstClr>
                </a:solidFill>
              </a:rPr>
              <a:t>Historia magistra vitæ est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A09C7-9ABB-3E5F-48E8-D3F9A8E76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854181D-6920-4594-9A5D-6CE56DC9F8B2}" type="slidenum">
              <a:rPr lang="en-US" sz="1200">
                <a:solidFill>
                  <a:prstClr val="black">
                    <a:tint val="75000"/>
                  </a:prstClr>
                </a:solidFill>
              </a:rPr>
              <a:pPr>
                <a:spcAft>
                  <a:spcPts val="600"/>
                </a:spcAft>
              </a:pPr>
              <a:t>7</a:t>
            </a:fld>
            <a:endParaRPr lang="en-US" sz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22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199" name="Rectangle 8198">
            <a:extLst>
              <a:ext uri="{FF2B5EF4-FFF2-40B4-BE49-F238E27FC236}">
                <a16:creationId xmlns:a16="http://schemas.microsoft.com/office/drawing/2014/main" id="{4AC6B390-BC59-4F1D-A0EE-D71A92F0A0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201" name="Freeform: Shape 8200">
            <a:extLst>
              <a:ext uri="{FF2B5EF4-FFF2-40B4-BE49-F238E27FC236}">
                <a16:creationId xmlns:a16="http://schemas.microsoft.com/office/drawing/2014/main" id="{B6C60D79-16F1-4C4B-B7E3-7634E7069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519137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194" name="Picture 2" descr="John McCarthy">
            <a:extLst>
              <a:ext uri="{FF2B5EF4-FFF2-40B4-BE49-F238E27FC236}">
                <a16:creationId xmlns:a16="http://schemas.microsoft.com/office/drawing/2014/main" id="{9CCE4BD5-7D25-9FC8-072C-0DF751B830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41053" y="1084843"/>
            <a:ext cx="4777381" cy="4515606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03" name="Arc 8202">
            <a:extLst>
              <a:ext uri="{FF2B5EF4-FFF2-40B4-BE49-F238E27FC236}">
                <a16:creationId xmlns:a16="http://schemas.microsoft.com/office/drawing/2014/main" id="{426B127E-6498-4C77-9C9D-4553A5113B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02050" y="650160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CDB038-7107-26E3-8797-9C5817A69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4443"/>
            <a:ext cx="5257800" cy="419252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l-SI" sz="1900" dirty="0"/>
          </a:p>
          <a:p>
            <a:pPr marL="0" indent="0" algn="r">
              <a:buNone/>
            </a:pPr>
            <a:r>
              <a:rPr lang="sl-SI" sz="3200" b="1" dirty="0"/>
              <a:t>John McCarthy</a:t>
            </a:r>
            <a:endParaRPr lang="sl-SI" sz="1900" b="1" dirty="0"/>
          </a:p>
          <a:p>
            <a:pPr marL="0" indent="0">
              <a:buNone/>
            </a:pPr>
            <a:endParaRPr lang="sl-SI" sz="1900" dirty="0"/>
          </a:p>
          <a:p>
            <a:pPr marL="0" indent="0">
              <a:buNone/>
            </a:pPr>
            <a:r>
              <a:rPr lang="sl-SI" sz="1900" dirty="0"/>
              <a:t>Have you heard of him?</a:t>
            </a:r>
          </a:p>
          <a:p>
            <a:pPr marL="0" indent="0">
              <a:buNone/>
            </a:pPr>
            <a:r>
              <a:rPr lang="sl-SI" sz="1900" dirty="0"/>
              <a:t>What important did he do?</a:t>
            </a:r>
          </a:p>
          <a:p>
            <a:pPr marL="0" indent="0" algn="r">
              <a:buNone/>
            </a:pPr>
            <a:r>
              <a:rPr lang="sl-SI" sz="1900" b="1" i="1" dirty="0"/>
              <a:t>artificial intelligence (chess)</a:t>
            </a:r>
            <a:br>
              <a:rPr lang="sl-SI" sz="1900" b="1" i="1" dirty="0"/>
            </a:br>
            <a:r>
              <a:rPr lang="sl-SI" sz="1900" b="1" i="1" dirty="0"/>
              <a:t>Turing award, 1971</a:t>
            </a:r>
            <a:endParaRPr lang="sl-SI" sz="1900" dirty="0"/>
          </a:p>
          <a:p>
            <a:pPr marL="0" indent="0">
              <a:buNone/>
            </a:pPr>
            <a:r>
              <a:rPr lang="sl-SI" sz="1900" dirty="0"/>
              <a:t>Do you know or have you ever known how it works?</a:t>
            </a:r>
          </a:p>
          <a:p>
            <a:pPr marL="0" indent="0">
              <a:buNone/>
            </a:pPr>
            <a:endParaRPr lang="sl-SI" sz="1900" dirty="0"/>
          </a:p>
          <a:p>
            <a:pPr marL="0" indent="0" algn="r">
              <a:buNone/>
            </a:pPr>
            <a:r>
              <a:rPr lang="sl-SI" sz="1900" i="1" dirty="0"/>
              <a:t>ACM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DF4D4-9867-5819-6FD1-DAB4186E20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prstClr val="black">
                    <a:tint val="75000"/>
                  </a:prstClr>
                </a:solidFill>
              </a:rPr>
              <a:t>May 10th,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B2BF14-FCBE-1C59-44E4-BB9B2E188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prstClr val="black">
                    <a:tint val="75000"/>
                  </a:prstClr>
                </a:solidFill>
              </a:rPr>
              <a:t>Historia magistra vitæ est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A09C7-9ABB-3E5F-48E8-D3F9A8E76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854181D-6920-4594-9A5D-6CE56DC9F8B2}" type="slidenum">
              <a:rPr lang="en-US" sz="1200">
                <a:solidFill>
                  <a:prstClr val="black">
                    <a:tint val="75000"/>
                  </a:prstClr>
                </a:solidFill>
              </a:rPr>
              <a:pPr>
                <a:spcAft>
                  <a:spcPts val="600"/>
                </a:spcAft>
              </a:pPr>
              <a:t>8</a:t>
            </a:fld>
            <a:endParaRPr lang="en-US" sz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811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247" name="Rectangle 10246">
            <a:extLst>
              <a:ext uri="{FF2B5EF4-FFF2-40B4-BE49-F238E27FC236}">
                <a16:creationId xmlns:a16="http://schemas.microsoft.com/office/drawing/2014/main" id="{DB304A14-32D0-4873-B914-423ED7B8DA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CDB038-7107-26E3-8797-9C5817A69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38750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l-SI" sz="1700" dirty="0"/>
          </a:p>
          <a:p>
            <a:pPr marL="0" indent="0" algn="r">
              <a:buNone/>
            </a:pPr>
            <a:r>
              <a:rPr lang="sl-SI" sz="3600" b="1" dirty="0"/>
              <a:t>Vinton Cerf</a:t>
            </a:r>
          </a:p>
          <a:p>
            <a:pPr marL="0" indent="0">
              <a:buNone/>
            </a:pPr>
            <a:endParaRPr lang="sl-SI" sz="1700" dirty="0"/>
          </a:p>
          <a:p>
            <a:pPr marL="0" indent="0">
              <a:buNone/>
            </a:pPr>
            <a:r>
              <a:rPr lang="sl-SI" sz="1800" dirty="0"/>
              <a:t>Have you heard of him?</a:t>
            </a:r>
          </a:p>
          <a:p>
            <a:pPr marL="0" indent="0">
              <a:buNone/>
            </a:pPr>
            <a:r>
              <a:rPr lang="sl-SI" sz="1800" dirty="0"/>
              <a:t>What important did he do?</a:t>
            </a:r>
          </a:p>
          <a:p>
            <a:pPr marL="0" indent="0" algn="r">
              <a:buNone/>
            </a:pPr>
            <a:r>
              <a:rPr lang="sl-SI" sz="1800" b="1" i="1" dirty="0"/>
              <a:t>internet</a:t>
            </a:r>
            <a:br>
              <a:rPr lang="sl-SI" sz="1800" b="1" i="1" dirty="0"/>
            </a:br>
            <a:r>
              <a:rPr lang="sl-SI" sz="1800" b="1" i="1" dirty="0"/>
              <a:t>Turing award, 2004</a:t>
            </a:r>
            <a:endParaRPr lang="sl-SI" sz="1800" dirty="0"/>
          </a:p>
          <a:p>
            <a:pPr marL="0" indent="0">
              <a:buNone/>
            </a:pPr>
            <a:r>
              <a:rPr lang="sl-SI" sz="1800" dirty="0"/>
              <a:t>Do you know or have you ever known how it works?</a:t>
            </a:r>
          </a:p>
          <a:p>
            <a:pPr marL="0" indent="0">
              <a:buNone/>
            </a:pPr>
            <a:endParaRPr lang="sl-SI" sz="1700" dirty="0"/>
          </a:p>
          <a:p>
            <a:pPr marL="0" indent="0" algn="r">
              <a:buNone/>
            </a:pPr>
            <a:r>
              <a:rPr lang="sl-SI" sz="1700" i="1" dirty="0"/>
              <a:t>ACM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DF4D4-9867-5819-6FD1-DAB4186E20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835227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prstClr val="black">
                    <a:tint val="75000"/>
                  </a:prstClr>
                </a:solidFill>
              </a:rPr>
              <a:t>May 10th,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B2BF14-FCBE-1C59-44E4-BB9B2E188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13253" y="6356350"/>
            <a:ext cx="3012449" cy="365125"/>
          </a:xfrm>
        </p:spPr>
        <p:txBody>
          <a:bodyPr>
            <a:normAutofit/>
          </a:bodyPr>
          <a:lstStyle/>
          <a:p>
            <a:pPr algn="r">
              <a:spcAft>
                <a:spcPts val="600"/>
              </a:spcAft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Historia magistra vitæ est</a:t>
            </a:r>
          </a:p>
        </p:txBody>
      </p:sp>
      <p:pic>
        <p:nvPicPr>
          <p:cNvPr id="10242" name="Picture 2" descr="photo">
            <a:extLst>
              <a:ext uri="{FF2B5EF4-FFF2-40B4-BE49-F238E27FC236}">
                <a16:creationId xmlns:a16="http://schemas.microsoft.com/office/drawing/2014/main" id="{82AE0DDD-BA3F-1489-EE6B-25F0B515A1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4" b="7064"/>
          <a:stretch/>
        </p:blipFill>
        <p:spPr bwMode="auto">
          <a:xfrm>
            <a:off x="6621294" y="1295416"/>
            <a:ext cx="5570706" cy="5562584"/>
          </a:xfrm>
          <a:custGeom>
            <a:avLst/>
            <a:gdLst/>
            <a:ahLst/>
            <a:cxnLst/>
            <a:rect l="l" t="t" r="r" b="b"/>
            <a:pathLst>
              <a:path w="5570706" h="5562584">
                <a:moveTo>
                  <a:pt x="3374687" y="0"/>
                </a:moveTo>
                <a:cubicBezTo>
                  <a:pt x="4190094" y="0"/>
                  <a:pt x="4937956" y="289196"/>
                  <a:pt x="5521301" y="770615"/>
                </a:cubicBezTo>
                <a:lnTo>
                  <a:pt x="5570706" y="815517"/>
                </a:lnTo>
                <a:lnTo>
                  <a:pt x="5570706" y="5562584"/>
                </a:lnTo>
                <a:lnTo>
                  <a:pt x="808135" y="5562584"/>
                </a:lnTo>
                <a:lnTo>
                  <a:pt x="770615" y="5521302"/>
                </a:lnTo>
                <a:cubicBezTo>
                  <a:pt x="289196" y="4937957"/>
                  <a:pt x="0" y="4190095"/>
                  <a:pt x="0" y="3374687"/>
                </a:cubicBezTo>
                <a:cubicBezTo>
                  <a:pt x="0" y="1510899"/>
                  <a:pt x="1510899" y="0"/>
                  <a:pt x="3374687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9" name="!!Oval">
            <a:extLst>
              <a:ext uri="{FF2B5EF4-FFF2-40B4-BE49-F238E27FC236}">
                <a16:creationId xmlns:a16="http://schemas.microsoft.com/office/drawing/2014/main" id="{1D460C86-854F-4FB3-ABC2-E823D8FEB9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43451" y="1656147"/>
            <a:ext cx="546100" cy="546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251" name="!!Arc">
            <a:extLst>
              <a:ext uri="{FF2B5EF4-FFF2-40B4-BE49-F238E27FC236}">
                <a16:creationId xmlns:a16="http://schemas.microsoft.com/office/drawing/2014/main" id="{BB48116A-278A-4CC5-89D3-9DE8E8FF12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34739" y="587516"/>
            <a:ext cx="2987899" cy="2987899"/>
          </a:xfrm>
          <a:prstGeom prst="arc">
            <a:avLst>
              <a:gd name="adj1" fmla="val 15817365"/>
              <a:gd name="adj2" fmla="val 178138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A09C7-9ABB-3E5F-48E8-D3F9A8E76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854181D-6920-4594-9A5D-6CE56DC9F8B2}" type="slidenum">
              <a:rPr lang="en-US" sz="120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9</a:t>
            </a:fld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301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hapesVTI">
  <a:themeElements>
    <a:clrScheme name="Office">
      <a:dk1>
        <a:srgbClr val="000000"/>
      </a:dk1>
      <a:lt1>
        <a:srgbClr val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Festival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sVTI" id="{C78D20FD-A872-4243-8597-B534C62538FF}" vid="{7CAFCCF9-7834-41D6-B6AB-7D225A18A4E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2060</TotalTime>
  <Words>1363</Words>
  <Application>Microsoft Macintosh PowerPoint</Application>
  <PresentationFormat>Widescreen</PresentationFormat>
  <Paragraphs>227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Aptos</vt:lpstr>
      <vt:lpstr>Arial</vt:lpstr>
      <vt:lpstr>Calibri</vt:lpstr>
      <vt:lpstr>Century Gothic</vt:lpstr>
      <vt:lpstr>ShapesVTI</vt:lpstr>
      <vt:lpstr>Historia magistra vitæ est</vt:lpstr>
      <vt:lpstr>Nomen est omen</vt:lpstr>
      <vt:lpstr>What is behind it</vt:lpstr>
      <vt:lpstr>Looks like out of scope 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Kaj pa o računalništvu in informatiki (RIN) ...</vt:lpstr>
      <vt:lpstr>PowerPoint Presentation</vt:lpstr>
      <vt:lpstr>What are we talking about?</vt:lpstr>
      <vt:lpstr>PowerPoint Presentation</vt:lpstr>
      <vt:lpstr>Level of industrialization</vt:lpstr>
      <vt:lpstr>Literacy</vt:lpstr>
      <vt:lpstr>Historia Magistra Vitæ est</vt:lpstr>
      <vt:lpstr>Historia Magistra Vitæ est</vt:lpstr>
      <vt:lpstr>Reform</vt:lpstr>
      <vt:lpstr>2. reading, writing and arithmetic</vt:lpstr>
      <vt:lpstr>2. preparation for a profession or further education</vt:lpstr>
      <vt:lpstr>What is at stake?</vt:lpstr>
      <vt:lpstr>Hvala za pozornost / Thanx for your attention!  E-naslov: andrej.brodnik@upr.si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7. konferenca Lastovke UP (2024)</dc:title>
  <dc:creator>Brodnik, Andrej</dc:creator>
  <cp:lastModifiedBy>Andrej Brodnik</cp:lastModifiedBy>
  <cp:revision>218</cp:revision>
  <cp:lastPrinted>2024-03-08T02:59:05Z</cp:lastPrinted>
  <dcterms:created xsi:type="dcterms:W3CDTF">2024-03-07T20:52:16Z</dcterms:created>
  <dcterms:modified xsi:type="dcterms:W3CDTF">2024-05-10T13:44:33Z</dcterms:modified>
</cp:coreProperties>
</file>