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99" r:id="rId1"/>
  </p:sldMasterIdLst>
  <p:notesMasterIdLst>
    <p:notesMasterId r:id="rId43"/>
  </p:notesMasterIdLst>
  <p:sldIdLst>
    <p:sldId id="256" r:id="rId2"/>
    <p:sldId id="439" r:id="rId3"/>
    <p:sldId id="441" r:id="rId4"/>
    <p:sldId id="442" r:id="rId5"/>
    <p:sldId id="443" r:id="rId6"/>
    <p:sldId id="426" r:id="rId7"/>
    <p:sldId id="285" r:id="rId8"/>
    <p:sldId id="257" r:id="rId9"/>
    <p:sldId id="444" r:id="rId10"/>
    <p:sldId id="452" r:id="rId11"/>
    <p:sldId id="453" r:id="rId12"/>
    <p:sldId id="454" r:id="rId13"/>
    <p:sldId id="455" r:id="rId14"/>
    <p:sldId id="456" r:id="rId15"/>
    <p:sldId id="458" r:id="rId16"/>
    <p:sldId id="457" r:id="rId17"/>
    <p:sldId id="460" r:id="rId18"/>
    <p:sldId id="259" r:id="rId19"/>
    <p:sldId id="360" r:id="rId20"/>
    <p:sldId id="429" r:id="rId21"/>
    <p:sldId id="341" r:id="rId22"/>
    <p:sldId id="465" r:id="rId23"/>
    <p:sldId id="271" r:id="rId24"/>
    <p:sldId id="272" r:id="rId25"/>
    <p:sldId id="273" r:id="rId26"/>
    <p:sldId id="276" r:id="rId27"/>
    <p:sldId id="279" r:id="rId28"/>
    <p:sldId id="282" r:id="rId29"/>
    <p:sldId id="433" r:id="rId30"/>
    <p:sldId id="258" r:id="rId31"/>
    <p:sldId id="463" r:id="rId32"/>
    <p:sldId id="421" r:id="rId33"/>
    <p:sldId id="422" r:id="rId34"/>
    <p:sldId id="325" r:id="rId35"/>
    <p:sldId id="326" r:id="rId36"/>
    <p:sldId id="355" r:id="rId37"/>
    <p:sldId id="337" r:id="rId38"/>
    <p:sldId id="438" r:id="rId39"/>
    <p:sldId id="366" r:id="rId40"/>
    <p:sldId id="369" r:id="rId41"/>
    <p:sldId id="367" r:id="rId42"/>
  </p:sldIdLst>
  <p:sldSz cx="12192000" cy="6858000"/>
  <p:notesSz cx="6858000" cy="9144000"/>
  <p:defaultTextStyle>
    <a:defPPr>
      <a:defRPr lang="en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8"/>
    <p:restoredTop sz="96197"/>
  </p:normalViewPr>
  <p:slideViewPr>
    <p:cSldViewPr snapToGrid="0">
      <p:cViewPr varScale="1">
        <p:scale>
          <a:sx n="93" d="100"/>
          <a:sy n="93" d="100"/>
        </p:scale>
        <p:origin x="208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F601C-FEF2-7646-9580-9769175F1048}" type="datetimeFigureOut">
              <a:rPr lang="sl-SI" smtClean="0"/>
              <a:t>21. 03. 24</a:t>
            </a:fld>
            <a:endParaRPr lang="sl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5CEAC6-B31F-EC4C-BFA4-E0A56D7FC60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35703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8E5476-73CA-47B9-888E-B7CBF7033153}" type="slidenum">
              <a:rPr lang="sl-SI" smtClean="0"/>
              <a:t>35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8125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05704-7C0A-47E2-9457-B1BC1A1CA926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072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E1A06-8754-4870-9E44-E39BADAD98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27F020-BBC3-49BB-91C2-5B2CBD64B3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7C0C22-EBDA-4130-87AE-CB28BC19B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419A8-07CA-4A4C-AEC2-C40D4D50A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A7B86-E610-42EA-B4DC-C2F44778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A7BA06D-B3FF-4E91-8639-B4569AE3AA23}"/>
              </a:ext>
            </a:extLst>
          </p:cNvPr>
          <p:cNvSpPr/>
          <p:nvPr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2B30C86D-5A07-48BC-9C9D-6F9A2DB1E9E1}"/>
              </a:ext>
            </a:extLst>
          </p:cNvPr>
          <p:cNvSpPr/>
          <p:nvPr/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8529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6E5D1-6D19-4E7F-9B4E-42326B771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D2A06C-F91A-4ADC-9CD2-61F0A4D7EE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3AA9A-2280-4F63-8B3D-20742AE69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D986B-E58E-43B6-8A80-FFA9D8F74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140D36-2E71-4F27-967F-7A3E4C6E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1609904-5327-4D2C-A445-B270A00F3B5F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0FC7BEC-08C5-4D95-9C84-B48BC8AD1C9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9719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1FEA3D-0C7F-45CD-B6A0-942F707B36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8B8A12-BCE6-4D03-A637-1DEC8924BE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9755-9FF4-428A-AEB7-1A6477466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41836-11E2-49FD-877D-53B74514A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D24C42-4B05-4EEF-BE14-29041EC9C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BADDEB1-F604-408B-B02A-A2814606E6AF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8DF7987-332F-4D6C-81C3-990F39C76C96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43016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53102" y="217693"/>
            <a:ext cx="10014236" cy="761926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sl-SI" sz="3265" b="0" strike="noStrike" spc="-1">
              <a:solidFill>
                <a:srgbClr val="FF66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653103" y="1523852"/>
            <a:ext cx="10885039" cy="47892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sl-SI" sz="2903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rPr lang="en-GB"/>
              <a:t>Od Marije Terezije do umetne inteligence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256C2B21-B9E3-4612-81FF-495FF6B1C785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61137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FF209-11EE-4A3F-9685-A155FECD0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7AF11-F208-4FDA-9E19-D6CA34721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597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82FA1-02B7-467E-9F16-D17814940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389247-FB8A-4494-859B-B3754B02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CA5B62-3338-46A5-B381-A63B88CB0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3DA7759-3209-4FE2-96D1-4EEDD81E9EA0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1460DAD-8769-4C9F-9C8C-BB0443909D76}"/>
              </a:ext>
            </a:extLst>
          </p:cNvPr>
          <p:cNvSpPr/>
          <p:nvPr/>
        </p:nvSpPr>
        <p:spPr>
          <a:xfrm flipH="1">
            <a:off x="12353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0204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C0001-5D76-45A0-A9F4-7172BDDD5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1462C4-0E4B-4DB7-A8BF-FE55142760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5F313-1240-47AE-A026-7F349292B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48158-6132-4335-B8E1-F6A896383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94C5B6-1598-48B4-9B3A-3078FDBE9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EDBDD32-D3EE-4848-A112-BA814D4631CD}"/>
              </a:ext>
            </a:extLst>
          </p:cNvPr>
          <p:cNvSpPr/>
          <p:nvPr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61350361-843C-49D0-BD6A-ECDBA3842BA0}"/>
              </a:ext>
            </a:extLst>
          </p:cNvPr>
          <p:cNvSpPr/>
          <p:nvPr/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8409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FD05-2CB2-4A7E-89E7-57615BA82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9532B8-D460-476D-816F-725E8D96C0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7120F-70AF-4ED5-B364-3AA55C6B44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D8B65F-F709-469F-9961-4D01896CA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81C6BC-B23D-48BC-AD44-654DDB8D0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00D60B-86A1-479D-BCE8-06D2C3DBC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4EC5136-99DA-40B5-8F79-5C3A56D38BA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F8FB775-26C4-41BA-837C-4478D48D215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9711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2983E-E761-4429-9203-7FE8B2DB6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21E9B7-62BE-49BA-AC6B-55250D662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41A3FD-B90A-4C31-BD6B-581F9E2E0E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0D1D55-B722-4968-B171-AF3B462DDA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1085A8-02C2-4E7F-935E-5AEECBAD19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8A5018-8A77-40E8-B159-4894ECF22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D79441-8908-4461-9FDD-BCE638837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D29F7D-B101-4950-A2C0-F350FB26D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62D7398-9A79-4B24-9C7D-F0DEED57C70B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07F28CD-1873-4E36-A064-2D25E0A8501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1565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11BF3-02E8-4EB7-818E-652B82CF2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4D3190-B78C-42F1-9D62-F523886BB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381C40-F9FC-4D58-8508-F0632DF5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01CBCC-4CC2-49BD-B155-01E0F4D79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C13EF9C-0B5A-4364-91AA-E5DD5B536E54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F674475-6327-490A-BD7F-084F5C07F2E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1152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024287-C9B9-48AC-8E4D-A282DE2F4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34C9A2-75A7-4164-B3B8-E6A9D60BA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BE73CE-2859-4D49-A9EC-26AF3FBD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A5ED585-FEBB-4DAD-84C0-97BEE6C360C3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F6AC352-A720-4DB3-87CA-A33B0607CA2F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453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FC812-4DB6-4F98-9404-29C191D3B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F0855E-0CD6-47DD-B648-4C84C783D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50082B-17D7-4D61-8AEB-81517D85D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A70783-FF31-4C4E-9196-EB169B209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92E260-747D-40FD-A062-9DD5E6835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7E50A0-1E05-49C5-88C9-462677512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C155C63-9F58-4422-B669-F9748628067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85DBA62-0EDB-47AA-86C7-90463BC9B308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402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D7521-E43D-41D1-B458-26B20DC6D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472CF2-2653-4B98-A416-D7A0A860EC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EF87F5-0B10-4AC7-9599-F088C5E796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A07CB7-0520-4D64-B76C-C31AC5578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EB226-AD45-45DF-AAB5-5513AE732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E96AEB-9481-4CCE-B110-FEDD33483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BA9707F-7BCE-464F-BF45-E216527084EE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C589723-2CC8-49D1-B4E1-36FECED6A2D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1235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EC5685-19F1-49DA-ADE5-D5D32F165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FC0A4D-22A1-4554-B5DE-887974F4D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5CDC-F2CE-410E-AD13-DDC235C71C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23.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40CD45-794A-4BB0-A427-0CE61AEAF4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3AB91-9588-4071-92D2-364F4A6ED0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854181D-6920-4594-9A5D-6CE56DC9F8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345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700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video.arnes.si/watch/yplcmqhnbt7r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acunalnistvo-in-informatika-za-vse.si/about/" TargetMode="External"/><Relationship Id="rId2" Type="http://schemas.openxmlformats.org/officeDocument/2006/relationships/hyperlink" Target="http://www.k12cs.org/" TargetMode="Externa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ccl.org.ua/en/tools/map-of-enforced-disappearances-in-ukraine/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tvslo.si/news-in-english/slovenia-was-a-strong-economic-engine-inside-yugoslavia/323573" TargetMode="Externa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stats.ioinformatics.or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omputingatschool.org.uk/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zquotes.com/quote/1359810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video.arnes.si/watch/yplcmqhnbt7r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1D7EC86-7CB9-431D-8AC3-8AAF0440B1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D4B9777F-B610-419B-9193-80306388F3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!!Arc">
            <a:extLst>
              <a:ext uri="{FF2B5EF4-FFF2-40B4-BE49-F238E27FC236}">
                <a16:creationId xmlns:a16="http://schemas.microsoft.com/office/drawing/2014/main" id="{311F016A-A753-449B-9EA6-322199B71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7715">
            <a:off x="1108520" y="775849"/>
            <a:ext cx="2987899" cy="2987899"/>
          </a:xfrm>
          <a:prstGeom prst="arc">
            <a:avLst>
              <a:gd name="adj1" fmla="val 16200000"/>
              <a:gd name="adj2" fmla="val 2287352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334ECD-8CCD-25E2-766C-9EAC5F638F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0742" y="3633691"/>
            <a:ext cx="4425962" cy="1655762"/>
          </a:xfrm>
        </p:spPr>
        <p:txBody>
          <a:bodyPr>
            <a:normAutofit/>
          </a:bodyPr>
          <a:lstStyle/>
          <a:p>
            <a:pPr algn="l"/>
            <a:r>
              <a:rPr lang="sl-SI" dirty="0"/>
              <a:t>Andrej Brodnik</a:t>
            </a:r>
          </a:p>
          <a:p>
            <a:pPr algn="l"/>
            <a:r>
              <a:rPr lang="sl-SI" dirty="0"/>
              <a:t>UP FAMNIT in UL FRI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EEB08B4-2E7A-D6D7-0A14-799C3AF09D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372"/>
          <a:stretch/>
        </p:blipFill>
        <p:spPr>
          <a:xfrm>
            <a:off x="5733768" y="-1"/>
            <a:ext cx="6458232" cy="6858001"/>
          </a:xfrm>
          <a:custGeom>
            <a:avLst/>
            <a:gdLst/>
            <a:ahLst/>
            <a:cxnLst/>
            <a:rect l="l" t="t" r="r" b="b"/>
            <a:pathLst>
              <a:path w="6458232" h="6858001">
                <a:moveTo>
                  <a:pt x="2209000" y="0"/>
                </a:moveTo>
                <a:lnTo>
                  <a:pt x="6458232" y="0"/>
                </a:lnTo>
                <a:lnTo>
                  <a:pt x="6458232" y="6858001"/>
                </a:lnTo>
                <a:lnTo>
                  <a:pt x="651045" y="6858001"/>
                </a:lnTo>
                <a:lnTo>
                  <a:pt x="635146" y="6830200"/>
                </a:lnTo>
                <a:cubicBezTo>
                  <a:pt x="230085" y="6080469"/>
                  <a:pt x="0" y="5221296"/>
                  <a:pt x="0" y="4308089"/>
                </a:cubicBezTo>
                <a:cubicBezTo>
                  <a:pt x="0" y="2572997"/>
                  <a:pt x="830606" y="1032965"/>
                  <a:pt x="2113832" y="68046"/>
                </a:cubicBezTo>
                <a:close/>
              </a:path>
            </a:pathLst>
          </a:custGeom>
        </p:spPr>
      </p:pic>
      <p:sp>
        <p:nvSpPr>
          <p:cNvPr id="18" name="!!Rectangle">
            <a:extLst>
              <a:ext uri="{FF2B5EF4-FFF2-40B4-BE49-F238E27FC236}">
                <a16:creationId xmlns:a16="http://schemas.microsoft.com/office/drawing/2014/main" id="{95106A28-883A-4993-BF9E-C403B81A8D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94269" y="4274457"/>
            <a:ext cx="825256" cy="825256"/>
          </a:xfrm>
          <a:prstGeom prst="rect">
            <a:avLst/>
          </a:prstGeom>
          <a:noFill/>
          <a:ln w="127000">
            <a:solidFill>
              <a:schemeClr val="accent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!!Oval">
            <a:extLst>
              <a:ext uri="{FF2B5EF4-FFF2-40B4-BE49-F238E27FC236}">
                <a16:creationId xmlns:a16="http://schemas.microsoft.com/office/drawing/2014/main" id="{F5AE4E4F-9F4C-43ED-8299-9BD63B74E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742" y="5649686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E7E29F-29BD-B3F8-4FD6-8E11B4AC52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0741" y="1124988"/>
            <a:ext cx="6432943" cy="1930184"/>
          </a:xfrm>
        </p:spPr>
        <p:txBody>
          <a:bodyPr>
            <a:normAutofit/>
          </a:bodyPr>
          <a:lstStyle/>
          <a:p>
            <a:pPr algn="l"/>
            <a:r>
              <a:rPr lang="sl-SI" sz="4700" b="1" dirty="0">
                <a:solidFill>
                  <a:srgbClr val="7030A0"/>
                </a:solidFill>
              </a:rPr>
              <a:t>Od Marije Terezije do umetne inteligence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01736CD5-C5E4-C853-96C6-9D3FB73EE37F}"/>
              </a:ext>
            </a:extLst>
          </p:cNvPr>
          <p:cNvSpPr txBox="1">
            <a:spLocks/>
          </p:cNvSpPr>
          <p:nvPr/>
        </p:nvSpPr>
        <p:spPr>
          <a:xfrm>
            <a:off x="3818965" y="5649686"/>
            <a:ext cx="8221922" cy="5461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sl-SI" dirty="0"/>
              <a:t>2. mednarodna konferenca </a:t>
            </a:r>
            <a:r>
              <a:rPr lang="sl-SI" b="1" dirty="0"/>
              <a:t>Moč digitalnega poučevanja</a:t>
            </a:r>
            <a:br>
              <a:rPr lang="sl-SI" b="1" dirty="0"/>
            </a:br>
            <a:r>
              <a:rPr lang="sl-SI" dirty="0"/>
              <a:t>23. marec, Brdo pri Kranju</a:t>
            </a:r>
          </a:p>
        </p:txBody>
      </p:sp>
    </p:spTree>
    <p:extLst>
      <p:ext uri="{BB962C8B-B14F-4D97-AF65-F5344CB8AC3E}">
        <p14:creationId xmlns:p14="http://schemas.microsoft.com/office/powerpoint/2010/main" val="1529238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87" name="Rectangle 3086">
            <a:extLst>
              <a:ext uri="{FF2B5EF4-FFF2-40B4-BE49-F238E27FC236}">
                <a16:creationId xmlns:a16="http://schemas.microsoft.com/office/drawing/2014/main" id="{DB304A14-32D0-4873-B914-423ED7B8DA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DB038-7107-26E3-8797-9C5817A69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7886"/>
            <a:ext cx="5387502" cy="476907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l-SI" sz="3600" dirty="0"/>
          </a:p>
          <a:p>
            <a:pPr marL="0" indent="0" algn="r">
              <a:buNone/>
            </a:pPr>
            <a:r>
              <a:rPr lang="sl-SI" sz="3600" b="1" dirty="0"/>
              <a:t>Nikola Tesla</a:t>
            </a:r>
          </a:p>
          <a:p>
            <a:pPr marL="0" indent="0">
              <a:buNone/>
            </a:pPr>
            <a:endParaRPr lang="sl-SI" sz="2000" dirty="0"/>
          </a:p>
          <a:p>
            <a:pPr marL="0" indent="0">
              <a:buNone/>
            </a:pPr>
            <a:r>
              <a:rPr lang="sl-SI" sz="2000" dirty="0"/>
              <a:t>Ste že slišali zanj?</a:t>
            </a:r>
          </a:p>
          <a:p>
            <a:pPr marL="0" indent="0">
              <a:buNone/>
            </a:pPr>
            <a:r>
              <a:rPr lang="sl-SI" sz="2000" dirty="0"/>
              <a:t>Kaj pomembnega je naredil?</a:t>
            </a:r>
          </a:p>
          <a:p>
            <a:pPr marL="0" indent="0" algn="r">
              <a:buNone/>
            </a:pPr>
            <a:r>
              <a:rPr lang="sl-SI" sz="2000" b="1" i="1" dirty="0"/>
              <a:t>elektromotor</a:t>
            </a:r>
          </a:p>
          <a:p>
            <a:pPr marL="0" indent="0">
              <a:buNone/>
            </a:pPr>
            <a:endParaRPr lang="sl-SI" sz="2000" dirty="0"/>
          </a:p>
          <a:p>
            <a:pPr marL="0" indent="0">
              <a:buNone/>
            </a:pPr>
            <a:r>
              <a:rPr lang="sl-SI" sz="2000" dirty="0"/>
              <a:t>Veste oziroma ste kdaj vedeli kako to deluje?</a:t>
            </a:r>
          </a:p>
          <a:p>
            <a:pPr marL="0" indent="0">
              <a:buNone/>
            </a:pPr>
            <a:endParaRPr lang="sl-SI" sz="2000" dirty="0"/>
          </a:p>
          <a:p>
            <a:pPr marL="0" indent="0" algn="r">
              <a:buNone/>
            </a:pPr>
            <a:r>
              <a:rPr lang="sl-SI" sz="2000" i="1" dirty="0"/>
              <a:t>vir, wikipedia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DF4D4-9867-5819-6FD1-DAB4186E20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835227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23. sušec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B2BF14-FCBE-1C59-44E4-BB9B2E188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3253" y="6356350"/>
            <a:ext cx="3012449" cy="365125"/>
          </a:xfrm>
        </p:spPr>
        <p:txBody>
          <a:bodyPr>
            <a:normAutofit/>
          </a:bodyPr>
          <a:lstStyle/>
          <a:p>
            <a:pPr algn="r">
              <a:spcAft>
                <a:spcPts val="600"/>
              </a:spcAft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Od Marije Terezije do umetne inteligence</a:t>
            </a:r>
          </a:p>
        </p:txBody>
      </p:sp>
      <p:pic>
        <p:nvPicPr>
          <p:cNvPr id="3076" name="Picture 4" descr="Head-and-shoulder photograph of a slender man with dark hair and moustache, dark suit and white-collar shirt">
            <a:extLst>
              <a:ext uri="{FF2B5EF4-FFF2-40B4-BE49-F238E27FC236}">
                <a16:creationId xmlns:a16="http://schemas.microsoft.com/office/drawing/2014/main" id="{477BE769-D597-8B3C-DE91-63ED7A54FC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" r="-1" b="24679"/>
          <a:stretch/>
        </p:blipFill>
        <p:spPr bwMode="auto">
          <a:xfrm>
            <a:off x="6621294" y="1295416"/>
            <a:ext cx="5570706" cy="5562584"/>
          </a:xfrm>
          <a:custGeom>
            <a:avLst/>
            <a:gdLst/>
            <a:ahLst/>
            <a:cxnLst/>
            <a:rect l="l" t="t" r="r" b="b"/>
            <a:pathLst>
              <a:path w="5570706" h="5562584">
                <a:moveTo>
                  <a:pt x="3374687" y="0"/>
                </a:moveTo>
                <a:cubicBezTo>
                  <a:pt x="4190094" y="0"/>
                  <a:pt x="4937956" y="289196"/>
                  <a:pt x="5521301" y="770615"/>
                </a:cubicBezTo>
                <a:lnTo>
                  <a:pt x="5570706" y="815517"/>
                </a:lnTo>
                <a:lnTo>
                  <a:pt x="5570706" y="5562584"/>
                </a:lnTo>
                <a:lnTo>
                  <a:pt x="808135" y="5562584"/>
                </a:lnTo>
                <a:lnTo>
                  <a:pt x="770615" y="5521302"/>
                </a:lnTo>
                <a:cubicBezTo>
                  <a:pt x="289196" y="4937957"/>
                  <a:pt x="0" y="4190095"/>
                  <a:pt x="0" y="3374687"/>
                </a:cubicBezTo>
                <a:cubicBezTo>
                  <a:pt x="0" y="1510899"/>
                  <a:pt x="1510899" y="0"/>
                  <a:pt x="3374687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8" name="!!Oval">
            <a:extLst>
              <a:ext uri="{FF2B5EF4-FFF2-40B4-BE49-F238E27FC236}">
                <a16:creationId xmlns:a16="http://schemas.microsoft.com/office/drawing/2014/main" id="{1D460C86-854F-4FB3-ABC2-E823D8FEB9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43451" y="1656147"/>
            <a:ext cx="546100" cy="546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89" name="!!Arc">
            <a:extLst>
              <a:ext uri="{FF2B5EF4-FFF2-40B4-BE49-F238E27FC236}">
                <a16:creationId xmlns:a16="http://schemas.microsoft.com/office/drawing/2014/main" id="{BB48116A-278A-4CC5-89D3-9DE8E8FF12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34739" y="587516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A09C7-9ABB-3E5F-48E8-D3F9A8E76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854181D-6920-4594-9A5D-6CE56DC9F8B2}" type="slidenum">
              <a:rPr lang="en-US" sz="120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10</a:t>
            </a:fld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63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27" name="Rectangle 5126">
            <a:extLst>
              <a:ext uri="{FF2B5EF4-FFF2-40B4-BE49-F238E27FC236}">
                <a16:creationId xmlns:a16="http://schemas.microsoft.com/office/drawing/2014/main" id="{4AC6B390-BC59-4F1D-A0EE-D71A92F0A0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29" name="Freeform: Shape 5128">
            <a:extLst>
              <a:ext uri="{FF2B5EF4-FFF2-40B4-BE49-F238E27FC236}">
                <a16:creationId xmlns:a16="http://schemas.microsoft.com/office/drawing/2014/main" id="{B6C60D79-16F1-4C4B-B7E3-7634E7069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19137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122" name="Picture 2" descr="undefined">
            <a:extLst>
              <a:ext uri="{FF2B5EF4-FFF2-40B4-BE49-F238E27FC236}">
                <a16:creationId xmlns:a16="http://schemas.microsoft.com/office/drawing/2014/main" id="{6DFFBB43-C8F4-5441-BF7C-BEFA46097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5848" y="520749"/>
            <a:ext cx="4327791" cy="5643794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1" name="Arc 5130">
            <a:extLst>
              <a:ext uri="{FF2B5EF4-FFF2-40B4-BE49-F238E27FC236}">
                <a16:creationId xmlns:a16="http://schemas.microsoft.com/office/drawing/2014/main" id="{426B127E-6498-4C77-9C9D-4553A5113B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02050" y="650160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DB038-7107-26E3-8797-9C5817A69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4443"/>
            <a:ext cx="5257800" cy="41925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sl-SI" sz="1900" dirty="0"/>
          </a:p>
          <a:p>
            <a:pPr marL="0" indent="0" algn="r">
              <a:buNone/>
            </a:pPr>
            <a:r>
              <a:rPr lang="sl-SI" sz="3600" b="1" dirty="0"/>
              <a:t>John von Neumann</a:t>
            </a:r>
          </a:p>
          <a:p>
            <a:pPr marL="0" indent="0">
              <a:buNone/>
            </a:pPr>
            <a:endParaRPr lang="sl-SI" sz="1900" dirty="0"/>
          </a:p>
          <a:p>
            <a:pPr marL="0" indent="0">
              <a:buNone/>
            </a:pPr>
            <a:r>
              <a:rPr lang="sl-SI" sz="1900" dirty="0"/>
              <a:t>Ste že slišali zanj?</a:t>
            </a:r>
          </a:p>
          <a:p>
            <a:pPr marL="0" indent="0">
              <a:buNone/>
            </a:pPr>
            <a:r>
              <a:rPr lang="sl-SI" sz="1900" dirty="0"/>
              <a:t>Kaj pomembnega je naredil?</a:t>
            </a:r>
          </a:p>
          <a:p>
            <a:pPr marL="0" indent="0" algn="r">
              <a:buNone/>
            </a:pPr>
            <a:r>
              <a:rPr lang="sl-SI" sz="1900" b="1" i="1" dirty="0"/>
              <a:t>arhitektura računalnika</a:t>
            </a:r>
          </a:p>
          <a:p>
            <a:pPr marL="0" indent="0">
              <a:buNone/>
            </a:pPr>
            <a:endParaRPr lang="sl-SI" sz="1900" dirty="0"/>
          </a:p>
          <a:p>
            <a:pPr marL="0" indent="0">
              <a:buNone/>
            </a:pPr>
            <a:r>
              <a:rPr lang="sl-SI" sz="1900" dirty="0"/>
              <a:t>Veste oziroma ste kdaj vedeli kako to deluje?</a:t>
            </a:r>
          </a:p>
          <a:p>
            <a:pPr marL="0" indent="0">
              <a:buNone/>
            </a:pPr>
            <a:endParaRPr lang="sl-SI" sz="1900" dirty="0"/>
          </a:p>
          <a:p>
            <a:pPr marL="0" indent="0" algn="r">
              <a:buNone/>
            </a:pPr>
            <a:r>
              <a:rPr lang="sl-SI" sz="1900" i="1" dirty="0"/>
              <a:t>vir, wikipedia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DF4D4-9867-5819-6FD1-DAB4186E20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23. sušec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B2BF14-FCBE-1C59-44E4-BB9B2E188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A09C7-9ABB-3E5F-48E8-D3F9A8E76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854181D-6920-4594-9A5D-6CE56DC9F8B2}" type="slidenum">
              <a:rPr lang="en-US" sz="1200">
                <a:solidFill>
                  <a:prstClr val="black">
                    <a:tint val="75000"/>
                  </a:prstClr>
                </a:solidFill>
              </a:rPr>
              <a:pPr>
                <a:spcAft>
                  <a:spcPts val="600"/>
                </a:spcAft>
              </a:pPr>
              <a:t>11</a:t>
            </a:fld>
            <a:endParaRPr lang="en-US" sz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22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99" name="Rectangle 8198">
            <a:extLst>
              <a:ext uri="{FF2B5EF4-FFF2-40B4-BE49-F238E27FC236}">
                <a16:creationId xmlns:a16="http://schemas.microsoft.com/office/drawing/2014/main" id="{4AC6B390-BC59-4F1D-A0EE-D71A92F0A0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201" name="Freeform: Shape 8200">
            <a:extLst>
              <a:ext uri="{FF2B5EF4-FFF2-40B4-BE49-F238E27FC236}">
                <a16:creationId xmlns:a16="http://schemas.microsoft.com/office/drawing/2014/main" id="{B6C60D79-16F1-4C4B-B7E3-7634E7069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19137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194" name="Picture 2" descr="John McCarthy">
            <a:extLst>
              <a:ext uri="{FF2B5EF4-FFF2-40B4-BE49-F238E27FC236}">
                <a16:creationId xmlns:a16="http://schemas.microsoft.com/office/drawing/2014/main" id="{9CCE4BD5-7D25-9FC8-072C-0DF751B830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41053" y="1084843"/>
            <a:ext cx="4777381" cy="4515606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3" name="Arc 8202">
            <a:extLst>
              <a:ext uri="{FF2B5EF4-FFF2-40B4-BE49-F238E27FC236}">
                <a16:creationId xmlns:a16="http://schemas.microsoft.com/office/drawing/2014/main" id="{426B127E-6498-4C77-9C9D-4553A5113B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02050" y="650160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DB038-7107-26E3-8797-9C5817A69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4443"/>
            <a:ext cx="5257800" cy="41925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sl-SI" sz="1900" dirty="0"/>
          </a:p>
          <a:p>
            <a:pPr marL="0" indent="0" algn="r">
              <a:buNone/>
            </a:pPr>
            <a:r>
              <a:rPr lang="sl-SI" sz="3200" b="1" dirty="0"/>
              <a:t>John McCarthy</a:t>
            </a:r>
            <a:endParaRPr lang="sl-SI" sz="1900" b="1" dirty="0"/>
          </a:p>
          <a:p>
            <a:pPr marL="0" indent="0">
              <a:buNone/>
            </a:pPr>
            <a:endParaRPr lang="sl-SI" sz="1900" dirty="0"/>
          </a:p>
          <a:p>
            <a:pPr marL="0" indent="0">
              <a:buNone/>
            </a:pPr>
            <a:r>
              <a:rPr lang="sl-SI" sz="1900" dirty="0"/>
              <a:t>Ste že slišali zanj?</a:t>
            </a:r>
          </a:p>
          <a:p>
            <a:pPr marL="0" indent="0">
              <a:buNone/>
            </a:pPr>
            <a:r>
              <a:rPr lang="sl-SI" sz="1900" dirty="0"/>
              <a:t>Kaj pomembnega je naredil?</a:t>
            </a:r>
          </a:p>
          <a:p>
            <a:pPr marL="0" indent="0" algn="r">
              <a:buNone/>
            </a:pPr>
            <a:r>
              <a:rPr lang="sl-SI" sz="1900" b="1" i="1" dirty="0"/>
              <a:t>umetna inteligenca (šah)</a:t>
            </a:r>
            <a:br>
              <a:rPr lang="sl-SI" sz="1900" b="1" i="1" dirty="0"/>
            </a:br>
            <a:r>
              <a:rPr lang="sl-SI" sz="1900" b="1" i="1" dirty="0"/>
              <a:t>Turingova nagrada 1971</a:t>
            </a:r>
          </a:p>
          <a:p>
            <a:pPr marL="0" indent="0">
              <a:buNone/>
            </a:pPr>
            <a:r>
              <a:rPr lang="sl-SI" sz="1900" dirty="0"/>
              <a:t>  </a:t>
            </a:r>
          </a:p>
          <a:p>
            <a:pPr marL="0" indent="0">
              <a:buNone/>
            </a:pPr>
            <a:r>
              <a:rPr lang="sl-SI" sz="1900" dirty="0"/>
              <a:t>Veste oziroma ste kdaj vedeli kako to deluje?</a:t>
            </a:r>
          </a:p>
          <a:p>
            <a:pPr marL="0" indent="0">
              <a:buNone/>
            </a:pPr>
            <a:endParaRPr lang="sl-SI" sz="1900" dirty="0"/>
          </a:p>
          <a:p>
            <a:pPr marL="0" indent="0" algn="r">
              <a:buNone/>
            </a:pPr>
            <a:r>
              <a:rPr lang="sl-SI" sz="1900" i="1" dirty="0"/>
              <a:t>vir, ACM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DF4D4-9867-5819-6FD1-DAB4186E20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23. sušec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B2BF14-FCBE-1C59-44E4-BB9B2E188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A09C7-9ABB-3E5F-48E8-D3F9A8E76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854181D-6920-4594-9A5D-6CE56DC9F8B2}" type="slidenum">
              <a:rPr lang="en-US" sz="1200">
                <a:solidFill>
                  <a:prstClr val="black">
                    <a:tint val="75000"/>
                  </a:prstClr>
                </a:solidFill>
              </a:rPr>
              <a:pPr>
                <a:spcAft>
                  <a:spcPts val="600"/>
                </a:spcAft>
              </a:pPr>
              <a:t>12</a:t>
            </a:fld>
            <a:endParaRPr lang="en-US" sz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811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47" name="Rectangle 10246">
            <a:extLst>
              <a:ext uri="{FF2B5EF4-FFF2-40B4-BE49-F238E27FC236}">
                <a16:creationId xmlns:a16="http://schemas.microsoft.com/office/drawing/2014/main" id="{DB304A14-32D0-4873-B914-423ED7B8DA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DB038-7107-26E3-8797-9C5817A69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8750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l-SI" sz="1700" dirty="0"/>
          </a:p>
          <a:p>
            <a:pPr marL="0" indent="0" algn="r">
              <a:buNone/>
            </a:pPr>
            <a:r>
              <a:rPr lang="sl-SI" sz="3600" b="1" dirty="0"/>
              <a:t>Vinton Cerf</a:t>
            </a:r>
          </a:p>
          <a:p>
            <a:pPr marL="0" indent="0">
              <a:buNone/>
            </a:pPr>
            <a:endParaRPr lang="sl-SI" sz="1700" dirty="0"/>
          </a:p>
          <a:p>
            <a:pPr marL="0" indent="0">
              <a:buNone/>
            </a:pPr>
            <a:r>
              <a:rPr lang="sl-SI" sz="1700" dirty="0"/>
              <a:t>Ste že slišali zanj?</a:t>
            </a:r>
          </a:p>
          <a:p>
            <a:pPr marL="0" indent="0">
              <a:buNone/>
            </a:pPr>
            <a:r>
              <a:rPr lang="sl-SI" sz="1700" dirty="0"/>
              <a:t>Kaj pomembnega je naredil?</a:t>
            </a:r>
          </a:p>
          <a:p>
            <a:pPr marL="0" indent="0" algn="r">
              <a:buNone/>
            </a:pPr>
            <a:r>
              <a:rPr lang="sl-SI" sz="1700" b="1" i="1" dirty="0"/>
              <a:t>medmrežna komunikacija (internet)</a:t>
            </a:r>
            <a:br>
              <a:rPr lang="sl-SI" sz="1700" b="1" i="1" dirty="0"/>
            </a:br>
            <a:r>
              <a:rPr lang="sl-SI" sz="1700" b="1" i="1" dirty="0"/>
              <a:t>Turingova nagrada 2004</a:t>
            </a:r>
          </a:p>
          <a:p>
            <a:pPr marL="0" indent="0">
              <a:buNone/>
            </a:pPr>
            <a:r>
              <a:rPr lang="sl-SI" sz="1700" dirty="0"/>
              <a:t>  </a:t>
            </a:r>
          </a:p>
          <a:p>
            <a:pPr marL="0" indent="0">
              <a:buNone/>
            </a:pPr>
            <a:r>
              <a:rPr lang="sl-SI" sz="1700" dirty="0"/>
              <a:t>Veste oziroma ste kdaj vedeli kako to deluje?</a:t>
            </a:r>
          </a:p>
          <a:p>
            <a:pPr marL="0" indent="0">
              <a:buNone/>
            </a:pPr>
            <a:endParaRPr lang="sl-SI" sz="1700" dirty="0"/>
          </a:p>
          <a:p>
            <a:pPr marL="0" indent="0" algn="r">
              <a:buNone/>
            </a:pPr>
            <a:r>
              <a:rPr lang="sl-SI" sz="1700" i="1" dirty="0"/>
              <a:t>vir, ACM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DF4D4-9867-5819-6FD1-DAB4186E20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835227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23. sušec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B2BF14-FCBE-1C59-44E4-BB9B2E188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3253" y="6356350"/>
            <a:ext cx="3012449" cy="365125"/>
          </a:xfrm>
        </p:spPr>
        <p:txBody>
          <a:bodyPr>
            <a:normAutofit/>
          </a:bodyPr>
          <a:lstStyle/>
          <a:p>
            <a:pPr algn="r">
              <a:spcAft>
                <a:spcPts val="600"/>
              </a:spcAft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Od Marije Terezije do umetne inteligence</a:t>
            </a:r>
          </a:p>
        </p:txBody>
      </p:sp>
      <p:pic>
        <p:nvPicPr>
          <p:cNvPr id="10242" name="Picture 2" descr="photo">
            <a:extLst>
              <a:ext uri="{FF2B5EF4-FFF2-40B4-BE49-F238E27FC236}">
                <a16:creationId xmlns:a16="http://schemas.microsoft.com/office/drawing/2014/main" id="{82AE0DDD-BA3F-1489-EE6B-25F0B515A1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4" b="7064"/>
          <a:stretch/>
        </p:blipFill>
        <p:spPr bwMode="auto">
          <a:xfrm>
            <a:off x="6621294" y="1295416"/>
            <a:ext cx="5570706" cy="5562584"/>
          </a:xfrm>
          <a:custGeom>
            <a:avLst/>
            <a:gdLst/>
            <a:ahLst/>
            <a:cxnLst/>
            <a:rect l="l" t="t" r="r" b="b"/>
            <a:pathLst>
              <a:path w="5570706" h="5562584">
                <a:moveTo>
                  <a:pt x="3374687" y="0"/>
                </a:moveTo>
                <a:cubicBezTo>
                  <a:pt x="4190094" y="0"/>
                  <a:pt x="4937956" y="289196"/>
                  <a:pt x="5521301" y="770615"/>
                </a:cubicBezTo>
                <a:lnTo>
                  <a:pt x="5570706" y="815517"/>
                </a:lnTo>
                <a:lnTo>
                  <a:pt x="5570706" y="5562584"/>
                </a:lnTo>
                <a:lnTo>
                  <a:pt x="808135" y="5562584"/>
                </a:lnTo>
                <a:lnTo>
                  <a:pt x="770615" y="5521302"/>
                </a:lnTo>
                <a:cubicBezTo>
                  <a:pt x="289196" y="4937957"/>
                  <a:pt x="0" y="4190095"/>
                  <a:pt x="0" y="3374687"/>
                </a:cubicBezTo>
                <a:cubicBezTo>
                  <a:pt x="0" y="1510899"/>
                  <a:pt x="1510899" y="0"/>
                  <a:pt x="3374687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9" name="!!Oval">
            <a:extLst>
              <a:ext uri="{FF2B5EF4-FFF2-40B4-BE49-F238E27FC236}">
                <a16:creationId xmlns:a16="http://schemas.microsoft.com/office/drawing/2014/main" id="{1D460C86-854F-4FB3-ABC2-E823D8FEB9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43451" y="1656147"/>
            <a:ext cx="546100" cy="546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51" name="!!Arc">
            <a:extLst>
              <a:ext uri="{FF2B5EF4-FFF2-40B4-BE49-F238E27FC236}">
                <a16:creationId xmlns:a16="http://schemas.microsoft.com/office/drawing/2014/main" id="{BB48116A-278A-4CC5-89D3-9DE8E8FF12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34739" y="587516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A09C7-9ABB-3E5F-48E8-D3F9A8E76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854181D-6920-4594-9A5D-6CE56DC9F8B2}" type="slidenum">
              <a:rPr lang="en-US" sz="120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13</a:t>
            </a:fld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30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295" name="Rectangle 12294">
            <a:extLst>
              <a:ext uri="{FF2B5EF4-FFF2-40B4-BE49-F238E27FC236}">
                <a16:creationId xmlns:a16="http://schemas.microsoft.com/office/drawing/2014/main" id="{4AC6B390-BC59-4F1D-A0EE-D71A92F0A0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297" name="Freeform: Shape 12296">
            <a:extLst>
              <a:ext uri="{FF2B5EF4-FFF2-40B4-BE49-F238E27FC236}">
                <a16:creationId xmlns:a16="http://schemas.microsoft.com/office/drawing/2014/main" id="{B6C60D79-16F1-4C4B-B7E3-7634E7069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19137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290" name="Picture 2" descr="photo">
            <a:extLst>
              <a:ext uri="{FF2B5EF4-FFF2-40B4-BE49-F238E27FC236}">
                <a16:creationId xmlns:a16="http://schemas.microsoft.com/office/drawing/2014/main" id="{26919F6F-4BA9-679E-C985-0F8280068A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68525" y="520749"/>
            <a:ext cx="3922436" cy="5643794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9" name="Arc 12298">
            <a:extLst>
              <a:ext uri="{FF2B5EF4-FFF2-40B4-BE49-F238E27FC236}">
                <a16:creationId xmlns:a16="http://schemas.microsoft.com/office/drawing/2014/main" id="{426B127E-6498-4C77-9C9D-4553A5113B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02050" y="650160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DB038-7107-26E3-8797-9C5817A69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4443"/>
            <a:ext cx="5257800" cy="41925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l-SI" sz="1700" dirty="0"/>
          </a:p>
          <a:p>
            <a:pPr marL="0" indent="0" algn="r">
              <a:buNone/>
            </a:pPr>
            <a:r>
              <a:rPr lang="sl-SI" sz="3600" b="1" dirty="0"/>
              <a:t>Martin Hellman</a:t>
            </a:r>
          </a:p>
          <a:p>
            <a:pPr marL="0" indent="0">
              <a:buNone/>
            </a:pPr>
            <a:endParaRPr lang="sl-SI" sz="1700" dirty="0"/>
          </a:p>
          <a:p>
            <a:pPr marL="0" indent="0">
              <a:buNone/>
            </a:pPr>
            <a:r>
              <a:rPr lang="sl-SI" sz="1700" dirty="0"/>
              <a:t>Ste že slišali zanj?</a:t>
            </a:r>
          </a:p>
          <a:p>
            <a:pPr marL="0" indent="0">
              <a:buNone/>
            </a:pPr>
            <a:r>
              <a:rPr lang="sl-SI" sz="1700" dirty="0"/>
              <a:t>Kaj pomembnega je naredil?</a:t>
            </a:r>
          </a:p>
          <a:p>
            <a:pPr marL="0" indent="0" algn="r">
              <a:buNone/>
            </a:pPr>
            <a:r>
              <a:rPr lang="sl-SI" sz="1700" b="1" i="1" dirty="0"/>
              <a:t>asimetrična kriptografija (certifikati)</a:t>
            </a:r>
            <a:br>
              <a:rPr lang="sl-SI" sz="1700" b="1" i="1" dirty="0"/>
            </a:br>
            <a:r>
              <a:rPr lang="sl-SI" sz="1700" b="1" i="1" dirty="0"/>
              <a:t>Turingova nagrada 2020</a:t>
            </a:r>
          </a:p>
          <a:p>
            <a:pPr marL="0" indent="0">
              <a:buNone/>
            </a:pPr>
            <a:r>
              <a:rPr lang="sl-SI" sz="1700" dirty="0"/>
              <a:t>  </a:t>
            </a:r>
          </a:p>
          <a:p>
            <a:pPr marL="0" indent="0">
              <a:buNone/>
            </a:pPr>
            <a:r>
              <a:rPr lang="sl-SI" sz="1700" dirty="0"/>
              <a:t>Veste oziroma ste kdaj vedeli kako to deluje?</a:t>
            </a:r>
          </a:p>
          <a:p>
            <a:pPr marL="0" indent="0">
              <a:buNone/>
            </a:pPr>
            <a:endParaRPr lang="sl-SI" sz="1700" dirty="0"/>
          </a:p>
          <a:p>
            <a:pPr marL="0" indent="0" algn="r">
              <a:buNone/>
            </a:pPr>
            <a:r>
              <a:rPr lang="sl-SI" sz="1700" i="1" dirty="0"/>
              <a:t>vir, ACM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DF4D4-9867-5819-6FD1-DAB4186E20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23. sušec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B2BF14-FCBE-1C59-44E4-BB9B2E188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A09C7-9ABB-3E5F-48E8-D3F9A8E76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854181D-6920-4594-9A5D-6CE56DC9F8B2}" type="slidenum">
              <a:rPr lang="en-US" sz="1200">
                <a:solidFill>
                  <a:prstClr val="black">
                    <a:tint val="75000"/>
                  </a:prstClr>
                </a:solidFill>
              </a:rPr>
              <a:pPr>
                <a:spcAft>
                  <a:spcPts val="600"/>
                </a:spcAft>
              </a:pPr>
              <a:t>14</a:t>
            </a:fld>
            <a:endParaRPr lang="en-US" sz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74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5808F-0AD8-4436-D57C-63D0F757C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Scenarij 3 – </a:t>
            </a:r>
            <a:r>
              <a:rPr lang="sl-SI" sz="2400" dirty="0"/>
              <a:t>kompetence učencev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8047D7-75A4-E9C5-01C8-8184E4F16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4971"/>
            <a:ext cx="10515600" cy="4470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dirty="0"/>
              <a:t>Pri pouku želimo krepiti digitalne kompetence varnega upravljanja s podatki in digitalnimi vsebinami ter državljanskega udejstvovanja z uporabo digitalnih tehnologij.</a:t>
            </a:r>
          </a:p>
          <a:p>
            <a:r>
              <a:rPr lang="sl-SI" i="1" dirty="0"/>
              <a:t>komunikacija med računalniki</a:t>
            </a:r>
          </a:p>
          <a:p>
            <a:r>
              <a:rPr lang="sl-SI" i="1" dirty="0"/>
              <a:t>varna komunikacija s storitvami</a:t>
            </a:r>
          </a:p>
          <a:p>
            <a:r>
              <a:rPr lang="sl-SI" i="1" dirty="0"/>
              <a:t>koliko velja zaupati</a:t>
            </a:r>
          </a:p>
          <a:p>
            <a:pPr marL="0" indent="0" algn="r">
              <a:buNone/>
            </a:pPr>
            <a:r>
              <a:rPr lang="sl-SI" dirty="0"/>
              <a:t>Kaj od tega je umetna inteligenca in kaj „samo“ digitalna tehnologija?</a:t>
            </a:r>
            <a:endParaRPr lang="sl-SI" i="1" dirty="0"/>
          </a:p>
          <a:p>
            <a:pPr marL="0" indent="0" algn="r">
              <a:buNone/>
            </a:pPr>
            <a:r>
              <a:rPr lang="sl-SI" i="1" dirty="0"/>
              <a:t>Izobraževanje je zasnovano okoli vprašanja „</a:t>
            </a:r>
            <a:r>
              <a:rPr lang="sl-SI" b="1" i="1" dirty="0">
                <a:solidFill>
                  <a:srgbClr val="FF0000"/>
                </a:solidFill>
              </a:rPr>
              <a:t>zakaj</a:t>
            </a:r>
            <a:r>
              <a:rPr lang="sl-SI" i="1" dirty="0"/>
              <a:t>“.</a:t>
            </a:r>
            <a:br>
              <a:rPr lang="sl-SI" i="1" dirty="0"/>
            </a:br>
            <a:r>
              <a:rPr lang="sl-SI" sz="2000" i="1" dirty="0"/>
              <a:t>Mark Priestly, Razvoj učnih načrtov v Evropi – kaj se lahko naučimo od drugih držav? (Curricula development). </a:t>
            </a:r>
            <a:r>
              <a:rPr lang="sl-SI" sz="2000" i="1" dirty="0">
                <a:hlinkClick r:id="rId2"/>
              </a:rPr>
              <a:t>https://video.arnes.si/watch/yplcmqhnbt7r</a:t>
            </a:r>
            <a:endParaRPr lang="sl-SI" sz="2000" i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FD1468-C98C-3D12-F1F1-59783C743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4125C1-29F5-2A01-79C6-44620EEEA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5277B-57DF-AD4D-1678-CD257F4B3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3125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343" name="Rectangle 14342">
            <a:extLst>
              <a:ext uri="{FF2B5EF4-FFF2-40B4-BE49-F238E27FC236}">
                <a16:creationId xmlns:a16="http://schemas.microsoft.com/office/drawing/2014/main" id="{6A84B152-3496-4C52-AF08-97AFFC09DD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345" name="Freeform: Shape 14344">
            <a:extLst>
              <a:ext uri="{FF2B5EF4-FFF2-40B4-BE49-F238E27FC236}">
                <a16:creationId xmlns:a16="http://schemas.microsoft.com/office/drawing/2014/main" id="{6B2ADB95-0FA3-4BD7-A8AC-89D014A83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198657" y="1"/>
            <a:ext cx="1155142" cy="625027"/>
          </a:xfrm>
          <a:custGeom>
            <a:avLst/>
            <a:gdLst>
              <a:gd name="connsiteX0" fmla="*/ 4784 w 1155142"/>
              <a:gd name="connsiteY0" fmla="*/ 0 h 625027"/>
              <a:gd name="connsiteX1" fmla="*/ 1150358 w 1155142"/>
              <a:gd name="connsiteY1" fmla="*/ 0 h 625027"/>
              <a:gd name="connsiteX2" fmla="*/ 1155142 w 1155142"/>
              <a:gd name="connsiteY2" fmla="*/ 47456 h 625027"/>
              <a:gd name="connsiteX3" fmla="*/ 577571 w 1155142"/>
              <a:gd name="connsiteY3" fmla="*/ 625027 h 625027"/>
              <a:gd name="connsiteX4" fmla="*/ 0 w 1155142"/>
              <a:gd name="connsiteY4" fmla="*/ 47456 h 625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625027">
                <a:moveTo>
                  <a:pt x="4784" y="0"/>
                </a:moveTo>
                <a:lnTo>
                  <a:pt x="1150358" y="0"/>
                </a:lnTo>
                <a:lnTo>
                  <a:pt x="1155142" y="47456"/>
                </a:lnTo>
                <a:cubicBezTo>
                  <a:pt x="1155142" y="366440"/>
                  <a:pt x="896555" y="625027"/>
                  <a:pt x="577571" y="625027"/>
                </a:cubicBezTo>
                <a:cubicBezTo>
                  <a:pt x="258587" y="625027"/>
                  <a:pt x="0" y="366440"/>
                  <a:pt x="0" y="47456"/>
                </a:cubicBezTo>
                <a:close/>
              </a:path>
            </a:pathLst>
          </a:cu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DB038-7107-26E3-8797-9C5817A69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9336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l-SI" sz="1700" dirty="0"/>
          </a:p>
          <a:p>
            <a:pPr marL="0" indent="0" algn="r">
              <a:buNone/>
            </a:pPr>
            <a:r>
              <a:rPr lang="sl-SI" sz="3600" b="1" dirty="0"/>
              <a:t>France Rode</a:t>
            </a:r>
            <a:endParaRPr lang="sl-SI" sz="1700" b="1" dirty="0"/>
          </a:p>
          <a:p>
            <a:pPr marL="0" indent="0">
              <a:buNone/>
            </a:pPr>
            <a:endParaRPr lang="sl-SI" sz="1700" dirty="0"/>
          </a:p>
          <a:p>
            <a:pPr marL="0" indent="0">
              <a:buNone/>
            </a:pPr>
            <a:r>
              <a:rPr lang="sl-SI" sz="1700" dirty="0"/>
              <a:t>Ste že slišali zanj?</a:t>
            </a:r>
          </a:p>
          <a:p>
            <a:pPr marL="0" indent="0">
              <a:buNone/>
            </a:pPr>
            <a:r>
              <a:rPr lang="sl-SI" sz="1700" dirty="0"/>
              <a:t>Kaj pomembnega je naredil?</a:t>
            </a:r>
          </a:p>
          <a:p>
            <a:pPr marL="0" indent="0" algn="r">
              <a:buNone/>
            </a:pPr>
            <a:r>
              <a:rPr lang="sl-SI" sz="1700" b="1" i="1" dirty="0"/>
              <a:t>HP-35, RFID</a:t>
            </a:r>
          </a:p>
          <a:p>
            <a:pPr marL="0" indent="0">
              <a:buNone/>
            </a:pPr>
            <a:r>
              <a:rPr lang="sl-SI" sz="1700" dirty="0"/>
              <a:t>  </a:t>
            </a:r>
          </a:p>
          <a:p>
            <a:pPr marL="0" indent="0">
              <a:buNone/>
            </a:pPr>
            <a:r>
              <a:rPr lang="sl-SI" sz="1700" dirty="0"/>
              <a:t>Veste oziroma ste kdaj vedeli kako to deluje?</a:t>
            </a:r>
          </a:p>
          <a:p>
            <a:pPr marL="0" indent="0">
              <a:buNone/>
            </a:pPr>
            <a:endParaRPr lang="sl-SI" sz="1700" dirty="0"/>
          </a:p>
          <a:p>
            <a:pPr marL="0" indent="0" algn="r">
              <a:buNone/>
            </a:pPr>
            <a:r>
              <a:rPr lang="sl-SI" sz="1700" i="1" dirty="0"/>
              <a:t>vir, Wikipedia</a:t>
            </a:r>
          </a:p>
        </p:txBody>
      </p:sp>
      <p:sp>
        <p:nvSpPr>
          <p:cNvPr id="14347" name="Oval 14346">
            <a:extLst>
              <a:ext uri="{FF2B5EF4-FFF2-40B4-BE49-F238E27FC236}">
                <a16:creationId xmlns:a16="http://schemas.microsoft.com/office/drawing/2014/main" id="{C924DBCE-E731-4B22-8181-A39C1D862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8185" y="3423959"/>
            <a:ext cx="630884" cy="630884"/>
          </a:xfrm>
          <a:prstGeom prst="ellipse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DF4D4-9867-5819-6FD1-DAB4186E20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332123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23. sušec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B2BF14-FCBE-1C59-44E4-BB9B2E188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284" y="6356350"/>
            <a:ext cx="3433277" cy="365125"/>
          </a:xfrm>
        </p:spPr>
        <p:txBody>
          <a:bodyPr>
            <a:normAutofit/>
          </a:bodyPr>
          <a:lstStyle/>
          <a:p>
            <a:pPr algn="r"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A09C7-9ABB-3E5F-48E8-D3F9A8E76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854181D-6920-4594-9A5D-6CE56DC9F8B2}" type="slidenum">
              <a:rPr lang="en-US" sz="1200">
                <a:solidFill>
                  <a:prstClr val="black">
                    <a:tint val="75000"/>
                  </a:prstClr>
                </a:solidFill>
              </a:rPr>
              <a:pPr>
                <a:spcAft>
                  <a:spcPts val="600"/>
                </a:spcAft>
              </a:pPr>
              <a:t>16</a:t>
            </a:fld>
            <a:endParaRPr lang="en-US" sz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349" name="Freeform: Shape 14348">
            <a:extLst>
              <a:ext uri="{FF2B5EF4-FFF2-40B4-BE49-F238E27FC236}">
                <a16:creationId xmlns:a16="http://schemas.microsoft.com/office/drawing/2014/main" id="{4CBF9756-6AC8-4C65-84DF-56FBFFA1D8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463438">
            <a:off x="7450227" y="5166682"/>
            <a:ext cx="1835725" cy="2024785"/>
          </a:xfrm>
          <a:custGeom>
            <a:avLst/>
            <a:gdLst>
              <a:gd name="connsiteX0" fmla="*/ 1801138 w 1835725"/>
              <a:gd name="connsiteY0" fmla="*/ 1622662 h 2024785"/>
              <a:gd name="connsiteX1" fmla="*/ 1835717 w 1835725"/>
              <a:gd name="connsiteY1" fmla="*/ 1680254 h 2024785"/>
              <a:gd name="connsiteX2" fmla="*/ 1812568 w 1835725"/>
              <a:gd name="connsiteY2" fmla="*/ 1877193 h 2024785"/>
              <a:gd name="connsiteX3" fmla="*/ 1776210 w 1835725"/>
              <a:gd name="connsiteY3" fmla="*/ 2024785 h 2024785"/>
              <a:gd name="connsiteX4" fmla="*/ 1655772 w 1835725"/>
              <a:gd name="connsiteY4" fmla="*/ 1983449 h 2024785"/>
              <a:gd name="connsiteX5" fmla="*/ 1687591 w 1835725"/>
              <a:gd name="connsiteY5" fmla="*/ 1854495 h 2024785"/>
              <a:gd name="connsiteX6" fmla="*/ 1708939 w 1835725"/>
              <a:gd name="connsiteY6" fmla="*/ 1673301 h 2024785"/>
              <a:gd name="connsiteX7" fmla="*/ 1778129 w 1835725"/>
              <a:gd name="connsiteY7" fmla="*/ 1615979 h 2024785"/>
              <a:gd name="connsiteX8" fmla="*/ 1801138 w 1835725"/>
              <a:gd name="connsiteY8" fmla="*/ 1622662 h 2024785"/>
              <a:gd name="connsiteX9" fmla="*/ 1585229 w 1835725"/>
              <a:gd name="connsiteY9" fmla="*/ 764759 h 2024785"/>
              <a:gd name="connsiteX10" fmla="*/ 1623024 w 1835725"/>
              <a:gd name="connsiteY10" fmla="*/ 792810 h 2024785"/>
              <a:gd name="connsiteX11" fmla="*/ 1777614 w 1835725"/>
              <a:gd name="connsiteY11" fmla="*/ 1157141 h 2024785"/>
              <a:gd name="connsiteX12" fmla="*/ 1733799 w 1835725"/>
              <a:gd name="connsiteY12" fmla="*/ 1235532 h 2024785"/>
              <a:gd name="connsiteX13" fmla="*/ 1716464 w 1835725"/>
              <a:gd name="connsiteY13" fmla="*/ 1237722 h 2024785"/>
              <a:gd name="connsiteX14" fmla="*/ 1716464 w 1835725"/>
              <a:gd name="connsiteY14" fmla="*/ 1237913 h 2024785"/>
              <a:gd name="connsiteX15" fmla="*/ 1655409 w 1835725"/>
              <a:gd name="connsiteY15" fmla="*/ 1191717 h 2024785"/>
              <a:gd name="connsiteX16" fmla="*/ 1513200 w 1835725"/>
              <a:gd name="connsiteY16" fmla="*/ 856627 h 2024785"/>
              <a:gd name="connsiteX17" fmla="*/ 1538499 w 1835725"/>
              <a:gd name="connsiteY17" fmla="*/ 770415 h 2024785"/>
              <a:gd name="connsiteX18" fmla="*/ 1585229 w 1835725"/>
              <a:gd name="connsiteY18" fmla="*/ 764759 h 2024785"/>
              <a:gd name="connsiteX19" fmla="*/ 477919 w 1835725"/>
              <a:gd name="connsiteY19" fmla="*/ 21437 h 2024785"/>
              <a:gd name="connsiteX20" fmla="*/ 509236 w 1835725"/>
              <a:gd name="connsiteY20" fmla="*/ 84182 h 2024785"/>
              <a:gd name="connsiteX21" fmla="*/ 445829 w 1835725"/>
              <a:gd name="connsiteY21" fmla="*/ 139871 h 2024785"/>
              <a:gd name="connsiteX22" fmla="*/ 437447 w 1835725"/>
              <a:gd name="connsiteY22" fmla="*/ 139395 h 2024785"/>
              <a:gd name="connsiteX23" fmla="*/ 73211 w 1835725"/>
              <a:gd name="connsiteY23" fmla="*/ 137204 h 2024785"/>
              <a:gd name="connsiteX24" fmla="*/ 749 w 1835725"/>
              <a:gd name="connsiteY24" fmla="*/ 84082 h 2024785"/>
              <a:gd name="connsiteX25" fmla="*/ 53871 w 1835725"/>
              <a:gd name="connsiteY25" fmla="*/ 11621 h 2024785"/>
              <a:gd name="connsiteX26" fmla="*/ 58352 w 1835725"/>
              <a:gd name="connsiteY26" fmla="*/ 11093 h 2024785"/>
              <a:gd name="connsiteX27" fmla="*/ 454020 w 1835725"/>
              <a:gd name="connsiteY27" fmla="*/ 13474 h 2024785"/>
              <a:gd name="connsiteX28" fmla="*/ 477919 w 1835725"/>
              <a:gd name="connsiteY28" fmla="*/ 21437 h 2024785"/>
              <a:gd name="connsiteX29" fmla="*/ 957797 w 1835725"/>
              <a:gd name="connsiteY29" fmla="*/ 167970 h 2024785"/>
              <a:gd name="connsiteX30" fmla="*/ 1286982 w 1835725"/>
              <a:gd name="connsiteY30" fmla="*/ 387616 h 2024785"/>
              <a:gd name="connsiteX31" fmla="*/ 1293725 w 1835725"/>
              <a:gd name="connsiteY31" fmla="*/ 477075 h 2024785"/>
              <a:gd name="connsiteX32" fmla="*/ 1245453 w 1835725"/>
              <a:gd name="connsiteY32" fmla="*/ 499154 h 2024785"/>
              <a:gd name="connsiteX33" fmla="*/ 1245167 w 1835725"/>
              <a:gd name="connsiteY33" fmla="*/ 499154 h 2024785"/>
              <a:gd name="connsiteX34" fmla="*/ 1203638 w 1835725"/>
              <a:gd name="connsiteY34" fmla="*/ 484104 h 2024785"/>
              <a:gd name="connsiteX35" fmla="*/ 900647 w 1835725"/>
              <a:gd name="connsiteY35" fmla="*/ 281508 h 2024785"/>
              <a:gd name="connsiteX36" fmla="*/ 872454 w 1835725"/>
              <a:gd name="connsiteY36" fmla="*/ 196164 h 2024785"/>
              <a:gd name="connsiteX37" fmla="*/ 957797 w 1835725"/>
              <a:gd name="connsiteY37" fmla="*/ 167970 h 202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35725" h="2024785">
                <a:moveTo>
                  <a:pt x="1801138" y="1622662"/>
                </a:moveTo>
                <a:cubicBezTo>
                  <a:pt x="1822105" y="1633400"/>
                  <a:pt x="1836117" y="1655372"/>
                  <a:pt x="1835717" y="1680254"/>
                </a:cubicBezTo>
                <a:cubicBezTo>
                  <a:pt x="1832093" y="1746382"/>
                  <a:pt x="1824354" y="1812154"/>
                  <a:pt x="1812568" y="1877193"/>
                </a:cubicBezTo>
                <a:lnTo>
                  <a:pt x="1776210" y="2024785"/>
                </a:lnTo>
                <a:lnTo>
                  <a:pt x="1655772" y="1983449"/>
                </a:lnTo>
                <a:lnTo>
                  <a:pt x="1687591" y="1854495"/>
                </a:lnTo>
                <a:cubicBezTo>
                  <a:pt x="1698455" y="1794657"/>
                  <a:pt x="1705590" y="1734142"/>
                  <a:pt x="1708939" y="1673301"/>
                </a:cubicBezTo>
                <a:cubicBezTo>
                  <a:pt x="1712216" y="1638363"/>
                  <a:pt x="1743190" y="1612703"/>
                  <a:pt x="1778129" y="1615979"/>
                </a:cubicBezTo>
                <a:cubicBezTo>
                  <a:pt x="1786387" y="1616753"/>
                  <a:pt x="1794149" y="1619084"/>
                  <a:pt x="1801138" y="1622662"/>
                </a:cubicBezTo>
                <a:close/>
                <a:moveTo>
                  <a:pt x="1585229" y="764759"/>
                </a:moveTo>
                <a:cubicBezTo>
                  <a:pt x="1600438" y="768789"/>
                  <a:pt x="1614156" y="778436"/>
                  <a:pt x="1623024" y="792810"/>
                </a:cubicBezTo>
                <a:cubicBezTo>
                  <a:pt x="1689575" y="907319"/>
                  <a:pt x="1741505" y="1029715"/>
                  <a:pt x="1777614" y="1157141"/>
                </a:cubicBezTo>
                <a:cubicBezTo>
                  <a:pt x="1787149" y="1190888"/>
                  <a:pt x="1767537" y="1225969"/>
                  <a:pt x="1733799" y="1235532"/>
                </a:cubicBezTo>
                <a:cubicBezTo>
                  <a:pt x="1728151" y="1237046"/>
                  <a:pt x="1722312" y="1237780"/>
                  <a:pt x="1716464" y="1237722"/>
                </a:cubicBezTo>
                <a:lnTo>
                  <a:pt x="1716464" y="1237913"/>
                </a:lnTo>
                <a:cubicBezTo>
                  <a:pt x="1688070" y="1237913"/>
                  <a:pt x="1663124" y="1219044"/>
                  <a:pt x="1655409" y="1191717"/>
                </a:cubicBezTo>
                <a:cubicBezTo>
                  <a:pt x="1622214" y="1074512"/>
                  <a:pt x="1574437" y="961936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53325" y="762319"/>
                  <a:pt x="1570022" y="760730"/>
                  <a:pt x="1585229" y="764759"/>
                </a:cubicBezTo>
                <a:close/>
                <a:moveTo>
                  <a:pt x="477919" y="21437"/>
                </a:moveTo>
                <a:cubicBezTo>
                  <a:pt x="499341" y="33775"/>
                  <a:pt x="512445" y="58102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89834" y="-4456"/>
                  <a:pt x="322735" y="-3656"/>
                  <a:pt x="454020" y="13474"/>
                </a:cubicBezTo>
                <a:cubicBezTo>
                  <a:pt x="462713" y="14543"/>
                  <a:pt x="470778" y="17324"/>
                  <a:pt x="477919" y="21437"/>
                </a:cubicBezTo>
                <a:close/>
                <a:moveTo>
                  <a:pt x="957797" y="167970"/>
                </a:move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8235" y="164811"/>
                  <a:pt x="926445" y="152188"/>
                  <a:pt x="957797" y="16797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338" name="Picture 2" descr="A person in a suit and tie&#10;&#10;Description automatically generated">
            <a:extLst>
              <a:ext uri="{FF2B5EF4-FFF2-40B4-BE49-F238E27FC236}">
                <a16:creationId xmlns:a16="http://schemas.microsoft.com/office/drawing/2014/main" id="{8A7EFA15-9CB1-3212-C8CC-B5DA908A51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9"/>
          <a:stretch/>
        </p:blipFill>
        <p:spPr bwMode="auto">
          <a:xfrm>
            <a:off x="7751975" y="1075239"/>
            <a:ext cx="4128603" cy="4128603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51" name="Freeform: Shape 14350">
            <a:extLst>
              <a:ext uri="{FF2B5EF4-FFF2-40B4-BE49-F238E27FC236}">
                <a16:creationId xmlns:a16="http://schemas.microsoft.com/office/drawing/2014/main" id="{2D385988-EAAF-4C27-AF8A-2BFBECAF3D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49602" y="4254"/>
            <a:ext cx="2066948" cy="1621879"/>
          </a:xfrm>
          <a:custGeom>
            <a:avLst/>
            <a:gdLst>
              <a:gd name="connsiteX0" fmla="*/ 0 w 2066948"/>
              <a:gd name="connsiteY0" fmla="*/ 0 h 1621879"/>
              <a:gd name="connsiteX1" fmla="*/ 123825 w 2066948"/>
              <a:gd name="connsiteY1" fmla="*/ 0 h 1621879"/>
              <a:gd name="connsiteX2" fmla="*/ 123825 w 2066948"/>
              <a:gd name="connsiteY2" fmla="*/ 1452620 h 1621879"/>
              <a:gd name="connsiteX3" fmla="*/ 1881378 w 2066948"/>
              <a:gd name="connsiteY3" fmla="*/ 436017 h 1621879"/>
              <a:gd name="connsiteX4" fmla="*/ 1127572 w 2066948"/>
              <a:gd name="connsiteY4" fmla="*/ 0 h 1621879"/>
              <a:gd name="connsiteX5" fmla="*/ 1374887 w 2066948"/>
              <a:gd name="connsiteY5" fmla="*/ 0 h 1621879"/>
              <a:gd name="connsiteX6" fmla="*/ 2035969 w 2066948"/>
              <a:gd name="connsiteY6" fmla="*/ 382391 h 1621879"/>
              <a:gd name="connsiteX7" fmla="*/ 2058648 w 2066948"/>
              <a:gd name="connsiteY7" fmla="*/ 466963 h 1621879"/>
              <a:gd name="connsiteX8" fmla="*/ 2035969 w 2066948"/>
              <a:gd name="connsiteY8" fmla="*/ 489642 h 1621879"/>
              <a:gd name="connsiteX9" fmla="*/ 92869 w 2066948"/>
              <a:gd name="connsiteY9" fmla="*/ 1613592 h 1621879"/>
              <a:gd name="connsiteX10" fmla="*/ 61913 w 2066948"/>
              <a:gd name="connsiteY10" fmla="*/ 1621879 h 1621879"/>
              <a:gd name="connsiteX11" fmla="*/ 0 w 2066948"/>
              <a:gd name="connsiteY11" fmla="*/ 1559967 h 162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66948" h="1621879">
                <a:moveTo>
                  <a:pt x="0" y="0"/>
                </a:moveTo>
                <a:lnTo>
                  <a:pt x="123825" y="0"/>
                </a:lnTo>
                <a:lnTo>
                  <a:pt x="123825" y="1452620"/>
                </a:lnTo>
                <a:lnTo>
                  <a:pt x="1881378" y="436017"/>
                </a:lnTo>
                <a:lnTo>
                  <a:pt x="1127572" y="0"/>
                </a:lnTo>
                <a:lnTo>
                  <a:pt x="1374887" y="0"/>
                </a:lnTo>
                <a:lnTo>
                  <a:pt x="2035969" y="382391"/>
                </a:lnTo>
                <a:cubicBezTo>
                  <a:pt x="2065582" y="399479"/>
                  <a:pt x="2075745" y="437340"/>
                  <a:pt x="2058648" y="466963"/>
                </a:cubicBezTo>
                <a:cubicBezTo>
                  <a:pt x="2053219" y="476384"/>
                  <a:pt x="2045389" y="484204"/>
                  <a:pt x="2035969" y="489642"/>
                </a:cubicBezTo>
                <a:lnTo>
                  <a:pt x="92869" y="1613592"/>
                </a:lnTo>
                <a:cubicBezTo>
                  <a:pt x="83458" y="1619031"/>
                  <a:pt x="72780" y="1621889"/>
                  <a:pt x="61913" y="1621879"/>
                </a:cubicBezTo>
                <a:cubicBezTo>
                  <a:pt x="27719" y="1621879"/>
                  <a:pt x="0" y="1594161"/>
                  <a:pt x="0" y="1559967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4353" name="Straight Connector 14352">
            <a:extLst>
              <a:ext uri="{FF2B5EF4-FFF2-40B4-BE49-F238E27FC236}">
                <a16:creationId xmlns:a16="http://schemas.microsoft.com/office/drawing/2014/main" id="{43621FD4-D14D-45D5-9A57-9A2DE5EA59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138745" y="1027906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5" name="Freeform: Shape 14354">
            <a:extLst>
              <a:ext uri="{FF2B5EF4-FFF2-40B4-BE49-F238E27FC236}">
                <a16:creationId xmlns:a16="http://schemas.microsoft.com/office/drawing/2014/main" id="{B621D332-7329-4994-8836-C429A51B75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9527" y="6033795"/>
            <a:ext cx="1991064" cy="824205"/>
          </a:xfrm>
          <a:custGeom>
            <a:avLst/>
            <a:gdLst>
              <a:gd name="connsiteX0" fmla="*/ 995532 w 1991064"/>
              <a:gd name="connsiteY0" fmla="*/ 0 h 824205"/>
              <a:gd name="connsiteX1" fmla="*/ 1984823 w 1991064"/>
              <a:gd name="connsiteY1" fmla="*/ 784423 h 824205"/>
              <a:gd name="connsiteX2" fmla="*/ 1991064 w 1991064"/>
              <a:gd name="connsiteY2" fmla="*/ 824205 h 824205"/>
              <a:gd name="connsiteX3" fmla="*/ 0 w 1991064"/>
              <a:gd name="connsiteY3" fmla="*/ 824205 h 824205"/>
              <a:gd name="connsiteX4" fmla="*/ 6241 w 1991064"/>
              <a:gd name="connsiteY4" fmla="*/ 784423 h 824205"/>
              <a:gd name="connsiteX5" fmla="*/ 995532 w 1991064"/>
              <a:gd name="connsiteY5" fmla="*/ 0 h 824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1064" h="824205">
                <a:moveTo>
                  <a:pt x="995532" y="0"/>
                </a:moveTo>
                <a:cubicBezTo>
                  <a:pt x="1483521" y="0"/>
                  <a:pt x="1890663" y="336754"/>
                  <a:pt x="1984823" y="784423"/>
                </a:cubicBezTo>
                <a:lnTo>
                  <a:pt x="1991064" y="824205"/>
                </a:lnTo>
                <a:lnTo>
                  <a:pt x="0" y="824205"/>
                </a:lnTo>
                <a:lnTo>
                  <a:pt x="6241" y="784423"/>
                </a:lnTo>
                <a:cubicBezTo>
                  <a:pt x="100402" y="336754"/>
                  <a:pt x="507544" y="0"/>
                  <a:pt x="9955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357" name="Freeform: Shape 14356">
            <a:extLst>
              <a:ext uri="{FF2B5EF4-FFF2-40B4-BE49-F238E27FC236}">
                <a16:creationId xmlns:a16="http://schemas.microsoft.com/office/drawing/2014/main" id="{2D20F754-35A9-4508-BE3C-C59996D143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51696" y="5523449"/>
            <a:ext cx="1340305" cy="1338805"/>
          </a:xfrm>
          <a:custGeom>
            <a:avLst/>
            <a:gdLst>
              <a:gd name="connsiteX0" fmla="*/ 61913 w 1340305"/>
              <a:gd name="connsiteY0" fmla="*/ 0 h 1338805"/>
              <a:gd name="connsiteX1" fmla="*/ 1340305 w 1340305"/>
              <a:gd name="connsiteY1" fmla="*/ 0 h 1338805"/>
              <a:gd name="connsiteX2" fmla="*/ 1340305 w 1340305"/>
              <a:gd name="connsiteY2" fmla="*/ 123825 h 1338805"/>
              <a:gd name="connsiteX3" fmla="*/ 123825 w 1340305"/>
              <a:gd name="connsiteY3" fmla="*/ 123825 h 1338805"/>
              <a:gd name="connsiteX4" fmla="*/ 123825 w 1340305"/>
              <a:gd name="connsiteY4" fmla="*/ 1338805 h 1338805"/>
              <a:gd name="connsiteX5" fmla="*/ 0 w 1340305"/>
              <a:gd name="connsiteY5" fmla="*/ 1338805 h 1338805"/>
              <a:gd name="connsiteX6" fmla="*/ 0 w 1340305"/>
              <a:gd name="connsiteY6" fmla="*/ 61913 h 1338805"/>
              <a:gd name="connsiteX7" fmla="*/ 61913 w 1340305"/>
              <a:gd name="connsiteY7" fmla="*/ 0 h 1338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0305" h="1338805">
                <a:moveTo>
                  <a:pt x="61913" y="0"/>
                </a:moveTo>
                <a:lnTo>
                  <a:pt x="1340305" y="0"/>
                </a:lnTo>
                <a:lnTo>
                  <a:pt x="1340305" y="123825"/>
                </a:lnTo>
                <a:lnTo>
                  <a:pt x="123825" y="123825"/>
                </a:lnTo>
                <a:lnTo>
                  <a:pt x="123825" y="1338805"/>
                </a:lnTo>
                <a:lnTo>
                  <a:pt x="0" y="1338805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130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A7BA06D-B3FF-4E91-8639-B4569AE3A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2B30C86D-5A07-48BC-9C9D-6F9A2DB1E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BBF652F-32A4-7D3C-3871-7E8B995DC0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077" b="113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>
                  <a:alpha val="30000"/>
                </a:schemeClr>
              </a:gs>
              <a:gs pos="33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692690-2935-44D7-B7C3-A713AB99618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77981" y="6356350"/>
            <a:ext cx="121433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sz="1200">
                <a:solidFill>
                  <a:schemeClr val="tx1"/>
                </a:solidFill>
                <a:latin typeface="Calibri" panose="020F0502020204030204"/>
              </a:rPr>
              <a:t>23. sušec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02AA3F-9642-D574-86DA-78A7BE397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2321" y="6356350"/>
            <a:ext cx="2809017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spcAft>
                <a:spcPts val="600"/>
              </a:spcAft>
              <a:defRPr/>
            </a:pPr>
            <a:r>
              <a:rPr lang="en-US" sz="1200" kern="1200" cap="none" spc="0" baseline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3A9244-EDAF-F23A-B39F-FB35D0D8D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70819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4854181D-6920-4594-9A5D-6CE56DC9F8B2}" type="slidenum">
              <a:rPr lang="en-US" sz="1200">
                <a:solidFill>
                  <a:schemeClr val="tx1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17</a:t>
            </a:fld>
            <a:endParaRPr lang="en-US" sz="1200">
              <a:solidFill>
                <a:schemeClr val="tx1"/>
              </a:solidFill>
              <a:latin typeface="Calibri" panose="020F050202020403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54EBF2-53FA-68F3-5AAE-8DC5DB245DBB}"/>
              </a:ext>
            </a:extLst>
          </p:cNvPr>
          <p:cNvSpPr txBox="1"/>
          <p:nvPr/>
        </p:nvSpPr>
        <p:spPr>
          <a:xfrm>
            <a:off x="555709" y="1720400"/>
            <a:ext cx="101891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»… v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šoli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obravnavamo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elektriko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ampak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zato</a:t>
            </a:r>
            <a:r>
              <a:rPr lang="en-US" sz="36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učenci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nimajo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predmeta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osnove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elektrotehnike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...«</a:t>
            </a:r>
          </a:p>
          <a:p>
            <a:endParaRPr lang="en-US" sz="3600" dirty="0">
              <a:latin typeface="+mj-lt"/>
              <a:ea typeface="+mj-ea"/>
              <a:cs typeface="+mj-cs"/>
            </a:endParaRPr>
          </a:p>
          <a:p>
            <a:pPr algn="r"/>
            <a:r>
              <a:rPr lang="en-US" sz="3200" kern="1200" dirty="0" err="1">
                <a:solidFill>
                  <a:srgbClr val="FFC000"/>
                </a:solidFill>
                <a:latin typeface="+mj-lt"/>
                <a:ea typeface="+mj-ea"/>
                <a:cs typeface="+mj-cs"/>
              </a:rPr>
              <a:t>Emilija</a:t>
            </a:r>
            <a:r>
              <a:rPr lang="en-US" sz="3200" kern="120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kern="1200" dirty="0" err="1">
                <a:solidFill>
                  <a:srgbClr val="FFC000"/>
                </a:solidFill>
                <a:latin typeface="+mj-lt"/>
                <a:ea typeface="+mj-ea"/>
                <a:cs typeface="+mj-cs"/>
              </a:rPr>
              <a:t>Stojmenova</a:t>
            </a:r>
            <a:r>
              <a:rPr lang="en-US" sz="3200" kern="120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 Duh, Studio </a:t>
            </a:r>
            <a:r>
              <a:rPr lang="en-US" sz="3200" kern="1200" dirty="0" err="1">
                <a:solidFill>
                  <a:srgbClr val="FFC000"/>
                </a:solidFill>
                <a:latin typeface="+mj-lt"/>
                <a:ea typeface="+mj-ea"/>
                <a:cs typeface="+mj-cs"/>
              </a:rPr>
              <a:t>ob</a:t>
            </a:r>
            <a:r>
              <a:rPr lang="en-US" sz="3200" kern="120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 17h, 11.1.2022</a:t>
            </a:r>
            <a:endParaRPr lang="en-US" sz="3600" kern="1200" dirty="0">
              <a:solidFill>
                <a:srgbClr val="FFC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121585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EE4F0-6BA3-1754-225E-A42BEEBFB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O čem govorimo?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245BDAA-DD37-1D78-4DB3-0FBA20CBA004}"/>
              </a:ext>
            </a:extLst>
          </p:cNvPr>
          <p:cNvSpPr txBox="1">
            <a:spLocks/>
          </p:cNvSpPr>
          <p:nvPr/>
        </p:nvSpPr>
        <p:spPr>
          <a:xfrm>
            <a:off x="391885" y="1267172"/>
            <a:ext cx="5036457" cy="38708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sl-SI" sz="2400" dirty="0"/>
              <a:t>Elektrotehnika</a:t>
            </a:r>
          </a:p>
          <a:p>
            <a:pPr lvl="1"/>
            <a:r>
              <a:rPr lang="sl-SI" sz="2000" dirty="0"/>
              <a:t>elektromotorji, hišna napeljava, luči, elektrarne, ...</a:t>
            </a:r>
          </a:p>
          <a:p>
            <a:pPr marL="514350" indent="-514350">
              <a:buFont typeface="+mj-lt"/>
              <a:buAutoNum type="arabicPeriod"/>
            </a:pPr>
            <a:r>
              <a:rPr lang="sl-SI" sz="2400" dirty="0"/>
              <a:t>Fizika</a:t>
            </a:r>
          </a:p>
          <a:p>
            <a:pPr lvl="1"/>
            <a:r>
              <a:rPr lang="sl-SI" sz="2000" dirty="0"/>
              <a:t>proučevanje naravnih pojavov ... pomembnejšimi tehničnimi pridobitvami in tehnološki procesi, ki ne bi bili mogoči brez fizikalnih spoznanj</a:t>
            </a:r>
          </a:p>
          <a:p>
            <a:pPr lvl="1"/>
            <a:endParaRPr lang="sl-SI" sz="2400" i="1" dirty="0"/>
          </a:p>
          <a:p>
            <a:pPr marL="0" indent="0" algn="r">
              <a:buNone/>
            </a:pPr>
            <a:r>
              <a:rPr lang="sl-SI" sz="2400" i="1" dirty="0"/>
              <a:t>UN fizika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4E3E3B-391A-DB9D-AED0-0C8B3A8F4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sl-S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41CF90-4416-5E3A-A0B0-0391ECFB3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Od Marije Terezije do umetne inteligence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D759EC-FC13-2EED-C648-C4A3A1E97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34608-FDCE-BD4F-8F6B-A4D986B68460}" type="slidenum">
              <a:rPr lang="sl-SI" smtClean="0"/>
              <a:t>18</a:t>
            </a:fld>
            <a:endParaRPr lang="sl-SI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25924FF-EAF0-362D-1AC5-82A54DB877AC}"/>
              </a:ext>
            </a:extLst>
          </p:cNvPr>
          <p:cNvSpPr txBox="1">
            <a:spLocks/>
          </p:cNvSpPr>
          <p:nvPr/>
        </p:nvSpPr>
        <p:spPr>
          <a:xfrm>
            <a:off x="5617029" y="1267172"/>
            <a:ext cx="5417456" cy="41466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sl-SI" sz="2400" dirty="0"/>
              <a:t>Digitalna tehnologija (DT)</a:t>
            </a:r>
          </a:p>
          <a:p>
            <a:pPr lvl="1"/>
            <a:r>
              <a:rPr lang="sl-SI" sz="2000" dirty="0"/>
              <a:t>računalnik, pametni telefon, hladilnik, ChatGPT, digitalno potrdilo, brskalnik, ...</a:t>
            </a:r>
          </a:p>
          <a:p>
            <a:pPr marL="514350" indent="-514350">
              <a:buFont typeface="+mj-lt"/>
              <a:buAutoNum type="arabicPeriod"/>
            </a:pPr>
            <a:r>
              <a:rPr lang="sl-SI" sz="2400" dirty="0"/>
              <a:t>Računalništvo in informatika (RIN)</a:t>
            </a:r>
          </a:p>
          <a:p>
            <a:pPr lvl="1"/>
            <a:r>
              <a:rPr lang="sl-SI" sz="2000" dirty="0"/>
              <a:t>preučuje dejavnost, katera zahteva, ima koristi ali je povezana z ustvarjanjem in uporabo digitalnih naprav.</a:t>
            </a:r>
            <a:endParaRPr lang="sl-SI" sz="2400" i="1" dirty="0"/>
          </a:p>
          <a:p>
            <a:pPr marL="0" indent="0" algn="r">
              <a:buNone/>
            </a:pPr>
            <a:r>
              <a:rPr lang="sl-SI" sz="2400" i="1" dirty="0"/>
              <a:t>ACM, Paradigms for Global Computing Education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BDFFA85-D9D5-658C-6638-8DBCF4E086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057" y="5319266"/>
            <a:ext cx="10515600" cy="961118"/>
          </a:xfrm>
        </p:spPr>
        <p:txBody>
          <a:bodyPr/>
          <a:lstStyle/>
          <a:p>
            <a:pPr marL="0" indent="0" algn="ctr">
              <a:buNone/>
            </a:pPr>
            <a:r>
              <a:rPr lang="sl-SI" b="1" dirty="0">
                <a:solidFill>
                  <a:schemeClr val="accent3">
                    <a:lumMod val="50000"/>
                  </a:schemeClr>
                </a:solidFill>
              </a:rPr>
              <a:t>RIN ima toliko z računalniki (DT), kolikor ima astronomija s teleskopi.</a:t>
            </a:r>
          </a:p>
          <a:p>
            <a:pPr marL="0" indent="0" algn="r">
              <a:buNone/>
            </a:pPr>
            <a:r>
              <a:rPr lang="sl-SI" b="1" i="1" dirty="0">
                <a:solidFill>
                  <a:schemeClr val="accent3">
                    <a:lumMod val="50000"/>
                  </a:schemeClr>
                </a:solidFill>
              </a:rPr>
              <a:t>Edsger W. Dijkstra, </a:t>
            </a:r>
            <a:r>
              <a:rPr lang="sl-SI" i="1" dirty="0">
                <a:solidFill>
                  <a:schemeClr val="accent3">
                    <a:lumMod val="50000"/>
                  </a:schemeClr>
                </a:solidFill>
              </a:rPr>
              <a:t>Turingova nagrada 1972</a:t>
            </a:r>
          </a:p>
        </p:txBody>
      </p:sp>
    </p:spTree>
    <p:extLst>
      <p:ext uri="{BB962C8B-B14F-4D97-AF65-F5344CB8AC3E}">
        <p14:creationId xmlns:p14="http://schemas.microsoft.com/office/powerpoint/2010/main" val="328944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Predmet Fizika</a:t>
            </a:r>
            <a:endParaRPr lang="sl-SI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8770"/>
            <a:ext cx="10515600" cy="45881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Pouk fizike v osnovni šoli razvija sposobnost za </a:t>
            </a:r>
            <a:r>
              <a:rPr lang="sl-SI" b="1" i="1" dirty="0">
                <a:solidFill>
                  <a:srgbClr val="FF0000"/>
                </a:solidFill>
              </a:rPr>
              <a:t>proučevanje naravnih pojavov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, tako da učenci spoznajo ter usvojijo jezik in metode, ki se uporabljajo pri proučevanju fizikalnih pojavov, in se seznanijo s preprostimi fizikalnimi pojmi, ki povzemajo naše vedenje o naravi. Učenci spoznajo, da </a:t>
            </a:r>
            <a:r>
              <a:rPr lang="sl-SI" b="1" i="1" dirty="0">
                <a:solidFill>
                  <a:srgbClr val="FF0000"/>
                </a:solidFill>
              </a:rPr>
              <a:t>fizika opisuje pojave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na vseh velikostnih stopnjah, od najmanjših delcev do vesolja. Seznanijo se s pomembnejšimi tehničnimi pridobitvami in tehnološkimi procesi, ki ne bi bili mogoči brez fizikalnih spoznanj. Na podlagi dejavnosti in z eksperimentalnim delom usvajajo nova spoznanja in pridobivajo ustrezne predstave o povezanosti naravnih pojavov.</a:t>
            </a:r>
          </a:p>
          <a:p>
            <a:pPr marL="0" indent="0">
              <a:buNone/>
            </a:pPr>
            <a:endParaRPr lang="sl-SI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r">
              <a:buNone/>
            </a:pPr>
            <a:r>
              <a:rPr lang="sl-SI" dirty="0"/>
              <a:t>(Program osnovna šola, FIZIKA, Učni načrt)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19</a:t>
            </a:fld>
            <a:endParaRPr lang="sl-SI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C2001BD-C5BC-A94D-671D-DA8545DE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Od Marije Terezije do umetne inteligence</a:t>
            </a:r>
          </a:p>
        </p:txBody>
      </p:sp>
    </p:spTree>
    <p:extLst>
      <p:ext uri="{BB962C8B-B14F-4D97-AF65-F5344CB8AC3E}">
        <p14:creationId xmlns:p14="http://schemas.microsoft.com/office/powerpoint/2010/main" val="1693173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5808F-0AD8-4436-D57C-63D0F757C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Trije scenariji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8047D7-75A4-E9C5-01C8-8184E4F16D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l-SI" dirty="0"/>
              <a:t>V osebnem razvoju članov aktiva želimo povečati globalno izpostavljenost in zato vključimo v delo kolega iz Avstrije.</a:t>
            </a:r>
          </a:p>
          <a:p>
            <a:pPr marL="0" indent="0" algn="r">
              <a:buNone/>
            </a:pPr>
            <a:r>
              <a:rPr lang="sl-SI" b="1" i="1" dirty="0"/>
              <a:t>Strokovne kompetence izobraževalcev</a:t>
            </a:r>
          </a:p>
          <a:p>
            <a:r>
              <a:rPr lang="sl-SI" dirty="0"/>
              <a:t>Pri naslednji uri zgodovine je tema zgodovina Krasa in Štanjela od leta 1800 do danes.</a:t>
            </a:r>
          </a:p>
          <a:p>
            <a:pPr marL="0" indent="0" algn="r">
              <a:buNone/>
            </a:pPr>
            <a:r>
              <a:rPr lang="sl-SI" b="1" i="1" dirty="0"/>
              <a:t>Pedagoške kompetence izobraževalcev</a:t>
            </a:r>
          </a:p>
          <a:p>
            <a:r>
              <a:rPr lang="sl-SI" dirty="0"/>
              <a:t>Pri pouku želimo krepiti digitalne kompetence varnega upravljanja s podatki in digitalnimi vsebinami ter državljanskega udejstvovanja z uporabo digitalnih tehnologij.</a:t>
            </a:r>
          </a:p>
          <a:p>
            <a:pPr marL="0" indent="0" algn="r">
              <a:buNone/>
            </a:pPr>
            <a:r>
              <a:rPr lang="sl-SI" b="1" i="1" dirty="0"/>
              <a:t>Kompetence učencev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FD1468-C98C-3D12-F1F1-59783C743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4125C1-29F5-2A01-79C6-44620EEEA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5277B-57DF-AD4D-1678-CD257F4B3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8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RIN (</a:t>
            </a:r>
            <a:r>
              <a:rPr lang="sl-SI" i="1" dirty="0"/>
              <a:t>Computing, Informatics</a:t>
            </a:r>
            <a:r>
              <a:rPr lang="sl-SI" dirty="0"/>
              <a:t>)</a:t>
            </a:r>
            <a:endParaRPr lang="sl-SI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7380"/>
            <a:ext cx="10515600" cy="42795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RIN je </a:t>
            </a:r>
            <a:r>
              <a:rPr lang="sl-SI" b="1" i="1" dirty="0">
                <a:solidFill>
                  <a:srgbClr val="FF0000"/>
                </a:solidFill>
              </a:rPr>
              <a:t>temeljna znanstvena veda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, ki preučuje dejavnost, katera zahteva, ima koristi ali je povezana </a:t>
            </a:r>
            <a:r>
              <a:rPr lang="sl-SI" b="1" i="1" dirty="0">
                <a:solidFill>
                  <a:srgbClr val="FF0000"/>
                </a:solidFill>
              </a:rPr>
              <a:t>z ustvarjanjem in uporabo digitalnih naprav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sl-SI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Kot </a:t>
            </a:r>
            <a:r>
              <a:rPr lang="sl-SI" b="1" i="1" dirty="0">
                <a:solidFill>
                  <a:srgbClr val="FF0000"/>
                </a:solidFill>
              </a:rPr>
              <a:t>splošnoizobraževalni predmet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je usmerjen v pridobivanje in razvijanje </a:t>
            </a:r>
            <a:r>
              <a:rPr lang="sl-SI" i="1" dirty="0">
                <a:solidFill>
                  <a:schemeClr val="accent2">
                    <a:lumMod val="75000"/>
                  </a:schemeClr>
                </a:solidFill>
              </a:rPr>
              <a:t>temeljnih znanj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RIN ter </a:t>
            </a:r>
            <a:r>
              <a:rPr lang="sl-SI" i="1" dirty="0">
                <a:solidFill>
                  <a:schemeClr val="accent2">
                    <a:lumMod val="75000"/>
                  </a:schemeClr>
                </a:solidFill>
              </a:rPr>
              <a:t>spretnosti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in </a:t>
            </a:r>
            <a:r>
              <a:rPr lang="sl-SI" i="1" dirty="0">
                <a:solidFill>
                  <a:schemeClr val="accent2">
                    <a:lumMod val="75000"/>
                  </a:schemeClr>
                </a:solidFill>
              </a:rPr>
              <a:t>oblikovanju stališč in odnosa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, kar učencem </a:t>
            </a:r>
            <a:r>
              <a:rPr lang="sl-SI" b="1" i="1" dirty="0">
                <a:solidFill>
                  <a:srgbClr val="FF0000"/>
                </a:solidFill>
              </a:rPr>
              <a:t>omogoča aktivno in odgovorno življenje oziroma delovanje v sodobni družbi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(npr. reševanje problemov, argumentirano, kritično presojanje itd.).</a:t>
            </a:r>
          </a:p>
          <a:p>
            <a:pPr marL="0" indent="0" algn="r">
              <a:buNone/>
            </a:pPr>
            <a:r>
              <a:rPr lang="sl-SI" sz="1900" dirty="0">
                <a:solidFill>
                  <a:schemeClr val="accent6">
                    <a:lumMod val="50000"/>
                  </a:schemeClr>
                </a:solidFill>
              </a:rPr>
              <a:t>(ACM, Paradigms for Global Computing Education)</a:t>
            </a:r>
            <a:endParaRPr lang="sl-SI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20</a:t>
            </a:fld>
            <a:endParaRPr lang="sl-SI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C2001BD-C5BC-A94D-671D-DA8545DE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Od Marije Terezije do umetne inteligence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6671399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21</a:t>
            </a:fld>
            <a:endParaRPr lang="en-US" dirty="0"/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12CC0F21-20E6-A642-BFA0-9D063072FCC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8823" y="80996"/>
          <a:ext cx="6464302" cy="3454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09286">
                  <a:extLst>
                    <a:ext uri="{9D8B030D-6E8A-4147-A177-3AD203B41FA5}">
                      <a16:colId xmlns:a16="http://schemas.microsoft.com/office/drawing/2014/main" val="926990681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806393774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1368075570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4214325482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636119341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1919385323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755000610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osnovna šola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gimnazija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skupaj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698400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#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%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#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%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#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%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81028664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Slovenščina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1631,5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21,08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560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12,98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2.191,5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18,18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5933996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Angleščina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656,0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8,48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420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9,73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1.076,0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8,93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9161751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Francoščina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420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9,73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420,0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3,48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5981545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Latinščina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455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10,54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455,0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3,77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2801676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Nemščina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420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9,73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420,0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3,48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5851092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Ruščina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420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9,73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420,0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3,48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99658429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Jeziki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2287,5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29,55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1400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32,44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3.687,5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30,59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026842364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0906037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Filozofija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1,62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0,58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5642034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Psihologija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1,62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0,58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855414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</a:rPr>
                        <a:t>Humanistika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140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3,24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140,0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1,16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663303210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15971589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Glasbena umetnost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452,0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5,84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1,62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522,0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4,33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798577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Likovna umetnost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487,0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6,29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1,62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557,0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4,62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0109061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Umetnost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939,0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12,13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140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3,24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1.079,0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8,95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84765349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EF81B428-1BB6-F24F-A4D3-FAD7F2C9A02D}"/>
              </a:ext>
            </a:extLst>
          </p:cNvPr>
          <p:cNvGraphicFramePr>
            <a:graphicFrameLocks noGrp="1"/>
          </p:cNvGraphicFramePr>
          <p:nvPr/>
        </p:nvGraphicFramePr>
        <p:xfrm>
          <a:off x="108823" y="3657602"/>
          <a:ext cx="6464302" cy="1767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09286">
                  <a:extLst>
                    <a:ext uri="{9D8B030D-6E8A-4147-A177-3AD203B41FA5}">
                      <a16:colId xmlns:a16="http://schemas.microsoft.com/office/drawing/2014/main" val="3494169748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116641142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1492239130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2636944266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932447465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1042840639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3365326010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</a:rPr>
                        <a:t>Spoznavanje</a:t>
                      </a:r>
                      <a:r>
                        <a:rPr lang="en-US" sz="1200" u="none" strike="noStrike" dirty="0">
                          <a:effectLst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</a:rPr>
                        <a:t>okolja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315,0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4,07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315,0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2,61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1469746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Družba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175,0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2,26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175,0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1,45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829066999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Domovinskain državljanska kultura in etika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0,90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0,58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88743921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Geografija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221,5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2,86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210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4,87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431,5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3,58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982964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Zgodovina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239,0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3,09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280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6,49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519,0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4,31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16705834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Sociologija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1,62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0,58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0773638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</a:rPr>
                        <a:t>Družboslovje</a:t>
                      </a:r>
                      <a:r>
                        <a:rPr lang="en-US" sz="1200" u="none" strike="noStrike" dirty="0">
                          <a:effectLst/>
                        </a:rPr>
                        <a:t>: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1020,5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13,18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350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8,11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1.370,5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11,37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108547021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5BB4D802-6120-804D-8149-C36EC178F4CD}"/>
              </a:ext>
            </a:extLst>
          </p:cNvPr>
          <p:cNvGraphicFramePr>
            <a:graphicFrameLocks noGrp="1"/>
          </p:cNvGraphicFramePr>
          <p:nvPr/>
        </p:nvGraphicFramePr>
        <p:xfrm>
          <a:off x="108823" y="5578710"/>
          <a:ext cx="6464302" cy="406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09286">
                  <a:extLst>
                    <a:ext uri="{9D8B030D-6E8A-4147-A177-3AD203B41FA5}">
                      <a16:colId xmlns:a16="http://schemas.microsoft.com/office/drawing/2014/main" val="1843019879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1494845707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3499950142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4255432822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2313392791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43446597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2129418741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</a:rPr>
                        <a:t>Športna</a:t>
                      </a:r>
                      <a:r>
                        <a:rPr lang="en-US" sz="1200" u="none" strike="noStrike" dirty="0">
                          <a:effectLst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</a:rPr>
                        <a:t>vzgoja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834,0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10,78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735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17,03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1.569,0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13,02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7417328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Šport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834,0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10,78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735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17,03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1.569,0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13,02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622297408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C2C74DF3-3183-474A-965F-00316D083E7D}"/>
              </a:ext>
            </a:extLst>
          </p:cNvPr>
          <p:cNvGraphicFramePr>
            <a:graphicFrameLocks noGrp="1"/>
          </p:cNvGraphicFramePr>
          <p:nvPr/>
        </p:nvGraphicFramePr>
        <p:xfrm>
          <a:off x="108823" y="6138378"/>
          <a:ext cx="6464302" cy="406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09286">
                  <a:extLst>
                    <a:ext uri="{9D8B030D-6E8A-4147-A177-3AD203B41FA5}">
                      <a16:colId xmlns:a16="http://schemas.microsoft.com/office/drawing/2014/main" val="764712213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445164411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3902492608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2144264782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2110386070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89420896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2491950660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Gospodinjstvo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87,5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1,13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87,5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0,73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0116616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Razno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87,5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1,13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0,00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87,5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0,73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27948494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D138320B-DEF2-C042-8294-36303AD76609}"/>
              </a:ext>
            </a:extLst>
          </p:cNvPr>
          <p:cNvGraphicFramePr>
            <a:graphicFrameLocks noGrp="1"/>
          </p:cNvGraphicFramePr>
          <p:nvPr/>
        </p:nvGraphicFramePr>
        <p:xfrm>
          <a:off x="6714359" y="3153675"/>
          <a:ext cx="5314384" cy="21539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77491">
                  <a:extLst>
                    <a:ext uri="{9D8B030D-6E8A-4147-A177-3AD203B41FA5}">
                      <a16:colId xmlns:a16="http://schemas.microsoft.com/office/drawing/2014/main" val="4130269792"/>
                    </a:ext>
                  </a:extLst>
                </a:gridCol>
                <a:gridCol w="567433">
                  <a:extLst>
                    <a:ext uri="{9D8B030D-6E8A-4147-A177-3AD203B41FA5}">
                      <a16:colId xmlns:a16="http://schemas.microsoft.com/office/drawing/2014/main" val="872009802"/>
                    </a:ext>
                  </a:extLst>
                </a:gridCol>
                <a:gridCol w="480875">
                  <a:extLst>
                    <a:ext uri="{9D8B030D-6E8A-4147-A177-3AD203B41FA5}">
                      <a16:colId xmlns:a16="http://schemas.microsoft.com/office/drawing/2014/main" val="3878064127"/>
                    </a:ext>
                  </a:extLst>
                </a:gridCol>
                <a:gridCol w="298143">
                  <a:extLst>
                    <a:ext uri="{9D8B030D-6E8A-4147-A177-3AD203B41FA5}">
                      <a16:colId xmlns:a16="http://schemas.microsoft.com/office/drawing/2014/main" val="2278133658"/>
                    </a:ext>
                  </a:extLst>
                </a:gridCol>
                <a:gridCol w="403935">
                  <a:extLst>
                    <a:ext uri="{9D8B030D-6E8A-4147-A177-3AD203B41FA5}">
                      <a16:colId xmlns:a16="http://schemas.microsoft.com/office/drawing/2014/main" val="2914814961"/>
                    </a:ext>
                  </a:extLst>
                </a:gridCol>
                <a:gridCol w="615520">
                  <a:extLst>
                    <a:ext uri="{9D8B030D-6E8A-4147-A177-3AD203B41FA5}">
                      <a16:colId xmlns:a16="http://schemas.microsoft.com/office/drawing/2014/main" val="3815299480"/>
                    </a:ext>
                  </a:extLst>
                </a:gridCol>
                <a:gridCol w="370987">
                  <a:extLst>
                    <a:ext uri="{9D8B030D-6E8A-4147-A177-3AD203B41FA5}">
                      <a16:colId xmlns:a16="http://schemas.microsoft.com/office/drawing/2014/main" val="2799073060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Matematika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1318,0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17,03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560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12,98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1.878,0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15,58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79704236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Naravoslovje in tehnika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210,0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2,71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210,0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1,74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0206664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Naravoslovje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175,0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2,26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175,0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1,45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49161077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Biologija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116,0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1,50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105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2,43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221,0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1,83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05905147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Fizika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134,0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1,73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210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4,87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344,0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2,85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5707450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Kemija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134,0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1,73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210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4,87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344,0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2,85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829349497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Tehnika in tehnologija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140,0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1,81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140,0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1,16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793766649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err="1">
                          <a:effectLst/>
                          <a:highlight>
                            <a:srgbClr val="FFFF00"/>
                          </a:highlight>
                        </a:rPr>
                        <a:t>Informatika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70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1,62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70,0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0,58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094066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MINT / STEM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2227,0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28,77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1,62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2.297,0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19,05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41611830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1FE08146-43DB-DE3C-F4BF-361B6604E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1811" y="411416"/>
            <a:ext cx="3171063" cy="2072768"/>
          </a:xfrm>
        </p:spPr>
        <p:txBody>
          <a:bodyPr/>
          <a:lstStyle/>
          <a:p>
            <a:r>
              <a:rPr lang="sl-SI" dirty="0"/>
              <a:t>RIN v OŠ in SŠ – deležni vsi</a:t>
            </a:r>
          </a:p>
        </p:txBody>
      </p:sp>
    </p:spTree>
    <p:extLst>
      <p:ext uri="{BB962C8B-B14F-4D97-AF65-F5344CB8AC3E}">
        <p14:creationId xmlns:p14="http://schemas.microsoft.com/office/powerpoint/2010/main" val="17604090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8A7BA06D-B3FF-4E91-8639-B4569AE3A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Arc 40">
            <a:extLst>
              <a:ext uri="{FF2B5EF4-FFF2-40B4-BE49-F238E27FC236}">
                <a16:creationId xmlns:a16="http://schemas.microsoft.com/office/drawing/2014/main" id="{2B30C86D-5A07-48BC-9C9D-6F9A2DB1E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E2CFBC99-FB8F-41F7-A81D-A5288D688D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E9D404B9-8F40-E027-EC80-7F9A0260B4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7000"/>
                    </a14:imgEffect>
                  </a14:imgLayer>
                </a14:imgProps>
              </a:ext>
            </a:extLst>
          </a:blip>
          <a:srcRect t="8554" r="-1" b="12754"/>
          <a:stretch/>
        </p:blipFill>
        <p:spPr>
          <a:xfrm>
            <a:off x="20" y="10"/>
            <a:ext cx="12188932" cy="6857990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1EF86BFA-9133-4F6B-98BE-1CBB87EB62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307" y="3666683"/>
            <a:ext cx="12188952" cy="3191317"/>
          </a:xfrm>
          <a:prstGeom prst="rect">
            <a:avLst/>
          </a:prstGeom>
          <a:gradFill>
            <a:gsLst>
              <a:gs pos="42000">
                <a:schemeClr val="bg1">
                  <a:alpha val="23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FF91ADA-5586-A040-CF1C-0C133D5D3B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43429" y="477998"/>
            <a:ext cx="10410370" cy="5741827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RIN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vključuje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:</a:t>
            </a:r>
          </a:p>
          <a:p>
            <a:endParaRPr lang="en-US" sz="2800" b="1" kern="1200" dirty="0">
              <a:solidFill>
                <a:srgbClr val="7030A0"/>
              </a:solidFill>
              <a:latin typeface="+mn-lt"/>
              <a:ea typeface="+mn-ea"/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načrtovanje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izdelavo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sistemov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strojne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programske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opreme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obdelavo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strukturiranje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upravljanje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različnih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vrst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informacij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reševanje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problemov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z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iskanjem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rešitev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za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probleme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ali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z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dokazovanjem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, da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rešitev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ne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obstaja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omogočanje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, da se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računalniški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sistemi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obnašajo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inteligentno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ustvarjanje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uporabo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komunikacijskih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razvedrilnih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medijev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;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ter</a:t>
            </a:r>
            <a:endParaRPr lang="en-US" sz="2800" b="1" dirty="0">
              <a:solidFill>
                <a:srgbClr val="7030A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iskanje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zbiranje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informacij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, ki so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pomembne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za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kateri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koli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n-lt"/>
                <a:ea typeface="+mn-ea"/>
                <a:cs typeface="+mn-cs"/>
              </a:rPr>
              <a:t>namen</a:t>
            </a:r>
            <a:r>
              <a:rPr lang="en-US" sz="28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sz="2000" b="1" kern="1200" dirty="0">
              <a:solidFill>
                <a:srgbClr val="7030A0"/>
              </a:solidFill>
              <a:latin typeface="+mn-lt"/>
              <a:ea typeface="+mn-ea"/>
              <a:cs typeface="+mn-cs"/>
            </a:endParaRPr>
          </a:p>
          <a:p>
            <a:pPr algn="r"/>
            <a:r>
              <a:rPr lang="en-US" sz="2000" b="1" kern="1200" dirty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(ACM, Paradigms for Global Computing Education)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2FE84B-3C6B-ED1C-2F94-0CE1A0FA9E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sz="1200">
                <a:solidFill>
                  <a:srgbClr val="FFFFFF"/>
                </a:solidFill>
                <a:latin typeface="Calibri" panose="020F0502020204030204"/>
              </a:rPr>
              <a:t>23. sušec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C501C-17EA-2406-B1B0-4E19E004F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5999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spcAft>
                <a:spcPts val="600"/>
              </a:spcAft>
              <a:defRPr/>
            </a:pPr>
            <a:r>
              <a:rPr lang="en-US" sz="1200" kern="1200" cap="none" spc="0" baseline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4C5D6F-48E5-0E2C-8750-904CCE556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88120" y="6356350"/>
            <a:ext cx="76567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4854181D-6920-4594-9A5D-6CE56DC9F8B2}" type="slidenum">
              <a:rPr lang="en-US"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22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719843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653293" y="217693"/>
            <a:ext cx="10013886" cy="761926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ctr">
            <a:noAutofit/>
          </a:bodyPr>
          <a:lstStyle/>
          <a:p>
            <a:pPr algn="ctr">
              <a:buNone/>
            </a:pPr>
            <a:r>
              <a:rPr lang="sl-SI" sz="3265" spc="-1">
                <a:solidFill>
                  <a:srgbClr val="FF6600"/>
                </a:solidFill>
                <a:latin typeface="Arial"/>
              </a:rPr>
              <a:t>Okvir temeljnih vsebin računalništva in informatike</a:t>
            </a:r>
          </a:p>
        </p:txBody>
      </p:sp>
      <p:sp>
        <p:nvSpPr>
          <p:cNvPr id="120" name="PlaceHolder 2"/>
          <p:cNvSpPr>
            <a:spLocks noGrp="1"/>
          </p:cNvSpPr>
          <p:nvPr>
            <p:ph/>
          </p:nvPr>
        </p:nvSpPr>
        <p:spPr>
          <a:xfrm>
            <a:off x="653294" y="1523852"/>
            <a:ext cx="10884658" cy="4789250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rmAutofit/>
          </a:bodyPr>
          <a:lstStyle/>
          <a:p>
            <a:pPr marL="522461" indent="-391846">
              <a:spcBef>
                <a:spcPts val="1278"/>
              </a:spcBef>
              <a:buClr>
                <a:srgbClr val="FF6600"/>
              </a:buClr>
              <a:buFont typeface="StarSymbol"/>
              <a:buAutoNum type="arabicParenR"/>
            </a:pPr>
            <a:r>
              <a:rPr lang="sl-SI" sz="2903" spc="-1" dirty="0">
                <a:latin typeface="Arial"/>
              </a:rPr>
              <a:t>Računalniški sistemi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Font typeface="StarSymbol"/>
              <a:buAutoNum type="arabicParenR"/>
            </a:pPr>
            <a:r>
              <a:rPr lang="sl-SI" sz="2903" spc="-1" dirty="0">
                <a:latin typeface="Arial"/>
              </a:rPr>
              <a:t>Podatki in analiza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Font typeface="StarSymbol"/>
              <a:buAutoNum type="arabicParenR"/>
            </a:pPr>
            <a:r>
              <a:rPr lang="sl-SI" sz="2903" spc="-1" dirty="0">
                <a:latin typeface="Arial"/>
              </a:rPr>
              <a:t>Algoritmi in programiranje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Font typeface="StarSymbol"/>
              <a:buAutoNum type="arabicParenR"/>
            </a:pPr>
            <a:r>
              <a:rPr lang="sl-SI" sz="2903" spc="-1" dirty="0">
                <a:latin typeface="Arial"/>
              </a:rPr>
              <a:t>Omrežja in Internet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Font typeface="StarSymbol"/>
              <a:buAutoNum type="arabicParenR"/>
            </a:pPr>
            <a:r>
              <a:rPr lang="sl-SI" sz="2903" spc="-1" dirty="0">
                <a:latin typeface="Arial"/>
              </a:rPr>
              <a:t>Učinki računalništva in informatike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Font typeface="StarSymbol"/>
              <a:buAutoNum type="arabicParenR"/>
            </a:pPr>
            <a:endParaRPr lang="sl-SI" sz="2903" spc="-1" dirty="0">
              <a:latin typeface="Arial"/>
            </a:endParaRPr>
          </a:p>
          <a:p>
            <a:pPr marL="130615" algn="r">
              <a:spcBef>
                <a:spcPts val="1278"/>
              </a:spcBef>
              <a:buClr>
                <a:srgbClr val="FF6600"/>
              </a:buClr>
            </a:pPr>
            <a:r>
              <a:rPr lang="sl-SI" sz="2400" spc="-1" dirty="0">
                <a:latin typeface="Arial"/>
              </a:rPr>
              <a:t>K–12 Computer Science Framework. (2016), </a:t>
            </a:r>
            <a:r>
              <a:rPr lang="sl-SI" sz="2400" spc="-1" dirty="0">
                <a:latin typeface="Arial"/>
                <a:hlinkClick r:id="rId2"/>
              </a:rPr>
              <a:t>http://www.k12cs.org</a:t>
            </a:r>
            <a:r>
              <a:rPr lang="sl-SI" sz="2400" spc="-1" dirty="0">
                <a:latin typeface="Arial"/>
              </a:rPr>
              <a:t> </a:t>
            </a:r>
          </a:p>
          <a:p>
            <a:pPr marL="130615" algn="r">
              <a:spcBef>
                <a:spcPts val="1278"/>
              </a:spcBef>
              <a:buClr>
                <a:srgbClr val="FF6600"/>
              </a:buClr>
            </a:pPr>
            <a:r>
              <a:rPr lang="sl-SI" sz="2400" spc="-1" dirty="0">
                <a:latin typeface="Arial"/>
              </a:rPr>
              <a:t>RINOS, Okvir RIN od vrtca do srednje šole, </a:t>
            </a:r>
            <a:r>
              <a:rPr lang="sl-SI" sz="2400" spc="-1" dirty="0">
                <a:latin typeface="Arial"/>
                <a:hlinkClick r:id="rId3"/>
              </a:rPr>
              <a:t>https://www.racunalnistvo-in-informatika-za-vse.si/about/</a:t>
            </a:r>
            <a:endParaRPr lang="sl-SI" sz="2903" spc="-1" dirty="0">
              <a:latin typeface="Arial"/>
            </a:endParaRPr>
          </a:p>
          <a:p>
            <a:pPr marL="130615">
              <a:spcBef>
                <a:spcPts val="1278"/>
              </a:spcBef>
              <a:buClr>
                <a:srgbClr val="FF6600"/>
              </a:buClr>
            </a:pPr>
            <a:endParaRPr lang="sl-SI" sz="2903" spc="-1" dirty="0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1F05849-6FA0-4F6A-AAA0-ED2705E712B0}" type="slidenum">
              <a:rPr/>
              <a:t>23</a:t>
            </a:fld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4355B6-A9C8-1DCF-F46E-CA8A6679FE5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23. sušec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963E71-F293-A795-0D67-F676D93361D5}"/>
              </a:ext>
            </a:extLst>
          </p:cNvPr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rPr lang="en-GB"/>
              <a:t>Od Marije Terezije do umetne inteligence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653293" y="217693"/>
            <a:ext cx="10013886" cy="761926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ctr">
            <a:noAutofit/>
          </a:bodyPr>
          <a:lstStyle/>
          <a:p>
            <a:pPr algn="ctr">
              <a:buNone/>
            </a:pPr>
            <a:r>
              <a:rPr lang="sl-SI" sz="3265" spc="-1">
                <a:solidFill>
                  <a:srgbClr val="FF6600"/>
                </a:solidFill>
                <a:latin typeface="Arial"/>
              </a:rPr>
              <a:t>Starostna obdobja</a:t>
            </a:r>
          </a:p>
        </p:txBody>
      </p:sp>
      <p:sp>
        <p:nvSpPr>
          <p:cNvPr id="122" name="PlaceHolder 2"/>
          <p:cNvSpPr>
            <a:spLocks noGrp="1"/>
          </p:cNvSpPr>
          <p:nvPr>
            <p:ph/>
          </p:nvPr>
        </p:nvSpPr>
        <p:spPr>
          <a:xfrm>
            <a:off x="653294" y="1523852"/>
            <a:ext cx="10884658" cy="4789250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rmAutofit/>
          </a:bodyPr>
          <a:lstStyle/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b="1" spc="-1">
                <a:latin typeface="Arial"/>
              </a:rPr>
              <a:t>[vrtec]</a:t>
            </a:r>
            <a:r>
              <a:rPr lang="sl-SI" sz="2903" spc="-1">
                <a:latin typeface="Arial"/>
              </a:rPr>
              <a:t>: pomen kontinuitete prehodov med VIO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b="1" spc="-1">
                <a:latin typeface="Arial"/>
              </a:rPr>
              <a:t>[poklicno in strokovno]</a:t>
            </a:r>
            <a:r>
              <a:rPr lang="sl-SI" sz="2903" spc="-1">
                <a:latin typeface="Arial"/>
              </a:rPr>
              <a:t>: vsebine prilagojene nivoju izobraževalnega programa (NPI, SPI, SSI, PTI)</a:t>
            </a:r>
          </a:p>
          <a:p>
            <a:endParaRPr lang="sl-SI" sz="2903" spc="-1">
              <a:latin typeface="Arial"/>
            </a:endParaRPr>
          </a:p>
          <a:p>
            <a:r>
              <a:rPr lang="sl-SI" sz="2903" b="1" spc="-1">
                <a:solidFill>
                  <a:srgbClr val="158466"/>
                </a:solidFill>
                <a:latin typeface="Arial"/>
              </a:rPr>
              <a:t>[OBDP]:</a:t>
            </a:r>
            <a:r>
              <a:rPr lang="sl-SI" sz="2903" spc="-1">
                <a:solidFill>
                  <a:srgbClr val="158466"/>
                </a:solidFill>
                <a:latin typeface="Arial"/>
              </a:rPr>
              <a:t> vrtec oziroma predšolsko obdobje</a:t>
            </a:r>
            <a:endParaRPr lang="sl-SI" sz="2903" spc="-1">
              <a:latin typeface="Arial"/>
            </a:endParaRPr>
          </a:p>
          <a:p>
            <a:r>
              <a:rPr lang="sl-SI" sz="2903" b="1" spc="-1">
                <a:solidFill>
                  <a:srgbClr val="2A6099"/>
                </a:solidFill>
                <a:latin typeface="Arial"/>
              </a:rPr>
              <a:t>[OBD1]:</a:t>
            </a:r>
            <a:r>
              <a:rPr lang="sl-SI" sz="2903" spc="-1">
                <a:solidFill>
                  <a:srgbClr val="2A6099"/>
                </a:solidFill>
                <a:latin typeface="Arial"/>
              </a:rPr>
              <a:t> osnovna šola 1. do 3. razred</a:t>
            </a:r>
            <a:endParaRPr lang="sl-SI" sz="2903" spc="-1">
              <a:latin typeface="Arial"/>
            </a:endParaRPr>
          </a:p>
          <a:p>
            <a:r>
              <a:rPr lang="sl-SI" sz="2903" b="1" spc="-1">
                <a:solidFill>
                  <a:srgbClr val="E16173"/>
                </a:solidFill>
                <a:latin typeface="Arial"/>
              </a:rPr>
              <a:t>[OBD2]:</a:t>
            </a:r>
            <a:r>
              <a:rPr lang="sl-SI" sz="2903" spc="-1">
                <a:solidFill>
                  <a:srgbClr val="E16173"/>
                </a:solidFill>
                <a:latin typeface="Arial"/>
              </a:rPr>
              <a:t> osnovna šola 4. do 6. razred</a:t>
            </a:r>
            <a:endParaRPr lang="sl-SI" sz="2903" spc="-1">
              <a:latin typeface="Arial"/>
            </a:endParaRPr>
          </a:p>
          <a:p>
            <a:r>
              <a:rPr lang="sl-SI" sz="2903" b="1" spc="-1">
                <a:solidFill>
                  <a:srgbClr val="8D1D75"/>
                </a:solidFill>
                <a:latin typeface="Arial"/>
              </a:rPr>
              <a:t>[OBD3]:</a:t>
            </a:r>
            <a:r>
              <a:rPr lang="sl-SI" sz="2903" spc="-1">
                <a:solidFill>
                  <a:srgbClr val="8D1D75"/>
                </a:solidFill>
                <a:latin typeface="Arial"/>
              </a:rPr>
              <a:t> osnovna šola 7. do 9. razred in NPI</a:t>
            </a:r>
            <a:endParaRPr lang="sl-SI" sz="2903" spc="-1">
              <a:latin typeface="Arial"/>
            </a:endParaRPr>
          </a:p>
          <a:p>
            <a:r>
              <a:rPr lang="sl-SI" sz="2903" b="1" spc="-1">
                <a:latin typeface="Arial"/>
              </a:rPr>
              <a:t>[OBD4]:</a:t>
            </a:r>
            <a:r>
              <a:rPr lang="sl-SI" sz="2903" spc="-1">
                <a:latin typeface="Arial"/>
              </a:rPr>
              <a:t> splošna srednja šola, SPI, SSI, PTI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BAB6FB1-6356-4097-AAD6-BF9367367D46}" type="slidenum">
              <a:rPr/>
              <a:t>24</a:t>
            </a:fld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9CA3E-DD4F-25B1-5F31-0C15F37D6EF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23. sušec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72FBB9-B400-A10A-4914-D00F8434D021}"/>
              </a:ext>
            </a:extLst>
          </p:cNvPr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rPr lang="en-GB"/>
              <a:t>Od Marije Terezije do umetne inteligence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ctr">
            <a:noAutofit/>
          </a:bodyPr>
          <a:lstStyle/>
          <a:p>
            <a:pPr algn="ctr">
              <a:buNone/>
            </a:pPr>
            <a:r>
              <a:rPr lang="sl-SI" sz="3265" spc="-1">
                <a:solidFill>
                  <a:srgbClr val="FF6600"/>
                </a:solidFill>
                <a:latin typeface="Arial"/>
              </a:rPr>
              <a:t>Računalniški sistemi</a:t>
            </a:r>
          </a:p>
        </p:txBody>
      </p:sp>
      <p:sp>
        <p:nvSpPr>
          <p:cNvPr id="124" name="PlaceHolder 2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rmAutofit fontScale="92500" lnSpcReduction="20000"/>
          </a:bodyPr>
          <a:lstStyle/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 dirty="0">
                <a:latin typeface="Arial"/>
              </a:rPr>
              <a:t>Naprave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 dirty="0">
                <a:latin typeface="Arial"/>
              </a:rPr>
              <a:t>Strojna in programska oprema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 dirty="0">
                <a:latin typeface="Arial"/>
              </a:rPr>
              <a:t>Odpravljanje težav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E7D88CD-169B-CBB6-CC2D-8EAC9BF57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93371"/>
            <a:ext cx="5181600" cy="4783592"/>
          </a:xfrm>
        </p:spPr>
        <p:txBody>
          <a:bodyPr>
            <a:normAutofit fontScale="92500" lnSpcReduction="20000"/>
          </a:bodyPr>
          <a:lstStyle/>
          <a:p>
            <a:r>
              <a:rPr lang="sl-SI" dirty="0"/>
              <a:t>Ponazorite, kako računalniški sistemi izvajajo logiko, vhod in izhod prek komponent strojne opreme.</a:t>
            </a:r>
          </a:p>
          <a:p>
            <a:r>
              <a:rPr lang="sl-SI" dirty="0"/>
              <a:t>Razumeti komponente strojne in programske opreme, ki sestavljajo računalniške sisteme, in kako komunicirajo med seboj in z drugimi sistemi.</a:t>
            </a:r>
          </a:p>
          <a:p>
            <a:r>
              <a:rPr lang="sl-SI" dirty="0"/>
              <a:t>Razumeti, kako se navodila programske opreme shranjujejo in izvajajo v računalniškem sistemu.</a:t>
            </a:r>
          </a:p>
          <a:p>
            <a:r>
              <a:rPr lang="sl-SI" dirty="0"/>
              <a:t>Določite možne rešitve za reševanje preprostih težav s strojno in programsko opremo z uporabo običajnih strategij za odpravljanje težav.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BE11DA-CE26-EA32-05A1-A27A76192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51946B-CBB1-C02B-E93D-A7EFE4D44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Od Marije Terezije do umetne inteligence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ED0D-3F49-459B-9B64-31C4F0A12D7B}" type="slidenum">
              <a:rPr/>
              <a:t>25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ctr">
            <a:noAutofit/>
          </a:bodyPr>
          <a:lstStyle/>
          <a:p>
            <a:pPr algn="ctr">
              <a:buNone/>
            </a:pPr>
            <a:r>
              <a:rPr lang="sl-SI" sz="3265" spc="-1">
                <a:solidFill>
                  <a:srgbClr val="FF6600"/>
                </a:solidFill>
                <a:latin typeface="Arial"/>
              </a:rPr>
              <a:t>Podatki in analiza</a:t>
            </a:r>
          </a:p>
        </p:txBody>
      </p:sp>
      <p:sp>
        <p:nvSpPr>
          <p:cNvPr id="130" name="PlaceHolder 2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rmAutofit fontScale="92500" lnSpcReduction="10000"/>
          </a:bodyPr>
          <a:lstStyle/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 dirty="0">
                <a:latin typeface="Arial"/>
              </a:rPr>
              <a:t>Zbiranje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 dirty="0">
                <a:latin typeface="Arial"/>
              </a:rPr>
              <a:t>Shranjevanje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 dirty="0">
                <a:latin typeface="Arial"/>
              </a:rPr>
              <a:t>Prikazovanje in preoblikovanje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 dirty="0">
                <a:latin typeface="Arial"/>
              </a:rPr>
              <a:t>Sklepanje in modeliranj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EE702AB-DE49-6914-79E1-BFD3F20709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494971"/>
            <a:ext cx="5181600" cy="4681992"/>
          </a:xfrm>
        </p:spPr>
        <p:txBody>
          <a:bodyPr>
            <a:normAutofit fontScale="92500" lnSpcReduction="10000"/>
          </a:bodyPr>
          <a:lstStyle/>
          <a:p>
            <a:r>
              <a:rPr lang="sl-SI" dirty="0"/>
              <a:t>Razumeti, kako je mogoče podatke različnih oblik (vključno z besedilom, zvoki in slikami) predstaviti in rokovati z digitalno v obliki binarnih števk.</a:t>
            </a:r>
          </a:p>
          <a:p>
            <a:r>
              <a:rPr lang="sl-SI" dirty="0"/>
              <a:t>Razumeti, kako je mogoče odnose med podatki uporabiti za strukturiranje njihovega shranjevanja in njihovo učinkovitejšo obdelavo.</a:t>
            </a:r>
          </a:p>
          <a:p>
            <a:r>
              <a:rPr lang="sl-SI" dirty="0"/>
              <a:t>Uporabite več metod šifriranja za modeliranje varnega prenosa informacij.</a:t>
            </a:r>
          </a:p>
          <a:p>
            <a:r>
              <a:rPr lang="sl-SI" dirty="0"/>
              <a:t>Razvijte razumevanje ideje, da se stroji lahko „učijo“.</a:t>
            </a:r>
          </a:p>
          <a:p>
            <a:pPr marL="0" indent="0">
              <a:buNone/>
            </a:pPr>
            <a:endParaRPr lang="sl-SI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B6B05F-55EC-CD62-5A32-FDE52C225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8A8B58-F77B-BEAD-1483-A582FFB1F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Od Marije Terezije do umetne inteligence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C26D7-3DD1-4F43-81BD-627226F4418F}" type="slidenum">
              <a:rPr/>
              <a:t>26</a:t>
            </a:fld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ctr">
            <a:noAutofit/>
          </a:bodyPr>
          <a:lstStyle/>
          <a:p>
            <a:pPr algn="ctr">
              <a:buNone/>
            </a:pPr>
            <a:r>
              <a:rPr lang="sl-SI" sz="3265" spc="-1">
                <a:solidFill>
                  <a:srgbClr val="FF6600"/>
                </a:solidFill>
                <a:latin typeface="Arial"/>
              </a:rPr>
              <a:t>Algoritmi in programiranje</a:t>
            </a:r>
          </a:p>
        </p:txBody>
      </p:sp>
      <p:sp>
        <p:nvSpPr>
          <p:cNvPr id="136" name="PlaceHolder 2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rmAutofit fontScale="92500"/>
          </a:bodyPr>
          <a:lstStyle/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Algoritmi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Spremenljivke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Nadzor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Modularnost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Razvoj programov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9589F11-6B01-B944-AB00-428A3A21584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sl-SI" dirty="0"/>
              <a:t>Razumeti, kaj so algoritmi; kako so implementirani kot programi na digitalnih napravah; in da se programi izvajajo po natančnih in nedvoumnih navodilih.</a:t>
            </a:r>
          </a:p>
          <a:p>
            <a:r>
              <a:rPr lang="sl-SI" dirty="0"/>
              <a:t>Z logičnim razmišljanjem razložite, kako delujejo nekateri preprosti algoritmi, ter odkrijte in popravite napake v algoritmih in programih.</a:t>
            </a:r>
          </a:p>
          <a:p>
            <a:r>
              <a:rPr lang="sl-SI" dirty="0"/>
              <a:t>Načrtujte in razvijajte modularne programe, ki uporabljajo proceduro ali funkcije.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9FA8A9-6220-3D46-C3B2-29646C4BA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53CF06-8674-ED97-CC6C-25A064665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Od Marije Terezije do umetne inteligence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F511F-B286-479C-B91F-09A781621FC4}" type="slidenum">
              <a:rPr/>
              <a:t>27</a:t>
            </a:fld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ctr">
            <a:noAutofit/>
          </a:bodyPr>
          <a:lstStyle/>
          <a:p>
            <a:pPr algn="ctr">
              <a:buNone/>
            </a:pPr>
            <a:r>
              <a:rPr lang="sl-SI" sz="3265" spc="-1">
                <a:solidFill>
                  <a:srgbClr val="FF6600"/>
                </a:solidFill>
                <a:latin typeface="Arial"/>
              </a:rPr>
              <a:t>Omrežja in Internet</a:t>
            </a:r>
          </a:p>
        </p:txBody>
      </p:sp>
      <p:sp>
        <p:nvSpPr>
          <p:cNvPr id="144" name="PlaceHolder 2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rmAutofit fontScale="92500" lnSpcReduction="20000"/>
          </a:bodyPr>
          <a:lstStyle/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Omrežne komunikacije in organizacija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Kibernetska varnost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4AFDB77-2D7A-4134-0C9C-70E4F6ADC9B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l-SI" dirty="0"/>
              <a:t>Razumeti računalniška omrežja, vključno z internetom; kako lahko zagotovijo več storitev, kot je svetovni splet.</a:t>
            </a:r>
          </a:p>
          <a:p>
            <a:r>
              <a:rPr lang="sl-SI" dirty="0"/>
              <a:t>Modeliraj vlogo protokolov pri prenosu podatkov po omrežjih in internetu.</a:t>
            </a:r>
          </a:p>
          <a:p>
            <a:r>
              <a:rPr lang="sl-SI" dirty="0"/>
              <a:t>Razumevanje prenosa podatkov med digitalnimi računalniki prek omrežij, vključno z internetom, tj. naslovi IP in preklapljanje paketov.</a:t>
            </a:r>
          </a:p>
          <a:p>
            <a:r>
              <a:rPr lang="sl-SI" dirty="0"/>
              <a:t>Pogovorite se o dejanskih težavah kibernetske varnosti in o tem, kako je mogoče zaščititi osebne podatke.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B419B0-B2AA-9B0B-5753-2D5DB26F0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F0C036-57EB-BAA1-E16D-006FE2997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Od Marije Terezije do umetne inteligence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6702C-F7BC-408A-B2AF-77EBE7E22A9C}" type="slidenum">
              <a:rPr/>
              <a:t>28</a:t>
            </a:fld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ctr">
            <a:noAutofit/>
          </a:bodyPr>
          <a:lstStyle/>
          <a:p>
            <a:pPr algn="ctr">
              <a:buNone/>
            </a:pPr>
            <a:r>
              <a:rPr lang="sl-SI" sz="3265" spc="-1">
                <a:solidFill>
                  <a:srgbClr val="FF6600"/>
                </a:solidFill>
                <a:latin typeface="Arial"/>
              </a:rPr>
              <a:t>Učinki računalništva in informatike</a:t>
            </a:r>
          </a:p>
        </p:txBody>
      </p:sp>
      <p:sp>
        <p:nvSpPr>
          <p:cNvPr id="152" name="PlaceHolder 2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rmAutofit fontScale="92500" lnSpcReduction="20000"/>
          </a:bodyPr>
          <a:lstStyle/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Kultura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Socialne interakcije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Varnost, zakonodaja in etika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61E71BA-6F98-E4A1-B8B2-6D098659C09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l-SI" dirty="0"/>
              <a:t>Primerjajte, kako ljudje živijo in delajo pred in po uvedbi ali prevzemu nove računalniške tehnologije.</a:t>
            </a:r>
          </a:p>
          <a:p>
            <a:r>
              <a:rPr lang="sl-SI" dirty="0"/>
              <a:t>Razpravljajte o računalniških tehnologijah, ki so spremenile svet, in povejte, kako te tehnologije vplivajo na kulturne prakse in kako nanje vplivajo.</a:t>
            </a:r>
          </a:p>
          <a:p>
            <a:r>
              <a:rPr lang="sl-SI" dirty="0"/>
              <a:t>Vzpostavite etične protokole za spletni svet.</a:t>
            </a:r>
          </a:p>
          <a:p>
            <a:r>
              <a:rPr lang="sl-SI" dirty="0"/>
              <a:t>Razložite koncepte etike, pristranskosti in pravičnosti v kontekstu umetne inteligence in avtomatizacije.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6BBB6D-5418-394F-47CD-2361D8CF7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49F31A-3B38-1796-C27F-1DE84A021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Od Marije Terezije do umetne inteligence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4939B-9431-4C7A-889A-5C7BC98CC926}" type="slidenum">
              <a:rPr/>
              <a:t>29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5808F-0AD8-4436-D57C-63D0F757C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sl-SI" dirty="0"/>
              <a:t>Scenarij 1 – </a:t>
            </a:r>
            <a:r>
              <a:rPr lang="sl-SI" sz="2400" dirty="0"/>
              <a:t>strokovne kompetence izobraževalcev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8047D7-75A4-E9C5-01C8-8184E4F16D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l-SI" dirty="0"/>
              <a:t>V osebnem razvoju članov aktiva želimo povečati globalno izpostavljenost in zato vključimo v delo kolega iz Avstrije.</a:t>
            </a:r>
          </a:p>
          <a:p>
            <a:r>
              <a:rPr lang="sl-SI" i="1" dirty="0"/>
              <a:t>gradiva v oblaku</a:t>
            </a:r>
          </a:p>
          <a:p>
            <a:r>
              <a:rPr lang="sl-SI" i="1" dirty="0"/>
              <a:t>videokonferenčni sistem</a:t>
            </a:r>
          </a:p>
          <a:p>
            <a:r>
              <a:rPr lang="sl-SI" i="1" dirty="0"/>
              <a:t>prevajanje vsebine</a:t>
            </a:r>
          </a:p>
          <a:p>
            <a:pPr marL="0" indent="0">
              <a:buNone/>
            </a:pPr>
            <a:endParaRPr lang="sl-SI" i="1" dirty="0"/>
          </a:p>
          <a:p>
            <a:pPr marL="0" indent="0" algn="r">
              <a:buNone/>
            </a:pPr>
            <a:r>
              <a:rPr lang="sl-SI" i="1" dirty="0"/>
              <a:t>Kaj od tega je umetna inteligenca in kaj „samo“ digitalna tehnologija?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FD1468-C98C-3D12-F1F1-59783C743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4125C1-29F5-2A01-79C6-44620EEEA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5277B-57DF-AD4D-1678-CD257F4B3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70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i="1" dirty="0"/>
              <a:t>Nobelove nagrade 2022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u="sng" dirty="0"/>
              <a:t>fizika::</a:t>
            </a:r>
            <a:r>
              <a:rPr lang="sl-SI" dirty="0"/>
              <a:t> Alain Aspect, John F. Clauser in Anton Zeilinger: eksperimenti s prepletenimi fotoni, določanje kršitev Bellovih neenačb in odkritja na področju </a:t>
            </a:r>
            <a:r>
              <a:rPr lang="sl-SI" b="1" i="1" dirty="0"/>
              <a:t>kvantne informatike</a:t>
            </a:r>
            <a:r>
              <a:rPr lang="sl-SI" dirty="0"/>
              <a:t>.</a:t>
            </a:r>
          </a:p>
          <a:p>
            <a:r>
              <a:rPr lang="sl-SI" u="sng" dirty="0"/>
              <a:t>kemija::</a:t>
            </a:r>
            <a:r>
              <a:rPr lang="sl-SI" dirty="0"/>
              <a:t> Carolyn Bertozzi, Morten Meldal in Barry Sharpless: razvoj klik kemije in bioortogonalne kemije</a:t>
            </a:r>
          </a:p>
          <a:p>
            <a:pPr marL="457200" lvl="1" indent="0">
              <a:buNone/>
            </a:pPr>
            <a:r>
              <a:rPr lang="sl-SI" dirty="0"/>
              <a:t>Durrant JD, McCammon JA (2012) AutoClickChem: Click Chemistry </a:t>
            </a:r>
            <a:r>
              <a:rPr lang="sl-SI" b="1" i="1" dirty="0"/>
              <a:t>in Silico</a:t>
            </a:r>
            <a:r>
              <a:rPr lang="sl-SI" dirty="0"/>
              <a:t>. PLoS Comput Biol 8(3): e1002397.</a:t>
            </a:r>
          </a:p>
          <a:p>
            <a:r>
              <a:rPr lang="sl-SI" u="sng" dirty="0"/>
              <a:t>mir::</a:t>
            </a:r>
            <a:r>
              <a:rPr lang="sl-SI" dirty="0"/>
              <a:t> Ales Bjaljatski, Memorial in Center za državljanske svoboščine.</a:t>
            </a:r>
          </a:p>
          <a:p>
            <a:pPr marL="457200" lvl="1" indent="0">
              <a:buNone/>
            </a:pPr>
            <a:r>
              <a:rPr lang="sl-SI" dirty="0"/>
              <a:t>Center za državljanske svoboščine: </a:t>
            </a:r>
            <a:r>
              <a:rPr lang="sl-SI" b="1" i="1" dirty="0"/>
              <a:t>Interactive map</a:t>
            </a:r>
            <a:r>
              <a:rPr lang="sl-SI" i="1" dirty="0"/>
              <a:t> of enforced disappearances in Ukraine</a:t>
            </a:r>
            <a:r>
              <a:rPr lang="sl-SI" dirty="0"/>
              <a:t> (</a:t>
            </a:r>
            <a:r>
              <a:rPr lang="sl-SI" dirty="0">
                <a:hlinkClick r:id="rId2"/>
              </a:rPr>
              <a:t>https://ccl.org.ua/en/tools/map-of-enforced-disappearances-in-ukraine/</a:t>
            </a:r>
            <a:r>
              <a:rPr lang="sl-SI" dirty="0"/>
              <a:t>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867D96-96CE-B639-9EA1-DB1E1A2BC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A61F77-18ED-97B8-A7E3-1E1EE1590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3336A3-0ABB-6A48-085E-44F4BAC86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30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19663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A7BA06D-B3FF-4E91-8639-B4569AE3A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Arc 14">
            <a:extLst>
              <a:ext uri="{FF2B5EF4-FFF2-40B4-BE49-F238E27FC236}">
                <a16:creationId xmlns:a16="http://schemas.microsoft.com/office/drawing/2014/main" id="{2B30C86D-5A07-48BC-9C9D-6F9A2DB1E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45419-05E9-36A1-6AFC-279380AE7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58529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sz="1200" kern="1200" cap="none" spc="0" baseline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Od Marije Terezije do umetne inteligence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B29353-E9B1-9D62-0D19-49CA270ABC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24245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srgbClr val="FFFFFF"/>
                </a:solidFill>
              </a:rPr>
              <a:t>23. sušec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65A2CE-39BC-B572-54DF-B88DD62ED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67444" y="6356350"/>
            <a:ext cx="886355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4854181D-6920-4594-9A5D-6CE56DC9F8B2}" type="slidenum">
              <a:rPr lang="en-US" sz="120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31</a:t>
            </a:fld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Arc 24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2">
                <a:lumMod val="75000"/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BECA682-73E0-2E9D-1503-622562E66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15031" y="860230"/>
            <a:ext cx="5561938" cy="4751160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V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bivši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skupni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državi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so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Slovenci</a:t>
            </a:r>
            <a:endParaRPr lang="en-US" sz="2400" b="1" kern="120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predstavljali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1/13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prebivalstva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ustvarili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 so 1/5 BDP 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ustvarili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dobro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tretjino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izvoza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en-US" sz="2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2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/>
            <a:r>
              <a:rPr lang="en-US" sz="2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Michael </a:t>
            </a:r>
            <a:r>
              <a:rPr lang="en-US" sz="2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Manske</a:t>
            </a:r>
            <a:r>
              <a:rPr lang="en-US" sz="2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Slovenia was a strong economic engine inside Yugoslavia, 2013, </a:t>
            </a:r>
            <a:r>
              <a:rPr lang="en-US" sz="2200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2"/>
              </a:rPr>
              <a:t>http://www.rtvslo.si/news-in-english/slovenia-was-a-strong-economic-engine-inside-yugoslavia/323573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4189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1C4A-1B38-C00F-7DE5-B5742801D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Kje smo bili?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A9062-D06B-969C-56D1-B00033B24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7BE5A7-0FEE-58CC-9363-943B244A6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20A93-11A0-3A04-0F7A-198BF3101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32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D1E76A-00A4-4232-0D1C-B07FB60CD462}"/>
              </a:ext>
            </a:extLst>
          </p:cNvPr>
          <p:cNvSpPr txBox="1"/>
          <p:nvPr/>
        </p:nvSpPr>
        <p:spPr>
          <a:xfrm>
            <a:off x="2209800" y="5798145"/>
            <a:ext cx="9465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l-SI" b="1" i="1" dirty="0"/>
              <a:t>Vilma Brodnik, Krepitev kompetenc strokovnih delavcev na področju vodenja inovativnega vzgojno-izobraževalnega zavoda v obdobju od 2018 do 2022</a:t>
            </a:r>
          </a:p>
        </p:txBody>
      </p:sp>
      <p:pic>
        <p:nvPicPr>
          <p:cNvPr id="8" name="Slika 1">
            <a:extLst>
              <a:ext uri="{FF2B5EF4-FFF2-40B4-BE49-F238E27FC236}">
                <a16:creationId xmlns:a16="http://schemas.microsoft.com/office/drawing/2014/main" id="{1692A4B6-29FD-73C1-1BAC-96D877EE07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975" y="362628"/>
            <a:ext cx="5556911" cy="5480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973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1C4A-1B38-C00F-7DE5-B5742801D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Kje smo bili?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A9062-D06B-969C-56D1-B00033B24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7BE5A7-0FEE-58CC-9363-943B244A6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20A93-11A0-3A04-0F7A-198BF3101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33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D1E76A-00A4-4232-0D1C-B07FB60CD462}"/>
              </a:ext>
            </a:extLst>
          </p:cNvPr>
          <p:cNvSpPr txBox="1"/>
          <p:nvPr/>
        </p:nvSpPr>
        <p:spPr>
          <a:xfrm>
            <a:off x="2209800" y="5798145"/>
            <a:ext cx="9465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l-SI" b="1" i="1" dirty="0"/>
              <a:t>Vilma Brodnik, Krepitev kompetenc strokovnih delavcev na področju vodenja inovativnega vzgojno-izobraževalnega zavoda v obdobju od 2018 do 2022</a:t>
            </a:r>
          </a:p>
        </p:txBody>
      </p:sp>
      <p:pic>
        <p:nvPicPr>
          <p:cNvPr id="10" name="Slika 1">
            <a:extLst>
              <a:ext uri="{FF2B5EF4-FFF2-40B4-BE49-F238E27FC236}">
                <a16:creationId xmlns:a16="http://schemas.microsoft.com/office/drawing/2014/main" id="{A873CE4C-8307-3D00-7957-8A4F13104D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420" y="412410"/>
            <a:ext cx="6396264" cy="531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8768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77334" y="375919"/>
            <a:ext cx="3937529" cy="1424305"/>
          </a:xfrm>
        </p:spPr>
        <p:txBody>
          <a:bodyPr>
            <a:normAutofit/>
          </a:bodyPr>
          <a:lstStyle/>
          <a:p>
            <a:pPr algn="r"/>
            <a:r>
              <a:rPr lang="sl-SI" dirty="0"/>
              <a:t>Historia Magistra Vit</a:t>
            </a:r>
            <a:r>
              <a:rPr lang="is-IS" dirty="0"/>
              <a:t>æ</a:t>
            </a:r>
            <a:r>
              <a:rPr lang="sl-SI" dirty="0"/>
              <a:t> est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28229" y="6154935"/>
            <a:ext cx="1013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i="1"/>
              <a:t>WikiMedia</a:t>
            </a:r>
            <a:endParaRPr lang="en-CA" i="1" dirty="0"/>
          </a:p>
        </p:txBody>
      </p:sp>
      <p:pic>
        <p:nvPicPr>
          <p:cNvPr id="2054" name="Picture 6" descr="mage result for map europe 1789 pic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689" y="372889"/>
            <a:ext cx="6089823" cy="608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631002" y="2956135"/>
            <a:ext cx="18678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400" dirty="0" err="1">
                <a:solidFill>
                  <a:srgbClr val="FF0000"/>
                </a:solidFill>
              </a:rPr>
              <a:t>Evropa</a:t>
            </a:r>
            <a:r>
              <a:rPr lang="en-CA" sz="2400" dirty="0">
                <a:solidFill>
                  <a:srgbClr val="FF0000"/>
                </a:solidFill>
              </a:rPr>
              <a:t> 1789</a:t>
            </a:r>
            <a:endParaRPr lang="en-CA" sz="3200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0454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77334" y="375920"/>
            <a:ext cx="8596668" cy="711200"/>
          </a:xfrm>
        </p:spPr>
        <p:txBody>
          <a:bodyPr/>
          <a:lstStyle/>
          <a:p>
            <a:r>
              <a:rPr lang="sl-SI" dirty="0"/>
              <a:t>Historia Magistra Vit</a:t>
            </a:r>
            <a:r>
              <a:rPr lang="is-IS" dirty="0"/>
              <a:t>æ</a:t>
            </a:r>
            <a:r>
              <a:rPr lang="sl-SI" dirty="0"/>
              <a:t> est</a:t>
            </a:r>
          </a:p>
        </p:txBody>
      </p:sp>
      <p:sp>
        <p:nvSpPr>
          <p:cNvPr id="9" name="Označba mesta vsebine 8"/>
          <p:cNvSpPr>
            <a:spLocks noGrp="1"/>
          </p:cNvSpPr>
          <p:nvPr>
            <p:ph idx="1"/>
          </p:nvPr>
        </p:nvSpPr>
        <p:spPr>
          <a:xfrm>
            <a:off x="677334" y="1450848"/>
            <a:ext cx="7498031" cy="4657344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sl-SI" sz="2400" dirty="0">
                <a:solidFill>
                  <a:schemeClr val="accent2"/>
                </a:solidFill>
              </a:rPr>
              <a:t>Ker je želela modernizirati </a:t>
            </a:r>
            <a:r>
              <a:rPr lang="sl-SI" sz="2400" i="1" u="sng" dirty="0">
                <a:solidFill>
                  <a:schemeClr val="accent1"/>
                </a:solidFill>
              </a:rPr>
              <a:t>Avstrijo</a:t>
            </a:r>
            <a:r>
              <a:rPr lang="sl-SI" sz="2400" dirty="0">
                <a:solidFill>
                  <a:schemeClr val="accent2"/>
                </a:solidFill>
              </a:rPr>
              <a:t>, je po pruskem vzorcu reformirala šolstvo (</a:t>
            </a:r>
            <a:r>
              <a:rPr lang="sl-SI" sz="2400" dirty="0">
                <a:solidFill>
                  <a:srgbClr val="FF0000"/>
                </a:solidFill>
              </a:rPr>
              <a:t>1775</a:t>
            </a:r>
            <a:r>
              <a:rPr lang="sl-SI" sz="2400" dirty="0">
                <a:solidFill>
                  <a:schemeClr val="accent2"/>
                </a:solidFill>
              </a:rPr>
              <a:t>):</a:t>
            </a:r>
          </a:p>
          <a:p>
            <a:pPr marL="400050" lvl="1" indent="0">
              <a:lnSpc>
                <a:spcPct val="80000"/>
              </a:lnSpc>
              <a:buNone/>
            </a:pPr>
            <a:r>
              <a:rPr lang="sl-SI" sz="2400" dirty="0">
                <a:solidFill>
                  <a:schemeClr val="accent2"/>
                </a:solidFill>
              </a:rPr>
              <a:t>vsi otroci so morali obiskovati šolo od šestega do dvanajastega leta starosti</a:t>
            </a:r>
          </a:p>
          <a:p>
            <a:pPr marL="0" indent="0">
              <a:lnSpc>
                <a:spcPct val="80000"/>
              </a:lnSpc>
              <a:buNone/>
            </a:pPr>
            <a:endParaRPr lang="sl-SI" sz="2000" dirty="0">
              <a:solidFill>
                <a:schemeClr val="accent2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sl-SI" sz="2000" dirty="0">
              <a:solidFill>
                <a:schemeClr val="accent2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sl-SI" sz="2000" dirty="0">
              <a:solidFill>
                <a:schemeClr val="accent2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sl-SI" sz="2000" dirty="0">
              <a:solidFill>
                <a:schemeClr val="accent2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sl-SI" sz="2000" dirty="0">
              <a:solidFill>
                <a:schemeClr val="accent2"/>
              </a:solidFill>
            </a:endParaRPr>
          </a:p>
          <a:p>
            <a:pPr marL="0" indent="0" algn="r">
              <a:lnSpc>
                <a:spcPct val="80000"/>
              </a:lnSpc>
              <a:buNone/>
            </a:pPr>
            <a:r>
              <a:rPr lang="sl-SI" sz="2000" dirty="0">
                <a:solidFill>
                  <a:schemeClr val="accent2"/>
                </a:solidFill>
              </a:rPr>
              <a:t>Marija Terezija</a:t>
            </a:r>
          </a:p>
          <a:p>
            <a:pPr marL="0" indent="0" algn="r">
              <a:lnSpc>
                <a:spcPct val="80000"/>
              </a:lnSpc>
              <a:buNone/>
            </a:pPr>
            <a:r>
              <a:rPr lang="sl-SI" sz="2000" dirty="0">
                <a:solidFill>
                  <a:schemeClr val="accent2"/>
                </a:solidFill>
              </a:rPr>
              <a:t>(</a:t>
            </a:r>
            <a:r>
              <a:rPr lang="sl-SI" sz="2000" dirty="0">
                <a:solidFill>
                  <a:srgbClr val="FF0000"/>
                </a:solidFill>
              </a:rPr>
              <a:t>1717-1780</a:t>
            </a:r>
            <a:r>
              <a:rPr lang="sl-SI" sz="2000" dirty="0">
                <a:solidFill>
                  <a:schemeClr val="accent2"/>
                </a:solidFill>
              </a:rPr>
              <a:t>)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61818" y="6164143"/>
            <a:ext cx="1013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i="1" dirty="0" err="1"/>
              <a:t>WikiMedia</a:t>
            </a:r>
            <a:endParaRPr lang="en-CA" i="1" dirty="0"/>
          </a:p>
        </p:txBody>
      </p:sp>
      <p:sp>
        <p:nvSpPr>
          <p:cNvPr id="4" name="AutoShape 2" descr="mage result for maria theresa"/>
          <p:cNvSpPr>
            <a:spLocks noChangeAspect="1" noChangeArrowheads="1"/>
          </p:cNvSpPr>
          <p:nvPr/>
        </p:nvSpPr>
        <p:spPr bwMode="auto">
          <a:xfrm>
            <a:off x="0" y="0"/>
            <a:ext cx="3733800" cy="462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3078" name="Picture 6" descr="ttps://upload.wikimedia.org/wikipedia/commons/3/3e/Kaiserin_Maria_Theresia_%28HRR%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3730" y="1986059"/>
            <a:ext cx="3660402" cy="4542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ttps://upload.wikimedia.org/wikipedia/commons/9/9d/Corps_of_Austria-Hungar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615" y="2817520"/>
            <a:ext cx="4686300" cy="3707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674915" y="6329605"/>
            <a:ext cx="1013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i="1" dirty="0" err="1"/>
              <a:t>WikiMedia</a:t>
            </a:r>
            <a:endParaRPr lang="en-CA" i="1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984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sl-SI" dirty="0"/>
              <a:t>RIN in kurikulum – celovit pogled</a:t>
            </a:r>
            <a:endParaRPr lang="sl-SI" i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sl-SI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3E6430-A5FF-466C-89E2-59648843A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5740" y="6356350"/>
            <a:ext cx="4114800" cy="365125"/>
          </a:xfrm>
        </p:spPr>
        <p:txBody>
          <a:bodyPr/>
          <a:lstStyle/>
          <a:p>
            <a:r>
              <a:rPr lang="sl-SI"/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36</a:t>
            </a:fld>
            <a:endParaRPr lang="sl-SI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8CCF991-471A-E09B-8868-61A94D20AC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38260" y="1361579"/>
            <a:ext cx="2834640" cy="4351338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sl-SI" i="1" dirty="0"/>
              <a:t>obvezno</a:t>
            </a:r>
          </a:p>
          <a:p>
            <a:pPr marL="0" indent="0">
              <a:buNone/>
            </a:pPr>
            <a:r>
              <a:rPr lang="sl-SI" dirty="0"/>
              <a:t>predmet:</a:t>
            </a:r>
          </a:p>
          <a:p>
            <a:pPr marL="0" indent="0" algn="ctr">
              <a:buNone/>
            </a:pPr>
            <a:r>
              <a:rPr lang="sl-SI" sz="2400" dirty="0"/>
              <a:t>prej:</a:t>
            </a:r>
            <a:r>
              <a:rPr lang="sl-SI" dirty="0"/>
              <a:t> 14 + 6</a:t>
            </a:r>
          </a:p>
          <a:p>
            <a:pPr marL="0" indent="0" algn="ctr">
              <a:buNone/>
            </a:pPr>
            <a:r>
              <a:rPr lang="sl-SI" sz="2400" dirty="0"/>
              <a:t>po:</a:t>
            </a:r>
            <a:r>
              <a:rPr lang="sl-SI" dirty="0"/>
              <a:t> 19 + 7</a:t>
            </a:r>
          </a:p>
          <a:p>
            <a:pPr marL="0" indent="0">
              <a:buNone/>
            </a:pPr>
            <a:r>
              <a:rPr lang="sl-SI" dirty="0"/>
              <a:t>vsebina:</a:t>
            </a:r>
          </a:p>
          <a:p>
            <a:pPr marL="0" indent="0" algn="ctr">
              <a:buNone/>
            </a:pPr>
            <a:r>
              <a:rPr lang="sl-SI" sz="2400" dirty="0"/>
              <a:t>prej:</a:t>
            </a:r>
            <a:r>
              <a:rPr lang="sl-SI" dirty="0"/>
              <a:t> 23 + 9</a:t>
            </a:r>
          </a:p>
          <a:p>
            <a:pPr marL="0" indent="0" algn="ctr">
              <a:buNone/>
            </a:pPr>
            <a:r>
              <a:rPr lang="sl-SI" sz="2400" dirty="0"/>
              <a:t>po:</a:t>
            </a:r>
            <a:r>
              <a:rPr lang="sl-SI" dirty="0"/>
              <a:t> 26 + 10</a:t>
            </a:r>
          </a:p>
        </p:txBody>
      </p:sp>
      <p:pic>
        <p:nvPicPr>
          <p:cNvPr id="9" name="Picture 8" descr="Calendar&#10;&#10;Description automatically generated">
            <a:extLst>
              <a:ext uri="{FF2B5EF4-FFF2-40B4-BE49-F238E27FC236}">
                <a16:creationId xmlns:a16="http://schemas.microsoft.com/office/drawing/2014/main" id="{DF961C74-C681-06BD-14FF-920DE7C69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030" y="1361579"/>
            <a:ext cx="7772400" cy="4836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6799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grada vsebine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l-SI" dirty="0"/>
              <a:t>Če primerjamo Slovenijo in Poljsko:</a:t>
            </a:r>
          </a:p>
          <a:p>
            <a:pPr>
              <a:buFont typeface="Arial"/>
              <a:buChar char="•"/>
            </a:pPr>
            <a:r>
              <a:rPr lang="sl-SI" dirty="0"/>
              <a:t>so Slovenci predstavljali 1/20 prebivalstva,</a:t>
            </a:r>
          </a:p>
          <a:p>
            <a:pPr>
              <a:buFont typeface="Arial"/>
              <a:buChar char="•"/>
            </a:pPr>
            <a:r>
              <a:rPr lang="sl-SI" dirty="0"/>
              <a:t>na </a:t>
            </a:r>
            <a:r>
              <a:rPr lang="sl-SI" i="1" dirty="0"/>
              <a:t>Mednarodnih olimpijadah iz računalništva in informatike</a:t>
            </a:r>
            <a:r>
              <a:rPr lang="sl-SI" dirty="0"/>
              <a:t> so osvojili Poljaki 40 zlatih medalj in Slovenci nobene in</a:t>
            </a:r>
          </a:p>
          <a:p>
            <a:pPr>
              <a:buFont typeface="Arial"/>
              <a:buChar char="•"/>
            </a:pPr>
            <a:r>
              <a:rPr lang="sl-SI" dirty="0"/>
              <a:t>v meritvah ICILS 2013 pri kreativnem reševanju problemov z računalnikom (8. razred OŠ) je bilo uspešnih </a:t>
            </a:r>
            <a:r>
              <a:rPr lang="sl-SI" b="1" dirty="0">
                <a:solidFill>
                  <a:srgbClr val="FF0000"/>
                </a:solidFill>
              </a:rPr>
              <a:t>4% otrok in 0,4% iz Slovenije</a:t>
            </a:r>
            <a:r>
              <a:rPr lang="sl-SI" dirty="0"/>
              <a:t>.</a:t>
            </a:r>
          </a:p>
          <a:p>
            <a:pPr marL="0" indent="0" algn="r">
              <a:buNone/>
            </a:pPr>
            <a:r>
              <a:rPr lang="sl-SI" sz="1600" i="1" dirty="0"/>
              <a:t>Wikipedia</a:t>
            </a:r>
          </a:p>
          <a:p>
            <a:pPr marL="0" indent="0" algn="r">
              <a:buNone/>
            </a:pPr>
            <a:r>
              <a:rPr lang="sl-SI" sz="1600" i="1" dirty="0"/>
              <a:t>International Olympiad in Informatics Statistics. </a:t>
            </a:r>
            <a:r>
              <a:rPr lang="sl-SI" sz="1600" i="1" dirty="0">
                <a:hlinkClick r:id="rId3"/>
              </a:rPr>
              <a:t>http://stats.ioinformatics.org/</a:t>
            </a:r>
            <a:endParaRPr lang="sl-SI" sz="1600" i="1" dirty="0"/>
          </a:p>
          <a:p>
            <a:pPr marL="0" indent="0" algn="r">
              <a:buNone/>
            </a:pPr>
            <a:r>
              <a:rPr lang="sl-SI" sz="1600" dirty="0"/>
              <a:t>European Commission, 2014. The International Computer and Information Literacy Study (ICILS): Main findings and implications for education policies in Europe. Luxembourg: Publications Office of the European Union.</a:t>
            </a:r>
          </a:p>
        </p:txBody>
      </p:sp>
      <p:sp>
        <p:nvSpPr>
          <p:cNvPr id="6" name="Naslov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Stanje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CBBC-B5FD-4F11-9AC2-5AED2BF7CA3D}" type="slidenum">
              <a:rPr lang="en-US" smtClean="0"/>
              <a:t>37</a:t>
            </a:fld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F20A1D-5563-82F7-C23B-79EF0FE26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049E97-9009-BD6E-E19E-2A8308ECF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</p:spTree>
    <p:extLst>
      <p:ext uri="{BB962C8B-B14F-4D97-AF65-F5344CB8AC3E}">
        <p14:creationId xmlns:p14="http://schemas.microsoft.com/office/powerpoint/2010/main" val="7973547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A7BA06D-B3FF-4E91-8639-B4569AE3A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2B30C86D-5A07-48BC-9C9D-6F9A2DB1E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E2CFBC99-FB8F-41F7-A81D-A5288D688D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D9A5C22-D7F4-BFA3-75A3-AFFE31C9AC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6000"/>
                    </a14:imgEffect>
                  </a14:imgLayer>
                </a14:imgProps>
              </a:ext>
            </a:extLst>
          </a:blip>
          <a:srcRect t="12570" r="-1" b="12410"/>
          <a:stretch/>
        </p:blipFill>
        <p:spPr>
          <a:xfrm>
            <a:off x="20" y="10"/>
            <a:ext cx="12188932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1EF86BFA-9133-4F6B-98BE-1CBB87EB62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307" y="3666683"/>
            <a:ext cx="12188952" cy="3191317"/>
          </a:xfrm>
          <a:prstGeom prst="rect">
            <a:avLst/>
          </a:prstGeom>
          <a:gradFill>
            <a:gsLst>
              <a:gs pos="42000">
                <a:schemeClr val="bg1">
                  <a:alpha val="23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91B400-CD8B-BC81-939F-CF2AB980F8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sz="1200" dirty="0">
                <a:solidFill>
                  <a:srgbClr val="FFFFFF"/>
                </a:solidFill>
                <a:latin typeface="Calibri" panose="020F0502020204030204"/>
              </a:rPr>
              <a:t>23. </a:t>
            </a:r>
            <a:r>
              <a:rPr lang="en-US" sz="1200" dirty="0" err="1">
                <a:solidFill>
                  <a:srgbClr val="FFFFFF"/>
                </a:solidFill>
                <a:latin typeface="Calibri" panose="020F0502020204030204"/>
              </a:rPr>
              <a:t>sušec</a:t>
            </a:r>
            <a:r>
              <a:rPr lang="en-US" sz="1200" dirty="0">
                <a:solidFill>
                  <a:srgbClr val="FFFFFF"/>
                </a:solidFill>
                <a:latin typeface="Calibri" panose="020F0502020204030204"/>
              </a:rPr>
              <a:t>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5EAD55-7A29-7592-82E3-0B83CB5BB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5999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spcAft>
                <a:spcPts val="600"/>
              </a:spcAft>
              <a:defRPr/>
            </a:pPr>
            <a:r>
              <a:rPr lang="en-US" sz="1200" kern="1200" cap="none" spc="0" baseline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357C3-2504-C1A7-F13A-68A8A9672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88120" y="6356350"/>
            <a:ext cx="76567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4854181D-6920-4594-9A5D-6CE56DC9F8B2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38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AC47CB-E1B5-B849-63AD-090CEEE005C9}"/>
              </a:ext>
            </a:extLst>
          </p:cNvPr>
          <p:cNvSpPr txBox="1"/>
          <p:nvPr/>
        </p:nvSpPr>
        <p:spPr>
          <a:xfrm>
            <a:off x="553402" y="552691"/>
            <a:ext cx="1030856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V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Sloveniji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bi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morali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letno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usposobiti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okoli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šest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tisoč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strokovnjakov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informacijske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komunikacijske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tehnologije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a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jih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le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okrog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2.500,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kar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Slovenijo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uvršča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mestu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v EU po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težavah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pri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pridobivanju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IKT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kadrov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b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Med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evropskimi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državami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ki so v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zadnji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tretjini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lestvice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digitalnih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kompetenc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(DESI), je Slovenija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skoraj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edina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, ki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še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ni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uvedla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obveznega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predmeta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RIN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v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osnovne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srednje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šole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b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Slovenija ne le, da ne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bo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dosegla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zastavljenih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ciljev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v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okviru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evropskega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digitalnega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desetletja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krovne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strategije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Digitalna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Slovenija 2030.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Zaostala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bo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v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razvoju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izgubila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konkurenčnost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zamudila</a:t>
            </a: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 </a:t>
            </a:r>
            <a:r>
              <a:rPr lang="en-US" sz="2400" b="1" kern="120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priložnosti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da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postane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ena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od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vodilnih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držav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področju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digitalizacije</a:t>
            </a:r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.</a:t>
            </a:r>
            <a:endParaRPr lang="sl-SI" sz="2400" dirty="0"/>
          </a:p>
        </p:txBody>
      </p:sp>
    </p:spTree>
    <p:extLst>
      <p:ext uri="{BB962C8B-B14F-4D97-AF65-F5344CB8AC3E}">
        <p14:creationId xmlns:p14="http://schemas.microsoft.com/office/powerpoint/2010/main" val="37644963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A7244-72A5-9454-12DE-6F7FA40EF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EU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092E4A-41C8-8E1C-7C1B-3A9F901A85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49828"/>
            <a:ext cx="10715171" cy="47897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dirty="0"/>
              <a:t>Izvršna podpredsednica evropske komisije Margrethe Vestager:</a:t>
            </a:r>
          </a:p>
          <a:p>
            <a:pPr marL="514350" indent="-514350">
              <a:buFont typeface="+mj-lt"/>
              <a:buAutoNum type="arabicPeriod"/>
            </a:pPr>
            <a:r>
              <a:rPr lang="sl-SI" dirty="0"/>
              <a:t>nevarnost prepada - kritična prepreka za uravnotežen razvoj EU</a:t>
            </a:r>
          </a:p>
          <a:p>
            <a:pPr marL="514350" indent="-514350">
              <a:buFont typeface="+mj-lt"/>
              <a:buAutoNum type="arabicPeriod"/>
            </a:pPr>
            <a:r>
              <a:rPr lang="sl-SI" dirty="0"/>
              <a:t>priporočilo -  </a:t>
            </a:r>
            <a:r>
              <a:rPr lang="sl-SI" b="1" dirty="0">
                <a:solidFill>
                  <a:srgbClr val="FF0000"/>
                </a:solidFill>
              </a:rPr>
              <a:t>RIN se vključi v vse predmete ali kot ločen predmet</a:t>
            </a:r>
          </a:p>
          <a:p>
            <a:pPr marL="0" indent="0" algn="r">
              <a:buNone/>
            </a:pPr>
            <a:r>
              <a:rPr lang="en-GB" sz="2000" dirty="0"/>
              <a:t>https://</a:t>
            </a:r>
            <a:r>
              <a:rPr lang="en-GB" sz="2000" dirty="0" err="1"/>
              <a:t>ec.europa.eu</a:t>
            </a:r>
            <a:r>
              <a:rPr lang="en-GB" sz="2000" dirty="0"/>
              <a:t>/commission/</a:t>
            </a:r>
            <a:r>
              <a:rPr lang="en-GB" sz="2000" dirty="0" err="1"/>
              <a:t>presscorner</a:t>
            </a:r>
            <a:r>
              <a:rPr lang="en-GB" sz="2000" dirty="0"/>
              <a:t>/detail/</a:t>
            </a:r>
            <a:r>
              <a:rPr lang="en-GB" sz="2000" dirty="0" err="1"/>
              <a:t>en</a:t>
            </a:r>
            <a:r>
              <a:rPr lang="en-GB" sz="2000" dirty="0"/>
              <a:t>/speech_23_2354</a:t>
            </a:r>
            <a:endParaRPr lang="sl-SI" sz="2000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r>
              <a:rPr lang="sl-SI" dirty="0"/>
              <a:t>Generalni sekretariat Sveta:</a:t>
            </a:r>
          </a:p>
          <a:p>
            <a:r>
              <a:rPr lang="sl-SI" dirty="0"/>
              <a:t>Consider </a:t>
            </a:r>
            <a:r>
              <a:rPr lang="sl-SI" b="1" dirty="0">
                <a:solidFill>
                  <a:srgbClr val="FF0000"/>
                </a:solidFill>
              </a:rPr>
              <a:t>setting up a separate subject on informatics</a:t>
            </a:r>
            <a:r>
              <a:rPr lang="sl-SI" dirty="0"/>
              <a:t>, to deliver a more targeted provision that has clear education and training goals, dedicated time, and structured assessment.</a:t>
            </a:r>
          </a:p>
          <a:p>
            <a:pPr marL="0" indent="0" algn="r">
              <a:buNone/>
            </a:pPr>
            <a:r>
              <a:rPr lang="sl-SI" sz="2000" i="1" dirty="0"/>
              <a:t>Proposal for a Council Recommendation on improving the provision of digital skills in education and training, Bruselj, 3. 7. 2023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D5C5B6-C30C-DE46-A9EB-74852777F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A93DCF-0BEA-68D5-B5CD-48FDECA0A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0ECCA-5573-7231-80EB-EA6A64527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4029-A043-4E4B-AF39-BB169B324DF1}" type="slidenum">
              <a:rPr lang="sl-SI" smtClean="0"/>
              <a:t>39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9612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5808F-0AD8-4436-D57C-63D0F757C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Scenarij 2 – </a:t>
            </a:r>
            <a:r>
              <a:rPr lang="sl-SI" sz="2400" dirty="0"/>
              <a:t>pedagoške kompetence izobraževalcev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8047D7-75A4-E9C5-01C8-8184E4F16D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l-SI" dirty="0"/>
              <a:t>Pri naslednji uri zgodovine je tema zgodovina Krasa in Štanjela od leta 1800 do danes.</a:t>
            </a:r>
          </a:p>
          <a:p>
            <a:r>
              <a:rPr lang="sl-SI" i="1" dirty="0"/>
              <a:t>spletišče skupnosti učiteljev (Community of practice) za iskanje učnega scenarija (prim. </a:t>
            </a:r>
            <a:r>
              <a:rPr lang="sl-SI" i="1" dirty="0">
                <a:hlinkClick r:id="rId2"/>
              </a:rPr>
              <a:t>https://www.computingatschool.org.uk/</a:t>
            </a:r>
            <a:r>
              <a:rPr lang="sl-SI" i="1" dirty="0"/>
              <a:t>)</a:t>
            </a:r>
          </a:p>
          <a:p>
            <a:r>
              <a:rPr lang="sl-SI" i="1" dirty="0"/>
              <a:t>uporaba časovnega traka</a:t>
            </a:r>
          </a:p>
          <a:p>
            <a:r>
              <a:rPr lang="sl-SI" i="1" dirty="0"/>
              <a:t>Gemini tehnologija za tvorjenje nalog za preverjanje znanja</a:t>
            </a:r>
          </a:p>
          <a:p>
            <a:r>
              <a:rPr lang="sl-SI" i="1" dirty="0"/>
              <a:t>LMS in za nivojski pouk</a:t>
            </a:r>
          </a:p>
          <a:p>
            <a:pPr marL="0" indent="0" algn="r">
              <a:buNone/>
            </a:pPr>
            <a:r>
              <a:rPr lang="sl-SI" dirty="0"/>
              <a:t>Kaj od tega je umetna inteligenca in kaj „samo“ digitalna tehnologija?</a:t>
            </a:r>
          </a:p>
          <a:p>
            <a:pPr marL="0" indent="0">
              <a:buNone/>
            </a:pPr>
            <a:endParaRPr lang="sl-SI" b="1" i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FD1468-C98C-3D12-F1F1-59783C743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4125C1-29F5-2A01-79C6-44620EEEA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5277B-57DF-AD4D-1678-CD257F4B3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90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RIN – v splošnem izobraževanju</a:t>
            </a:r>
            <a:endParaRPr lang="sl-SI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8770"/>
            <a:ext cx="10515600" cy="4588193"/>
          </a:xfrm>
        </p:spPr>
        <p:txBody>
          <a:bodyPr>
            <a:noAutofit/>
          </a:bodyPr>
          <a:lstStyle/>
          <a:p>
            <a:r>
              <a:rPr lang="sl-SI" sz="2000" dirty="0"/>
              <a:t>je eden od splošnoizobraževalnih (naravoslovnih) predmetov: biologija, fizika, kemija in RIN</a:t>
            </a:r>
          </a:p>
          <a:p>
            <a:r>
              <a:rPr lang="sl-SI" sz="2000" dirty="0"/>
              <a:t>omogoča:</a:t>
            </a:r>
          </a:p>
          <a:p>
            <a:pPr lvl="1"/>
            <a:r>
              <a:rPr lang="sl-SI" dirty="0"/>
              <a:t>nadaljnjo izobraževalno in poklicno pot s poudarkom na usposobljenosti za vseživljenjsko učenje;</a:t>
            </a:r>
          </a:p>
          <a:p>
            <a:pPr lvl="1"/>
            <a:r>
              <a:rPr lang="sl-SI" dirty="0"/>
              <a:t>razvijanje pismenosti in razgledanosti na informacijskem področju;</a:t>
            </a:r>
          </a:p>
          <a:p>
            <a:pPr lvl="1"/>
            <a:r>
              <a:rPr lang="sl-SI" dirty="0"/>
              <a:t>razvijanje zavedanja kompleksnosti in soodvisnosti pojavov ter kritične moči presojanja;</a:t>
            </a:r>
          </a:p>
          <a:p>
            <a:pPr lvl="1"/>
            <a:r>
              <a:rPr lang="sl-SI" dirty="0"/>
              <a:t>doseganje mednarodno primerljivih standardov znanja;</a:t>
            </a:r>
          </a:p>
          <a:p>
            <a:pPr marL="0" indent="0">
              <a:buNone/>
            </a:pPr>
            <a:endParaRPr lang="sl-SI" sz="2000" dirty="0"/>
          </a:p>
          <a:p>
            <a:pPr marL="0" indent="0">
              <a:buNone/>
            </a:pPr>
            <a:r>
              <a:rPr lang="sl-SI" sz="2000" dirty="0"/>
              <a:t>„</a:t>
            </a:r>
            <a:r>
              <a:rPr lang="sl-SI" sz="2000" i="1" dirty="0"/>
              <a:t>The 3 </a:t>
            </a:r>
            <a:r>
              <a:rPr lang="sl-SI" sz="2000" b="1" i="1" dirty="0">
                <a:solidFill>
                  <a:srgbClr val="FF0000"/>
                </a:solidFill>
              </a:rPr>
              <a:t>R</a:t>
            </a:r>
            <a:r>
              <a:rPr lang="sl-SI" sz="2000" i="1" dirty="0"/>
              <a:t>'s Get a </a:t>
            </a:r>
            <a:r>
              <a:rPr lang="sl-SI" sz="2000" b="1" i="1" dirty="0">
                <a:solidFill>
                  <a:srgbClr val="FF0000"/>
                </a:solidFill>
              </a:rPr>
              <a:t>C</a:t>
            </a:r>
            <a:r>
              <a:rPr lang="sl-SI" sz="2000" i="1" dirty="0"/>
              <a:t>-for </a:t>
            </a:r>
            <a:r>
              <a:rPr lang="sl-SI" sz="2000" b="1" i="1" dirty="0">
                <a:solidFill>
                  <a:srgbClr val="FF0000"/>
                </a:solidFill>
              </a:rPr>
              <a:t>C</a:t>
            </a:r>
            <a:r>
              <a:rPr lang="sl-SI" sz="2000" i="1" dirty="0"/>
              <a:t>ompute</a:t>
            </a:r>
            <a:r>
              <a:rPr lang="sl-SI" sz="2000" dirty="0"/>
              <a:t>“ / Trem „</a:t>
            </a:r>
            <a:r>
              <a:rPr lang="sl-SI" sz="2000" b="1" dirty="0">
                <a:solidFill>
                  <a:srgbClr val="FF0000"/>
                </a:solidFill>
              </a:rPr>
              <a:t>R</a:t>
            </a:r>
            <a:r>
              <a:rPr lang="sl-SI" sz="2000" dirty="0"/>
              <a:t>“, ki v angleščini pomenijo branje (</a:t>
            </a:r>
            <a:r>
              <a:rPr lang="sl-SI" sz="2000" b="1" i="1" dirty="0">
                <a:solidFill>
                  <a:srgbClr val="FF0000"/>
                </a:solidFill>
              </a:rPr>
              <a:t>R</a:t>
            </a:r>
            <a:r>
              <a:rPr lang="sl-SI" sz="2000" i="1" dirty="0"/>
              <a:t>eading</a:t>
            </a:r>
            <a:r>
              <a:rPr lang="sl-SI" sz="2000" dirty="0"/>
              <a:t>), pisanje (</a:t>
            </a:r>
            <a:r>
              <a:rPr lang="sl-SI" sz="2000" i="1" dirty="0"/>
              <a:t>w</a:t>
            </a:r>
            <a:r>
              <a:rPr lang="sl-SI" sz="2000" b="1" i="1" dirty="0">
                <a:solidFill>
                  <a:srgbClr val="FF0000"/>
                </a:solidFill>
              </a:rPr>
              <a:t>R</a:t>
            </a:r>
            <a:r>
              <a:rPr lang="sl-SI" sz="2000" i="1" dirty="0"/>
              <a:t>iting</a:t>
            </a:r>
            <a:r>
              <a:rPr lang="sl-SI" sz="2000" dirty="0"/>
              <a:t>) in računanje (</a:t>
            </a:r>
            <a:r>
              <a:rPr lang="sl-SI" sz="2000" i="1" dirty="0"/>
              <a:t>a</a:t>
            </a:r>
            <a:r>
              <a:rPr lang="sl-SI" sz="2000" b="1" i="1" dirty="0">
                <a:solidFill>
                  <a:srgbClr val="FF0000"/>
                </a:solidFill>
              </a:rPr>
              <a:t>R</a:t>
            </a:r>
            <a:r>
              <a:rPr lang="sl-SI" sz="2000" i="1" dirty="0"/>
              <a:t>ithmetic</a:t>
            </a:r>
            <a:r>
              <a:rPr lang="sl-SI" sz="2000" dirty="0"/>
              <a:t>), dodaja znanje RIN</a:t>
            </a:r>
          </a:p>
          <a:p>
            <a:pPr marL="0" indent="0" algn="r">
              <a:buNone/>
            </a:pPr>
            <a:r>
              <a:rPr lang="sl-SI" sz="2000" i="1" dirty="0"/>
              <a:t>New York Times, 2. maj 1982</a:t>
            </a:r>
          </a:p>
          <a:p>
            <a:pPr marL="0" indent="0">
              <a:buNone/>
            </a:pPr>
            <a:endParaRPr lang="sl-SI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sl-SI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40</a:t>
            </a:fld>
            <a:endParaRPr lang="sl-SI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C2001BD-C5BC-A94D-671D-DA8545DE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Od Marije Terezije do umetne inteligence</a:t>
            </a:r>
          </a:p>
        </p:txBody>
      </p:sp>
    </p:spTree>
    <p:extLst>
      <p:ext uri="{BB962C8B-B14F-4D97-AF65-F5344CB8AC3E}">
        <p14:creationId xmlns:p14="http://schemas.microsoft.com/office/powerpoint/2010/main" val="475792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Arc 27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8631348" y="490493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303D8B-605A-352A-A178-3456462D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4962" y="479493"/>
            <a:ext cx="5458838" cy="1325563"/>
          </a:xfrm>
        </p:spPr>
        <p:txBody>
          <a:bodyPr>
            <a:normAutofit/>
          </a:bodyPr>
          <a:lstStyle/>
          <a:p>
            <a:pPr marL="0" indent="0"/>
            <a:r>
              <a:rPr lang="sl-SI" sz="2200"/>
              <a:t>Hvala za pozornost!</a:t>
            </a:r>
            <a:br>
              <a:rPr lang="sl-SI" sz="2200"/>
            </a:br>
            <a:br>
              <a:rPr lang="sl-SI" sz="2200"/>
            </a:br>
            <a:r>
              <a:rPr lang="sl-SI" sz="2200"/>
              <a:t>E-naslov: andrej.brodnik@upr.si</a:t>
            </a:r>
            <a:br>
              <a:rPr lang="sl-SI" sz="2200"/>
            </a:br>
            <a:endParaRPr lang="sl-SI" sz="220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929774A2-13A7-D98E-760E-BE8615541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82" y="955437"/>
            <a:ext cx="4777381" cy="4777381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3C504-EE02-FA04-8EA6-25670E9A9F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4962" y="1984443"/>
            <a:ext cx="5458838" cy="41925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b="1" i="1" dirty="0"/>
              <a:t>Lažje je preseliti pokopališče, kot spremeniti kurikulum.</a:t>
            </a:r>
            <a:br>
              <a:rPr lang="sl-SI" b="1" i="1" dirty="0"/>
            </a:br>
            <a:br>
              <a:rPr lang="sl-SI" b="1" i="1" dirty="0"/>
            </a:br>
            <a:r>
              <a:rPr lang="sl-SI" b="1" i="1" dirty="0"/>
              <a:t>It is easier to move a cemetery than to change a curriculum.</a:t>
            </a:r>
          </a:p>
          <a:p>
            <a:pPr marL="0" indent="0">
              <a:buNone/>
            </a:pPr>
            <a:endParaRPr lang="sl-SI" b="1" i="1" dirty="0"/>
          </a:p>
          <a:p>
            <a:pPr marL="0" indent="0">
              <a:buNone/>
            </a:pPr>
            <a:r>
              <a:rPr lang="sl-SI" i="1" dirty="0"/>
              <a:t>Woodrow Wilson</a:t>
            </a:r>
            <a:br>
              <a:rPr lang="sl-SI" i="1" dirty="0"/>
            </a:br>
            <a:r>
              <a:rPr lang="sl-SI" dirty="0">
                <a:hlinkClick r:id="rId3"/>
              </a:rPr>
              <a:t>https://www.azquotes.com/quote/1359810</a:t>
            </a:r>
            <a:br>
              <a:rPr lang="sl-SI" dirty="0"/>
            </a:br>
            <a:endParaRPr lang="sl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97C3D-4C8F-7727-15CF-EA78491D54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23. sušec 2024</a:t>
            </a:r>
            <a:endParaRPr lang="sl-SI" sz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93BC15-BCDC-BFC7-53C1-D3DF8A75B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sl-SI" sz="1200">
                <a:solidFill>
                  <a:prstClr val="black">
                    <a:tint val="75000"/>
                  </a:prstClr>
                </a:solidFill>
              </a:rPr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D3A422-8578-FB98-7CCB-2088BC941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0DE4029-A043-4E4B-AF39-BB169B324DF1}" type="slidenum">
              <a:rPr lang="sl-SI" sz="1200">
                <a:solidFill>
                  <a:prstClr val="black">
                    <a:tint val="75000"/>
                  </a:prstClr>
                </a:solidFill>
              </a:rPr>
              <a:pPr>
                <a:spcAft>
                  <a:spcPts val="600"/>
                </a:spcAft>
              </a:pPr>
              <a:t>41</a:t>
            </a:fld>
            <a:endParaRPr lang="sl-SI" sz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90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5808F-0AD8-4436-D57C-63D0F757C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Scenarij 3 – </a:t>
            </a:r>
            <a:r>
              <a:rPr lang="sl-SI" sz="2400" dirty="0"/>
              <a:t>kompetence učencev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8047D7-75A4-E9C5-01C8-8184E4F16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4971"/>
            <a:ext cx="10515600" cy="4470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dirty="0"/>
              <a:t>Pri pouku želimo krepiti digitalne kompetence varnega upravljanja s podatki in digitalnimi vsebinami ter državljanskega udejstvovanja z uporabo digitalnih tehnologij.</a:t>
            </a:r>
          </a:p>
          <a:p>
            <a:r>
              <a:rPr lang="sl-SI" i="1" dirty="0"/>
              <a:t>komunikacija med računalniki</a:t>
            </a:r>
          </a:p>
          <a:p>
            <a:r>
              <a:rPr lang="sl-SI" i="1" dirty="0"/>
              <a:t>varna komunikacija s storitvami</a:t>
            </a:r>
          </a:p>
          <a:p>
            <a:r>
              <a:rPr lang="sl-SI" i="1" dirty="0"/>
              <a:t>koliko velja zaupati</a:t>
            </a:r>
          </a:p>
          <a:p>
            <a:pPr marL="0" indent="0" algn="r">
              <a:buNone/>
            </a:pPr>
            <a:r>
              <a:rPr lang="sl-SI" dirty="0"/>
              <a:t>Kaj od tega je umetna inteligenca in kaj „samo“ digitalna tehnologija?</a:t>
            </a:r>
            <a:endParaRPr lang="sl-SI" i="1" dirty="0"/>
          </a:p>
          <a:p>
            <a:pPr marL="0" indent="0" algn="r">
              <a:buNone/>
            </a:pPr>
            <a:r>
              <a:rPr lang="sl-SI" i="1" dirty="0"/>
              <a:t>Izobraževanje je zasnovano okoli vprašanja „zakaj“.</a:t>
            </a:r>
            <a:br>
              <a:rPr lang="sl-SI" i="1" dirty="0"/>
            </a:br>
            <a:r>
              <a:rPr lang="sl-SI" sz="2000" i="1" dirty="0"/>
              <a:t>Mark Priestly, Razvoj učnih načrtov v Evropi – kaj se lahko naučimo od drugih držav? (Curricula development). </a:t>
            </a:r>
            <a:r>
              <a:rPr lang="sl-SI" sz="2000" i="1" dirty="0">
                <a:hlinkClick r:id="rId2"/>
              </a:rPr>
              <a:t>https://video.arnes.si/watch/yplcmqhnbt7r</a:t>
            </a:r>
            <a:endParaRPr lang="sl-SI" sz="2000" i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FD1468-C98C-3D12-F1F1-59783C743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4125C1-29F5-2A01-79C6-44620EEEA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5277B-57DF-AD4D-1678-CD257F4B3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28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A7BA06D-B3FF-4E91-8639-B4569AE3A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2B30C86D-5A07-48BC-9C9D-6F9A2DB1E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683E2CB-7FFC-8009-3B6E-463EFBC75E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753" b="16393"/>
          <a:stretch/>
        </p:blipFill>
        <p:spPr>
          <a:xfrm>
            <a:off x="20" y="-29018"/>
            <a:ext cx="12191980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>
                  <a:alpha val="30000"/>
                </a:schemeClr>
              </a:gs>
              <a:gs pos="33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4BA3B7-EAD0-1CE1-6777-55AEAA11C2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77981" y="6356350"/>
            <a:ext cx="121433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sz="1200">
                <a:solidFill>
                  <a:schemeClr val="tx1"/>
                </a:solidFill>
                <a:latin typeface="Calibri" panose="020F0502020204030204"/>
              </a:rPr>
              <a:t>23. sušec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386532-AD23-F134-F140-0AAA22CFE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2321" y="6356350"/>
            <a:ext cx="2809017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spcAft>
                <a:spcPts val="600"/>
              </a:spcAft>
              <a:defRPr/>
            </a:pPr>
            <a:r>
              <a:rPr lang="en-US" sz="1200" kern="1200" cap="none" spc="0" baseline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C29406-F47F-15E4-9F47-819E05008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70819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4854181D-6920-4594-9A5D-6CE56DC9F8B2}" type="slidenum">
              <a:rPr lang="en-US" sz="1200">
                <a:solidFill>
                  <a:schemeClr val="tx1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6</a:t>
            </a:fld>
            <a:endParaRPr lang="en-US" sz="1200">
              <a:solidFill>
                <a:schemeClr val="tx1"/>
              </a:solidFill>
              <a:latin typeface="Calibri" panose="020F050202020403020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0304182-42E2-8633-300D-EF6E0152911E}"/>
              </a:ext>
            </a:extLst>
          </p:cNvPr>
          <p:cNvSpPr txBox="1"/>
          <p:nvPr/>
        </p:nvSpPr>
        <p:spPr>
          <a:xfrm>
            <a:off x="555709" y="854780"/>
            <a:ext cx="6038833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Komaj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sinek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skobaca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se</a:t>
            </a:r>
            <a:b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</a:b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zjutraj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k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meni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že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začne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se</a:t>
            </a:r>
            <a:b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</a:b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ta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njegov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: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zakaj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?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zakaj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?</a:t>
            </a:r>
            <a:b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</a:b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no,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zakaj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zakaj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zakaj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?</a:t>
            </a:r>
            <a:b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</a:b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Ta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tvoj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zakaj</a:t>
            </a:r>
            <a:b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</a:b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pesem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je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nikdar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izpeta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,</a:t>
            </a:r>
            <a:b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</a:b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v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njej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se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kot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nitka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prepleta</a:t>
            </a:r>
            <a:b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</a:b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življenja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kern="120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sla</a:t>
            </a:r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.</a:t>
            </a:r>
          </a:p>
          <a:p>
            <a:endParaRPr lang="en-US" sz="3600" i="1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  <a:p>
            <a:pPr algn="r"/>
            <a:r>
              <a:rPr lang="en-US" sz="3600" i="1" kern="120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Fran </a:t>
            </a:r>
            <a:r>
              <a:rPr lang="en-US" sz="3600" i="1" kern="1200" dirty="0" err="1">
                <a:solidFill>
                  <a:srgbClr val="FFC000"/>
                </a:solidFill>
                <a:latin typeface="+mj-lt"/>
                <a:ea typeface="+mj-ea"/>
                <a:cs typeface="+mj-cs"/>
              </a:rPr>
              <a:t>Milčinski</a:t>
            </a:r>
            <a:r>
              <a:rPr lang="en-US" sz="3600" i="1" kern="120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 - </a:t>
            </a:r>
            <a:r>
              <a:rPr lang="en-US" sz="3600" i="1" kern="1200" dirty="0" err="1">
                <a:solidFill>
                  <a:srgbClr val="FFC000"/>
                </a:solidFill>
                <a:latin typeface="+mj-lt"/>
                <a:ea typeface="+mj-ea"/>
                <a:cs typeface="+mj-cs"/>
              </a:rPr>
              <a:t>Ježek</a:t>
            </a:r>
            <a:endParaRPr lang="sl-SI" sz="3600" dirty="0"/>
          </a:p>
        </p:txBody>
      </p:sp>
    </p:spTree>
    <p:extLst>
      <p:ext uri="{BB962C8B-B14F-4D97-AF65-F5344CB8AC3E}">
        <p14:creationId xmlns:p14="http://schemas.microsoft.com/office/powerpoint/2010/main" val="26383614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389D3-DDED-D760-36A9-212BF6184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Izgleda nepovezano – o fiziki 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37CCC-6009-B05A-FE2D-07981C01C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l-SI" dirty="0"/>
              <a:t>Kdo je imel v osnovni šoli predmet fizika?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Kdo je imel v srednji šoli predmet fizika?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Kdo je imel na fakulteti predmet fizika?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Kdo ni imel nikoli predmeta fizika?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Kdo se je kje drugje izobrazil o fiziki?</a:t>
            </a:r>
          </a:p>
          <a:p>
            <a:pPr marL="457200" indent="-457200">
              <a:buFont typeface="+mj-lt"/>
              <a:buAutoNum type="arabicPeriod"/>
            </a:pPr>
            <a:endParaRPr lang="sl-SI" dirty="0"/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Kaj je fizika?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3F59B7-9040-636B-D7EC-C6ABE2861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AEBC6B-670A-B4C1-93C7-08B48AD5E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75FF87-C966-F67D-EE86-34D9E47C4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09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389D3-DDED-D760-36A9-212BF6184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Kaj pa o računalništvu in informatiki (RIN) 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37CCC-6009-B05A-FE2D-07981C01C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l-SI" dirty="0"/>
              <a:t>Kdo je imel v osnovni šoli predmet RIN?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Kdo je imel v srednji šoli predmet RIN?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Kdo je imel na fakulteti predmet RIN?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Kdo ni imel nikoli predmeta RIN?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Kdo se je kje drugje izobrazil o RIN?</a:t>
            </a:r>
          </a:p>
          <a:p>
            <a:pPr marL="457200" indent="-457200">
              <a:buFont typeface="+mj-lt"/>
              <a:buAutoNum type="arabicPeriod"/>
            </a:pPr>
            <a:endParaRPr lang="sl-SI" dirty="0"/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Kaj je RIN?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3F59B7-9040-636B-D7EC-C6ABE2861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AEBC6B-670A-B4C1-93C7-08B48AD5E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75FF87-C966-F67D-EE86-34D9E47C4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37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4AC6B390-BC59-4F1D-A0EE-D71A92F0A0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3" name="Freeform: Shape 1032">
            <a:extLst>
              <a:ext uri="{FF2B5EF4-FFF2-40B4-BE49-F238E27FC236}">
                <a16:creationId xmlns:a16="http://schemas.microsoft.com/office/drawing/2014/main" id="{B6C60D79-16F1-4C4B-B7E3-7634E7069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19137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undefined">
            <a:extLst>
              <a:ext uri="{FF2B5EF4-FFF2-40B4-BE49-F238E27FC236}">
                <a16:creationId xmlns:a16="http://schemas.microsoft.com/office/drawing/2014/main" id="{CAAD749C-4EE3-9A91-F768-5E483C8677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53182" y="520749"/>
            <a:ext cx="3753123" cy="5643794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" name="Arc 1034">
            <a:extLst>
              <a:ext uri="{FF2B5EF4-FFF2-40B4-BE49-F238E27FC236}">
                <a16:creationId xmlns:a16="http://schemas.microsoft.com/office/drawing/2014/main" id="{426B127E-6498-4C77-9C9D-4553A5113B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02050" y="650160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DB038-7107-26E3-8797-9C5817A69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4443"/>
            <a:ext cx="5257800" cy="41925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sl-SI" sz="1900" dirty="0"/>
          </a:p>
          <a:p>
            <a:pPr marL="0" indent="0" algn="r">
              <a:buNone/>
            </a:pPr>
            <a:r>
              <a:rPr lang="sl-SI" sz="3200" b="1" dirty="0"/>
              <a:t>James Watt</a:t>
            </a:r>
            <a:endParaRPr lang="sl-SI" sz="1900" b="1" dirty="0"/>
          </a:p>
          <a:p>
            <a:pPr marL="0" indent="0">
              <a:buNone/>
            </a:pPr>
            <a:endParaRPr lang="sl-SI" sz="1900" dirty="0"/>
          </a:p>
          <a:p>
            <a:pPr marL="0" indent="0">
              <a:buNone/>
            </a:pPr>
            <a:r>
              <a:rPr lang="sl-SI" sz="1900" dirty="0"/>
              <a:t>Ste že slišali zanj?</a:t>
            </a:r>
          </a:p>
          <a:p>
            <a:pPr marL="0" indent="0">
              <a:buNone/>
            </a:pPr>
            <a:r>
              <a:rPr lang="sl-SI" sz="1900" dirty="0"/>
              <a:t>Kaj pomembnega je naredil?</a:t>
            </a:r>
          </a:p>
          <a:p>
            <a:pPr marL="0" indent="0" algn="r">
              <a:buNone/>
            </a:pPr>
            <a:r>
              <a:rPr lang="sl-SI" sz="1900" b="1" i="1" dirty="0"/>
              <a:t>parni stroj</a:t>
            </a:r>
          </a:p>
          <a:p>
            <a:pPr marL="0" indent="0">
              <a:buNone/>
            </a:pPr>
            <a:endParaRPr lang="sl-SI" sz="1900" dirty="0"/>
          </a:p>
          <a:p>
            <a:pPr marL="0" indent="0">
              <a:buNone/>
            </a:pPr>
            <a:r>
              <a:rPr lang="sl-SI" sz="1900" dirty="0"/>
              <a:t>Veste oziroma ste kdaj vedeli kako to deluje?</a:t>
            </a:r>
          </a:p>
          <a:p>
            <a:pPr marL="0" indent="0">
              <a:buNone/>
            </a:pPr>
            <a:endParaRPr lang="sl-SI" sz="1900" dirty="0"/>
          </a:p>
          <a:p>
            <a:pPr marL="0" indent="0" algn="r">
              <a:buNone/>
            </a:pPr>
            <a:r>
              <a:rPr lang="sl-SI" sz="1900" i="1" dirty="0"/>
              <a:t>vir, wikipedia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DF4D4-9867-5819-6FD1-DAB4186E20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23. sušec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B2BF14-FCBE-1C59-44E4-BB9B2E188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Od Marije Terezije do umetne inteligence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A09C7-9ABB-3E5F-48E8-D3F9A8E76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854181D-6920-4594-9A5D-6CE56DC9F8B2}" type="slidenum">
              <a:rPr lang="en-US" sz="1200">
                <a:solidFill>
                  <a:prstClr val="black">
                    <a:tint val="75000"/>
                  </a:prstClr>
                </a:solidFill>
              </a:rPr>
              <a:pPr>
                <a:spcAft>
                  <a:spcPts val="600"/>
                </a:spcAft>
              </a:pPr>
              <a:t>9</a:t>
            </a:fld>
            <a:endParaRPr lang="en-US" sz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54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hapesVTI">
  <a:themeElements>
    <a:clrScheme name="Office">
      <a:dk1>
        <a:srgbClr val="000000"/>
      </a:dk1>
      <a:lt1>
        <a:srgbClr val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Festival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sVTI" id="{C78D20FD-A872-4243-8597-B534C62538FF}" vid="{7CAFCCF9-7834-41D6-B6AB-7D225A18A4E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</TotalTime>
  <Words>3143</Words>
  <Application>Microsoft Macintosh PowerPoint</Application>
  <PresentationFormat>Widescreen</PresentationFormat>
  <Paragraphs>629</Paragraphs>
  <Slides>41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9" baseType="lpstr">
      <vt:lpstr>Aptos</vt:lpstr>
      <vt:lpstr>Arial</vt:lpstr>
      <vt:lpstr>Calibri</vt:lpstr>
      <vt:lpstr>Century Gothic</vt:lpstr>
      <vt:lpstr>Liberation Sans</vt:lpstr>
      <vt:lpstr>StarSymbol</vt:lpstr>
      <vt:lpstr>Wingdings</vt:lpstr>
      <vt:lpstr>ShapesVTI</vt:lpstr>
      <vt:lpstr>Od Marije Terezije do umetne inteligence</vt:lpstr>
      <vt:lpstr>Trije scenariji</vt:lpstr>
      <vt:lpstr>Scenarij 1 – strokovne kompetence izobraževalcev</vt:lpstr>
      <vt:lpstr>Scenarij 2 – pedagoške kompetence izobraževalcev</vt:lpstr>
      <vt:lpstr>Scenarij 3 – kompetence učencev</vt:lpstr>
      <vt:lpstr>PowerPoint Presentation</vt:lpstr>
      <vt:lpstr>Izgleda nepovezano – o fiziki ...</vt:lpstr>
      <vt:lpstr>Kaj pa o računalništvu in informatiki (RIN) 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Scenarij 3 – kompetence učencev</vt:lpstr>
      <vt:lpstr>PowerPoint Presentation</vt:lpstr>
      <vt:lpstr>PowerPoint Presentation</vt:lpstr>
      <vt:lpstr>O čem govorimo?</vt:lpstr>
      <vt:lpstr>Predmet Fizika</vt:lpstr>
      <vt:lpstr>RIN (Computing, Informatics)</vt:lpstr>
      <vt:lpstr>RIN v OŠ in SŠ – deležni vsi</vt:lpstr>
      <vt:lpstr>PowerPoint Presentation</vt:lpstr>
      <vt:lpstr>Okvir temeljnih vsebin računalništva in informatike</vt:lpstr>
      <vt:lpstr>Starostna obdobja</vt:lpstr>
      <vt:lpstr>Računalniški sistemi</vt:lpstr>
      <vt:lpstr>Podatki in analiza</vt:lpstr>
      <vt:lpstr>Algoritmi in programiranje</vt:lpstr>
      <vt:lpstr>Omrežja in Internet</vt:lpstr>
      <vt:lpstr>Učinki računalništva in informatike</vt:lpstr>
      <vt:lpstr>Nobelove nagrade 2022</vt:lpstr>
      <vt:lpstr>PowerPoint Presentation</vt:lpstr>
      <vt:lpstr>Kje smo bili?</vt:lpstr>
      <vt:lpstr>Kje smo bili?</vt:lpstr>
      <vt:lpstr>Historia Magistra Vitæ est</vt:lpstr>
      <vt:lpstr>Historia Magistra Vitæ est</vt:lpstr>
      <vt:lpstr>RIN in kurikulum – celovit pogled</vt:lpstr>
      <vt:lpstr>Stanje</vt:lpstr>
      <vt:lpstr>PowerPoint Presentation</vt:lpstr>
      <vt:lpstr>EU</vt:lpstr>
      <vt:lpstr>RIN – v splošnem izobraževanju</vt:lpstr>
      <vt:lpstr>Hvala za pozornost!  E-naslov: andrej.brodnik@upr.si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7. konferenca Lastovke UP (2024)</dc:title>
  <dc:creator>Brodnik, Andrej</dc:creator>
  <cp:lastModifiedBy>Brodnik, Andrej</cp:lastModifiedBy>
  <cp:revision>177</cp:revision>
  <cp:lastPrinted>2024-03-08T02:59:05Z</cp:lastPrinted>
  <dcterms:created xsi:type="dcterms:W3CDTF">2024-03-07T20:52:16Z</dcterms:created>
  <dcterms:modified xsi:type="dcterms:W3CDTF">2024-03-22T19:29:33Z</dcterms:modified>
</cp:coreProperties>
</file>