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99" r:id="rId1"/>
  </p:sldMasterIdLst>
  <p:notesMasterIdLst>
    <p:notesMasterId r:id="rId58"/>
  </p:notesMasterIdLst>
  <p:sldIdLst>
    <p:sldId id="256" r:id="rId2"/>
    <p:sldId id="284" r:id="rId3"/>
    <p:sldId id="257" r:id="rId4"/>
    <p:sldId id="285" r:id="rId5"/>
    <p:sldId id="426" r:id="rId6"/>
    <p:sldId id="290" r:id="rId7"/>
    <p:sldId id="286" r:id="rId8"/>
    <p:sldId id="287" r:id="rId9"/>
    <p:sldId id="288" r:id="rId10"/>
    <p:sldId id="289" r:id="rId11"/>
    <p:sldId id="329" r:id="rId12"/>
    <p:sldId id="421" r:id="rId13"/>
    <p:sldId id="422" r:id="rId14"/>
    <p:sldId id="325" r:id="rId15"/>
    <p:sldId id="326" r:id="rId16"/>
    <p:sldId id="324" r:id="rId17"/>
    <p:sldId id="423" r:id="rId18"/>
    <p:sldId id="258" r:id="rId19"/>
    <p:sldId id="337" r:id="rId20"/>
    <p:sldId id="341" r:id="rId21"/>
    <p:sldId id="424" r:id="rId22"/>
    <p:sldId id="355" r:id="rId23"/>
    <p:sldId id="425" r:id="rId24"/>
    <p:sldId id="259" r:id="rId25"/>
    <p:sldId id="427" r:id="rId26"/>
    <p:sldId id="358" r:id="rId27"/>
    <p:sldId id="360" r:id="rId28"/>
    <p:sldId id="429" r:id="rId29"/>
    <p:sldId id="430" r:id="rId30"/>
    <p:sldId id="265" r:id="rId31"/>
    <p:sldId id="262" r:id="rId32"/>
    <p:sldId id="260" r:id="rId33"/>
    <p:sldId id="363" r:id="rId34"/>
    <p:sldId id="434" r:id="rId35"/>
    <p:sldId id="263" r:id="rId36"/>
    <p:sldId id="261" r:id="rId37"/>
    <p:sldId id="271" r:id="rId38"/>
    <p:sldId id="272" r:id="rId39"/>
    <p:sldId id="273" r:id="rId40"/>
    <p:sldId id="276" r:id="rId41"/>
    <p:sldId id="279" r:id="rId42"/>
    <p:sldId id="282" r:id="rId43"/>
    <p:sldId id="433" r:id="rId44"/>
    <p:sldId id="435" r:id="rId45"/>
    <p:sldId id="328" r:id="rId46"/>
    <p:sldId id="267" r:id="rId47"/>
    <p:sldId id="274" r:id="rId48"/>
    <p:sldId id="275" r:id="rId49"/>
    <p:sldId id="438" r:id="rId50"/>
    <p:sldId id="376" r:id="rId51"/>
    <p:sldId id="437" r:id="rId52"/>
    <p:sldId id="364" r:id="rId53"/>
    <p:sldId id="365" r:id="rId54"/>
    <p:sldId id="366" r:id="rId55"/>
    <p:sldId id="369" r:id="rId56"/>
    <p:sldId id="367" r:id="rId57"/>
  </p:sldIdLst>
  <p:sldSz cx="12192000" cy="6858000"/>
  <p:notesSz cx="6858000" cy="9144000"/>
  <p:defaultTextStyle>
    <a:defPPr>
      <a:defRPr lang="en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197"/>
  </p:normalViewPr>
  <p:slideViewPr>
    <p:cSldViewPr snapToGrid="0">
      <p:cViewPr varScale="1">
        <p:scale>
          <a:sx n="88" d="100"/>
          <a:sy n="88" d="100"/>
        </p:scale>
        <p:origin x="184" y="8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F601C-FEF2-7646-9580-9769175F1048}" type="datetimeFigureOut">
              <a:rPr lang="sl-SI" smtClean="0"/>
              <a:t>8. 03. 24</a:t>
            </a:fld>
            <a:endParaRPr lang="sl-S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5CEAC6-B31F-EC4C-BFA4-E0A56D7FC60C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435703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05704-7C0A-47E2-9457-B1BC1A1CA92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870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8E5476-73CA-47B9-888E-B7CBF7033153}" type="slidenum">
              <a:rPr lang="sl-SI" smtClean="0"/>
              <a:t>15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281258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05704-7C0A-47E2-9457-B1BC1A1CA92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0725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AAF685-A7EB-504C-9B30-733F4F251339}" type="slidenum">
              <a:rPr lang="sl-SI" smtClean="0"/>
              <a:t>51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243374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E1A06-8754-4870-9E44-E39BADAD98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27F020-BBC3-49BB-91C2-5B2CBD64B3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7C0C22-EBDA-4130-87AE-CB28BC19B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419A8-07CA-4A4C-AEC2-C40D4D50A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A7B86-E610-42EA-B4DC-C2F44778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A7BA06D-B3FF-4E91-8639-B4569AE3AA23}"/>
              </a:ext>
            </a:extLst>
          </p:cNvPr>
          <p:cNvSpPr/>
          <p:nvPr/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2B30C86D-5A07-48BC-9C9D-6F9A2DB1E9E1}"/>
              </a:ext>
            </a:extLst>
          </p:cNvPr>
          <p:cNvSpPr/>
          <p:nvPr/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8529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6E5D1-6D19-4E7F-9B4E-42326B771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D2A06C-F91A-4ADC-9CD2-61F0A4D7EE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3AA9A-2280-4F63-8B3D-20742AE69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D986B-E58E-43B6-8A80-FFA9D8F74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140D36-2E71-4F27-967F-7A3E4C6E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1609904-5327-4D2C-A445-B270A00F3B5F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0FC7BEC-08C5-4D95-9C84-B48BC8AD1C94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9719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1FEA3D-0C7F-45CD-B6A0-942F707B36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8B8A12-BCE6-4D03-A637-1DEC8924BE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9755-9FF4-428A-AEB7-1A6477466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41836-11E2-49FD-877D-53B74514A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D24C42-4B05-4EEF-BE14-29041EC9C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BADDEB1-F604-408B-B02A-A2814606E6AF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8DF7987-332F-4D6C-81C3-990F39C76C96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43016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53102" y="217693"/>
            <a:ext cx="10014236" cy="761926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sl-SI" sz="3265" b="0" strike="noStrike" spc="-1">
              <a:solidFill>
                <a:srgbClr val="FF66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653103" y="1523852"/>
            <a:ext cx="10885039" cy="47892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sl-SI" sz="2903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rPr lang="en-GB"/>
              <a:t>Digitalna sedanjost je tu</a:t>
            </a:r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256C2B21-B9E3-4612-81FF-495FF6B1C785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61137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53102" y="217693"/>
            <a:ext cx="10014236" cy="761926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sl-SI" sz="3265" b="0" strike="noStrike" spc="-1">
              <a:solidFill>
                <a:srgbClr val="FF6600"/>
              </a:solidFill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subTitle"/>
          </p:nvPr>
        </p:nvSpPr>
        <p:spPr>
          <a:xfrm>
            <a:off x="653103" y="1523852"/>
            <a:ext cx="10885039" cy="47892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sl-SI" sz="3870" b="0" strike="noStrike" spc="-1">
              <a:highlight>
                <a:srgbClr val="FFFFFF"/>
              </a:highlight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rPr lang="en-GB"/>
              <a:t>Digitalna sedanjost je tu</a:t>
            </a:r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320FAB7D-937C-48D6-A504-DDF2709EA1C3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04653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FF209-11EE-4A3F-9685-A155FECD0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7AF11-F208-4FDA-9E19-D6CA34721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5974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82FA1-02B7-467E-9F16-D17814940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389247-FB8A-4494-859B-B3754B02A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CA5B62-3338-46A5-B381-A63B88CB0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3DA7759-3209-4FE2-96D1-4EEDD81E9EA0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1460DAD-8769-4C9F-9C8C-BB0443909D76}"/>
              </a:ext>
            </a:extLst>
          </p:cNvPr>
          <p:cNvSpPr/>
          <p:nvPr/>
        </p:nvSpPr>
        <p:spPr>
          <a:xfrm flipH="1">
            <a:off x="12353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0204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C0001-5D76-45A0-A9F4-7172BDDD5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1462C4-0E4B-4DB7-A8BF-FE55142760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A5F313-1240-47AE-A026-7F349292B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48158-6132-4335-B8E1-F6A896383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94C5B6-1598-48B4-9B3A-3078FDBE9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EDBDD32-D3EE-4848-A112-BA814D4631CD}"/>
              </a:ext>
            </a:extLst>
          </p:cNvPr>
          <p:cNvSpPr/>
          <p:nvPr/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61350361-843C-49D0-BD6A-ECDBA3842BA0}"/>
              </a:ext>
            </a:extLst>
          </p:cNvPr>
          <p:cNvSpPr/>
          <p:nvPr/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8409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FD05-2CB2-4A7E-89E7-57615BA82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9532B8-D460-476D-816F-725E8D96C0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F7120F-70AF-4ED5-B364-3AA55C6B44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D8B65F-F709-469F-9961-4D01896CA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81C6BC-B23D-48BC-AD44-654DDB8D0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00D60B-86A1-479D-BCE8-06D2C3DBC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4EC5136-99DA-40B5-8F79-5C3A56D38BA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F8FB775-26C4-41BA-837C-4478D48D215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9711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2983E-E761-4429-9203-7FE8B2DB6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21E9B7-62BE-49BA-AC6B-55250D6627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41A3FD-B90A-4C31-BD6B-581F9E2E0E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0D1D55-B722-4968-B171-AF3B462DDA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1085A8-02C2-4E7F-935E-5AEECBAD19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8A5018-8A77-40E8-B159-4894ECF22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D79441-8908-4461-9FDD-BCE638837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D29F7D-B101-4950-A2C0-F350FB26D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62D7398-9A79-4B24-9C7D-F0DEED57C70B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07F28CD-1873-4E36-A064-2D25E0A8501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1565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11BF3-02E8-4EB7-818E-652B82CF2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4D3190-B78C-42F1-9D62-F523886BB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381C40-F9FC-4D58-8508-F0632DF5A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01CBCC-4CC2-49BD-B155-01E0F4D79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C13EF9C-0B5A-4364-91AA-E5DD5B536E54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F674475-6327-490A-BD7F-084F5C07F2E4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1152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024287-C9B9-48AC-8E4D-A282DE2F4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34C9A2-75A7-4164-B3B8-E6A9D60BA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BE73CE-2859-4D49-A9EC-26AF3FBD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A5ED585-FEBB-4DAD-84C0-97BEE6C360C3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F6AC352-A720-4DB3-87CA-A33B0607CA2F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453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FC812-4DB6-4F98-9404-29C191D3B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F0855E-0CD6-47DD-B648-4C84C783D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50082B-17D7-4D61-8AEB-81517D85D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A70783-FF31-4C4E-9196-EB169B209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92E260-747D-40FD-A062-9DD5E6835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7E50A0-1E05-49C5-88C9-462677512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C155C63-9F58-4422-B669-F9748628067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85DBA62-0EDB-47AA-86C7-90463BC9B308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402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D7521-E43D-41D1-B458-26B20DC6D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472CF2-2653-4B98-A416-D7A0A860EC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EF87F5-0B10-4AC7-9599-F088C5E796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A07CB7-0520-4D64-B76C-C31AC5578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EB226-AD45-45DF-AAB5-5513AE732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E96AEB-9481-4CCE-B110-FEDD33483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BA9707F-7BCE-464F-BF45-E216527084EE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C589723-2CC8-49D1-B4E1-36FECED6A2D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1235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EC5685-19F1-49DA-ADE5-D5D32F165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FC0A4D-22A1-4554-B5DE-887974F4D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5CDC-F2CE-410E-AD13-DDC235C71C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8.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40CD45-794A-4BB0-A427-0CE61AEAF4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3AB91-9588-4071-92D2-364F4A6ED0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4854181D-6920-4594-9A5D-6CE56DC9F8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345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700" r:id="rId12"/>
    <p:sldLayoutId id="2147483701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ccl.org.ua/en/tools/map-of-enforced-disappearances-in-ukraine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stats.ioinformatics.org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cm.org/education/curricula-recommendations" TargetMode="Externa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acunalnistvo-in-informatika-za-vse.si/about/" TargetMode="External"/><Relationship Id="rId2" Type="http://schemas.openxmlformats.org/officeDocument/2006/relationships/hyperlink" Target="http://www.k12cs.org/" TargetMode="Externa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zquotes.com/quote/1359810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1D7EC86-7CB9-431D-8AC3-8AAF0440B1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D4B9777F-B610-419B-9193-80306388F3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!!Arc">
            <a:extLst>
              <a:ext uri="{FF2B5EF4-FFF2-40B4-BE49-F238E27FC236}">
                <a16:creationId xmlns:a16="http://schemas.microsoft.com/office/drawing/2014/main" id="{311F016A-A753-449B-9EA6-322199B71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7715">
            <a:off x="1108520" y="775849"/>
            <a:ext cx="2987899" cy="2987899"/>
          </a:xfrm>
          <a:prstGeom prst="arc">
            <a:avLst>
              <a:gd name="adj1" fmla="val 16200000"/>
              <a:gd name="adj2" fmla="val 2287352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E7E29F-29BD-B3F8-4FD6-8E11B4AC52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0742" y="1124988"/>
            <a:ext cx="4425962" cy="2387600"/>
          </a:xfrm>
        </p:spPr>
        <p:txBody>
          <a:bodyPr>
            <a:normAutofit/>
          </a:bodyPr>
          <a:lstStyle/>
          <a:p>
            <a:pPr algn="l"/>
            <a:r>
              <a:rPr lang="sl-SI" sz="4700"/>
              <a:t>Digitalna sedanjost je tu</a:t>
            </a:r>
            <a:br>
              <a:rPr lang="sl-SI" sz="4700"/>
            </a:br>
            <a:endParaRPr lang="sl-SI" sz="47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334ECD-8CCD-25E2-766C-9EAC5F638F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0742" y="3633691"/>
            <a:ext cx="4425962" cy="1655762"/>
          </a:xfrm>
        </p:spPr>
        <p:txBody>
          <a:bodyPr>
            <a:normAutofit/>
          </a:bodyPr>
          <a:lstStyle/>
          <a:p>
            <a:pPr algn="l"/>
            <a:r>
              <a:rPr lang="sl-SI" dirty="0"/>
              <a:t>Andrej Brodnik</a:t>
            </a:r>
          </a:p>
          <a:p>
            <a:pPr algn="l"/>
            <a:r>
              <a:rPr lang="sl-SI" dirty="0"/>
              <a:t>UP FAMNIT in UL FRI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EEB08B4-2E7A-D6D7-0A14-799C3AF09D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372"/>
          <a:stretch/>
        </p:blipFill>
        <p:spPr>
          <a:xfrm>
            <a:off x="5733768" y="-1"/>
            <a:ext cx="6458232" cy="6858001"/>
          </a:xfrm>
          <a:custGeom>
            <a:avLst/>
            <a:gdLst/>
            <a:ahLst/>
            <a:cxnLst/>
            <a:rect l="l" t="t" r="r" b="b"/>
            <a:pathLst>
              <a:path w="6458232" h="6858001">
                <a:moveTo>
                  <a:pt x="2209000" y="0"/>
                </a:moveTo>
                <a:lnTo>
                  <a:pt x="6458232" y="0"/>
                </a:lnTo>
                <a:lnTo>
                  <a:pt x="6458232" y="6858001"/>
                </a:lnTo>
                <a:lnTo>
                  <a:pt x="651045" y="6858001"/>
                </a:lnTo>
                <a:lnTo>
                  <a:pt x="635146" y="6830200"/>
                </a:lnTo>
                <a:cubicBezTo>
                  <a:pt x="230085" y="6080469"/>
                  <a:pt x="0" y="5221296"/>
                  <a:pt x="0" y="4308089"/>
                </a:cubicBezTo>
                <a:cubicBezTo>
                  <a:pt x="0" y="2572997"/>
                  <a:pt x="830606" y="1032965"/>
                  <a:pt x="2113832" y="68046"/>
                </a:cubicBezTo>
                <a:close/>
              </a:path>
            </a:pathLst>
          </a:custGeom>
        </p:spPr>
      </p:pic>
      <p:sp>
        <p:nvSpPr>
          <p:cNvPr id="18" name="!!Rectangle">
            <a:extLst>
              <a:ext uri="{FF2B5EF4-FFF2-40B4-BE49-F238E27FC236}">
                <a16:creationId xmlns:a16="http://schemas.microsoft.com/office/drawing/2014/main" id="{95106A28-883A-4993-BF9E-C403B81A8D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94269" y="4274457"/>
            <a:ext cx="825256" cy="825256"/>
          </a:xfrm>
          <a:prstGeom prst="rect">
            <a:avLst/>
          </a:prstGeom>
          <a:noFill/>
          <a:ln w="127000">
            <a:solidFill>
              <a:schemeClr val="accent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!!Oval">
            <a:extLst>
              <a:ext uri="{FF2B5EF4-FFF2-40B4-BE49-F238E27FC236}">
                <a16:creationId xmlns:a16="http://schemas.microsoft.com/office/drawing/2014/main" id="{F5AE4E4F-9F4C-43ED-8299-9BD63B74E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742" y="5649686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9238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1C4A-1B38-C00F-7DE5-B5742801D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Kje smo?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A9062-D06B-969C-56D1-B00033B24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7BE5A7-0FEE-58CC-9363-943B244A6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F20A93-11A0-3A04-0F7A-198BF3101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10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D1E76A-00A4-4232-0D1C-B07FB60CD462}"/>
              </a:ext>
            </a:extLst>
          </p:cNvPr>
          <p:cNvSpPr txBox="1"/>
          <p:nvPr/>
        </p:nvSpPr>
        <p:spPr>
          <a:xfrm>
            <a:off x="7450763" y="5915087"/>
            <a:ext cx="4406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b="1" i="1" dirty="0"/>
              <a:t>UMAR, poročilo o produktivnostiii 2022</a:t>
            </a:r>
          </a:p>
        </p:txBody>
      </p:sp>
      <p:pic>
        <p:nvPicPr>
          <p:cNvPr id="11" name="Content Placeholder 10" descr="A screenshot of a computer&#10;&#10;Description automatically generated">
            <a:extLst>
              <a:ext uri="{FF2B5EF4-FFF2-40B4-BE49-F238E27FC236}">
                <a16:creationId xmlns:a16="http://schemas.microsoft.com/office/drawing/2014/main" id="{038A4570-5ECA-917B-A634-43C560DC82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86144" y="856343"/>
            <a:ext cx="8504243" cy="4828496"/>
          </a:xfrm>
        </p:spPr>
      </p:pic>
    </p:spTree>
    <p:extLst>
      <p:ext uri="{BB962C8B-B14F-4D97-AF65-F5344CB8AC3E}">
        <p14:creationId xmlns:p14="http://schemas.microsoft.com/office/powerpoint/2010/main" val="1740867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grada vsebine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sl-SI" dirty="0"/>
              <a:t>V bivši skupni državi:</a:t>
            </a:r>
          </a:p>
          <a:p>
            <a:pPr marL="0" indent="0">
              <a:buNone/>
            </a:pPr>
            <a:endParaRPr lang="sl-SI" dirty="0"/>
          </a:p>
          <a:p>
            <a:pPr>
              <a:buFont typeface="Arial"/>
              <a:buChar char="•"/>
            </a:pPr>
            <a:r>
              <a:rPr lang="sl-SI" dirty="0"/>
              <a:t>so Slovenci predstavljali 1/13 prebivalstva,</a:t>
            </a:r>
          </a:p>
          <a:p>
            <a:pPr>
              <a:buFont typeface="Arial"/>
              <a:buChar char="•"/>
            </a:pPr>
            <a:r>
              <a:rPr lang="sl-SI" dirty="0"/>
              <a:t>ustvarili  so 1/5 BDP in</a:t>
            </a:r>
          </a:p>
          <a:p>
            <a:pPr>
              <a:buFont typeface="Arial"/>
              <a:buChar char="•"/>
            </a:pPr>
            <a:r>
              <a:rPr lang="sl-SI" dirty="0"/>
              <a:t>ustvarili dobro tretjino izvoza.</a:t>
            </a:r>
          </a:p>
          <a:p>
            <a:endParaRPr lang="sl-SI" dirty="0"/>
          </a:p>
          <a:p>
            <a:pPr algn="ctr"/>
            <a:r>
              <a:rPr lang="sl-SI" sz="5200" b="1" dirty="0">
                <a:solidFill>
                  <a:srgbClr val="0000FF"/>
                </a:solidFill>
              </a:rPr>
              <a:t>Zakaj?</a:t>
            </a:r>
          </a:p>
          <a:p>
            <a:pPr marL="0" indent="0">
              <a:buNone/>
            </a:pPr>
            <a:endParaRPr lang="sl-SI" dirty="0">
              <a:solidFill>
                <a:schemeClr val="tx1"/>
              </a:solidFill>
            </a:endParaRPr>
          </a:p>
          <a:p>
            <a:pPr algn="r"/>
            <a:r>
              <a:rPr lang="sl-SI" i="1" dirty="0"/>
              <a:t>Michael Manske</a:t>
            </a:r>
            <a:r>
              <a:rPr lang="sl-SI" dirty="0"/>
              <a:t>, Slovenia was a strong economic engine inside Yugoslavia, </a:t>
            </a:r>
            <a:r>
              <a:rPr lang="sl-SI" i="1" dirty="0"/>
              <a:t>2013</a:t>
            </a:r>
            <a:r>
              <a:rPr lang="sl-SI" dirty="0"/>
              <a:t>, </a:t>
            </a:r>
            <a:r>
              <a:rPr lang="sl-SI" sz="1800" dirty="0"/>
              <a:t>http://www.rtvslo.si/news-in-english/slovenia-was-a-strong-economic-engine-inside-yugoslavia/323573</a:t>
            </a:r>
            <a:endParaRPr lang="sl-SI" dirty="0"/>
          </a:p>
        </p:txBody>
      </p:sp>
      <p:sp>
        <p:nvSpPr>
          <p:cNvPr id="6" name="Naslov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Kje smo bili 1990?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CBBC-B5FD-4F11-9AC2-5AED2BF7CA3D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81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1C4A-1B38-C00F-7DE5-B5742801D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Kje smo bili?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A9062-D06B-969C-56D1-B00033B24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7BE5A7-0FEE-58CC-9363-943B244A6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F20A93-11A0-3A04-0F7A-198BF3101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12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D1E76A-00A4-4232-0D1C-B07FB60CD462}"/>
              </a:ext>
            </a:extLst>
          </p:cNvPr>
          <p:cNvSpPr txBox="1"/>
          <p:nvPr/>
        </p:nvSpPr>
        <p:spPr>
          <a:xfrm>
            <a:off x="2209800" y="5798145"/>
            <a:ext cx="9465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l-SI" b="1" i="1" dirty="0"/>
              <a:t>Vilma Brodnik, Krepitev kompetenc strokovnih delavcev na področju vodenja inovativnega vzgojno-izobraževalnega zavoda v obdobju od 2018 do 2022</a:t>
            </a:r>
          </a:p>
        </p:txBody>
      </p:sp>
      <p:pic>
        <p:nvPicPr>
          <p:cNvPr id="8" name="Slika 1">
            <a:extLst>
              <a:ext uri="{FF2B5EF4-FFF2-40B4-BE49-F238E27FC236}">
                <a16:creationId xmlns:a16="http://schemas.microsoft.com/office/drawing/2014/main" id="{1692A4B6-29FD-73C1-1BAC-96D877EE07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975" y="362628"/>
            <a:ext cx="5556911" cy="5480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2973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1C4A-1B38-C00F-7DE5-B5742801D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Kje smo bili?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A9062-D06B-969C-56D1-B00033B24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7BE5A7-0FEE-58CC-9363-943B244A6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F20A93-11A0-3A04-0F7A-198BF3101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13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D1E76A-00A4-4232-0D1C-B07FB60CD462}"/>
              </a:ext>
            </a:extLst>
          </p:cNvPr>
          <p:cNvSpPr txBox="1"/>
          <p:nvPr/>
        </p:nvSpPr>
        <p:spPr>
          <a:xfrm>
            <a:off x="2209800" y="5798145"/>
            <a:ext cx="9465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l-SI" b="1" i="1" dirty="0"/>
              <a:t>Vilma Brodnik, Krepitev kompetenc strokovnih delavcev na področju vodenja inovativnega vzgojno-izobraževalnega zavoda v obdobju od 2018 do 2022</a:t>
            </a:r>
          </a:p>
        </p:txBody>
      </p:sp>
      <p:pic>
        <p:nvPicPr>
          <p:cNvPr id="10" name="Slika 1">
            <a:extLst>
              <a:ext uri="{FF2B5EF4-FFF2-40B4-BE49-F238E27FC236}">
                <a16:creationId xmlns:a16="http://schemas.microsoft.com/office/drawing/2014/main" id="{A873CE4C-8307-3D00-7957-8A4F13104D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420" y="412410"/>
            <a:ext cx="6396264" cy="531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8768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77334" y="375919"/>
            <a:ext cx="3937529" cy="1424305"/>
          </a:xfrm>
        </p:spPr>
        <p:txBody>
          <a:bodyPr>
            <a:normAutofit/>
          </a:bodyPr>
          <a:lstStyle/>
          <a:p>
            <a:pPr algn="r"/>
            <a:r>
              <a:rPr lang="sl-SI" dirty="0"/>
              <a:t>Historia Magistra Vit</a:t>
            </a:r>
            <a:r>
              <a:rPr lang="is-IS" dirty="0"/>
              <a:t>æ</a:t>
            </a:r>
            <a:r>
              <a:rPr lang="sl-SI" dirty="0"/>
              <a:t> est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28229" y="6154935"/>
            <a:ext cx="10135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i="1"/>
              <a:t>WikiMedia</a:t>
            </a:r>
            <a:endParaRPr lang="en-CA" i="1" dirty="0"/>
          </a:p>
        </p:txBody>
      </p:sp>
      <p:pic>
        <p:nvPicPr>
          <p:cNvPr id="2054" name="Picture 6" descr="mage result for map europe 1789 pic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689" y="372889"/>
            <a:ext cx="6089823" cy="608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631002" y="2956135"/>
            <a:ext cx="18678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400" dirty="0" err="1">
                <a:solidFill>
                  <a:srgbClr val="FF0000"/>
                </a:solidFill>
              </a:rPr>
              <a:t>Evropa</a:t>
            </a:r>
            <a:r>
              <a:rPr lang="en-CA" sz="2400" dirty="0">
                <a:solidFill>
                  <a:srgbClr val="FF0000"/>
                </a:solidFill>
              </a:rPr>
              <a:t> 1789</a:t>
            </a:r>
            <a:endParaRPr lang="en-CA" sz="3200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0454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77334" y="375920"/>
            <a:ext cx="8596668" cy="711200"/>
          </a:xfrm>
        </p:spPr>
        <p:txBody>
          <a:bodyPr/>
          <a:lstStyle/>
          <a:p>
            <a:r>
              <a:rPr lang="sl-SI" dirty="0"/>
              <a:t>Historia Magistra Vit</a:t>
            </a:r>
            <a:r>
              <a:rPr lang="is-IS" dirty="0"/>
              <a:t>æ</a:t>
            </a:r>
            <a:r>
              <a:rPr lang="sl-SI" dirty="0"/>
              <a:t> est</a:t>
            </a:r>
          </a:p>
        </p:txBody>
      </p:sp>
      <p:sp>
        <p:nvSpPr>
          <p:cNvPr id="9" name="Označba mesta vsebine 8"/>
          <p:cNvSpPr>
            <a:spLocks noGrp="1"/>
          </p:cNvSpPr>
          <p:nvPr>
            <p:ph idx="1"/>
          </p:nvPr>
        </p:nvSpPr>
        <p:spPr>
          <a:xfrm>
            <a:off x="677334" y="1450848"/>
            <a:ext cx="7498031" cy="4657344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sl-SI" sz="2400" dirty="0">
                <a:solidFill>
                  <a:schemeClr val="accent2"/>
                </a:solidFill>
              </a:rPr>
              <a:t>Ker je želela modernizirati </a:t>
            </a:r>
            <a:r>
              <a:rPr lang="sl-SI" sz="2400" i="1" u="sng" dirty="0">
                <a:solidFill>
                  <a:schemeClr val="accent1"/>
                </a:solidFill>
              </a:rPr>
              <a:t>Avstrijo</a:t>
            </a:r>
            <a:r>
              <a:rPr lang="sl-SI" sz="2400" dirty="0">
                <a:solidFill>
                  <a:schemeClr val="accent2"/>
                </a:solidFill>
              </a:rPr>
              <a:t>, je po pruskem vzorcu reformirala šolstvo (</a:t>
            </a:r>
            <a:r>
              <a:rPr lang="sl-SI" sz="2400" dirty="0">
                <a:solidFill>
                  <a:srgbClr val="FF0000"/>
                </a:solidFill>
              </a:rPr>
              <a:t>1775</a:t>
            </a:r>
            <a:r>
              <a:rPr lang="sl-SI" sz="2400" dirty="0">
                <a:solidFill>
                  <a:schemeClr val="accent2"/>
                </a:solidFill>
              </a:rPr>
              <a:t>):</a:t>
            </a:r>
          </a:p>
          <a:p>
            <a:pPr marL="400050" lvl="1" indent="0">
              <a:lnSpc>
                <a:spcPct val="80000"/>
              </a:lnSpc>
              <a:buNone/>
            </a:pPr>
            <a:r>
              <a:rPr lang="sl-SI" sz="2400" dirty="0">
                <a:solidFill>
                  <a:schemeClr val="accent2"/>
                </a:solidFill>
              </a:rPr>
              <a:t>vsi otroci so morali obiskovati šolo od šestega do dvanajastega leta starosti</a:t>
            </a:r>
          </a:p>
          <a:p>
            <a:pPr marL="0" indent="0">
              <a:lnSpc>
                <a:spcPct val="80000"/>
              </a:lnSpc>
              <a:buNone/>
            </a:pPr>
            <a:endParaRPr lang="sl-SI" sz="2000" dirty="0">
              <a:solidFill>
                <a:schemeClr val="accent2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sl-SI" sz="2000" dirty="0">
              <a:solidFill>
                <a:schemeClr val="accent2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sl-SI" sz="2000" dirty="0">
              <a:solidFill>
                <a:schemeClr val="accent2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sl-SI" sz="2000" dirty="0">
              <a:solidFill>
                <a:schemeClr val="accent2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sl-SI" sz="2000" dirty="0">
              <a:solidFill>
                <a:schemeClr val="accent2"/>
              </a:solidFill>
            </a:endParaRPr>
          </a:p>
          <a:p>
            <a:pPr marL="0" indent="0" algn="r">
              <a:lnSpc>
                <a:spcPct val="80000"/>
              </a:lnSpc>
              <a:buNone/>
            </a:pPr>
            <a:r>
              <a:rPr lang="sl-SI" sz="2000" dirty="0">
                <a:solidFill>
                  <a:schemeClr val="accent2"/>
                </a:solidFill>
              </a:rPr>
              <a:t>Marija Terezija</a:t>
            </a:r>
          </a:p>
          <a:p>
            <a:pPr marL="0" indent="0" algn="r">
              <a:lnSpc>
                <a:spcPct val="80000"/>
              </a:lnSpc>
              <a:buNone/>
            </a:pPr>
            <a:r>
              <a:rPr lang="sl-SI" sz="2000" dirty="0">
                <a:solidFill>
                  <a:schemeClr val="accent2"/>
                </a:solidFill>
              </a:rPr>
              <a:t>(</a:t>
            </a:r>
            <a:r>
              <a:rPr lang="sl-SI" sz="2000" dirty="0">
                <a:solidFill>
                  <a:srgbClr val="FF0000"/>
                </a:solidFill>
              </a:rPr>
              <a:t>1717-1780</a:t>
            </a:r>
            <a:r>
              <a:rPr lang="sl-SI" sz="2000" dirty="0">
                <a:solidFill>
                  <a:schemeClr val="accent2"/>
                </a:solidFill>
              </a:rPr>
              <a:t>)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61818" y="6164143"/>
            <a:ext cx="10135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i="1" dirty="0" err="1"/>
              <a:t>WikiMedia</a:t>
            </a:r>
            <a:endParaRPr lang="en-CA" i="1" dirty="0"/>
          </a:p>
        </p:txBody>
      </p:sp>
      <p:sp>
        <p:nvSpPr>
          <p:cNvPr id="4" name="AutoShape 2" descr="mage result for maria theresa"/>
          <p:cNvSpPr>
            <a:spLocks noChangeAspect="1" noChangeArrowheads="1"/>
          </p:cNvSpPr>
          <p:nvPr/>
        </p:nvSpPr>
        <p:spPr bwMode="auto">
          <a:xfrm>
            <a:off x="0" y="0"/>
            <a:ext cx="3733800" cy="462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3078" name="Picture 6" descr="ttps://upload.wikimedia.org/wikipedia/commons/3/3e/Kaiserin_Maria_Theresia_%28HRR%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3730" y="1986059"/>
            <a:ext cx="3660402" cy="4542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ttps://upload.wikimedia.org/wikipedia/commons/9/9d/Corps_of_Austria-Hungar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615" y="2817520"/>
            <a:ext cx="4686300" cy="3707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674915" y="6329605"/>
            <a:ext cx="10135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i="1" dirty="0" err="1"/>
              <a:t>WikiMedia</a:t>
            </a:r>
            <a:endParaRPr lang="en-CA" i="1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984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77334" y="375920"/>
            <a:ext cx="8596668" cy="711200"/>
          </a:xfrm>
        </p:spPr>
        <p:txBody>
          <a:bodyPr/>
          <a:lstStyle/>
          <a:p>
            <a:r>
              <a:rPr lang="sl-SI" dirty="0"/>
              <a:t>Historia Magistra Vit</a:t>
            </a:r>
            <a:r>
              <a:rPr lang="is-IS" dirty="0"/>
              <a:t>æ</a:t>
            </a:r>
            <a:r>
              <a:rPr lang="sl-SI" dirty="0"/>
              <a:t> est</a:t>
            </a:r>
          </a:p>
        </p:txBody>
      </p:sp>
      <p:sp>
        <p:nvSpPr>
          <p:cNvPr id="9" name="Označba mesta vsebine 8"/>
          <p:cNvSpPr>
            <a:spLocks noGrp="1"/>
          </p:cNvSpPr>
          <p:nvPr>
            <p:ph idx="1"/>
          </p:nvPr>
        </p:nvSpPr>
        <p:spPr>
          <a:xfrm>
            <a:off x="3904342" y="1386959"/>
            <a:ext cx="7859483" cy="4657344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de-DE" dirty="0">
                <a:solidFill>
                  <a:schemeClr val="accent2"/>
                </a:solidFill>
              </a:rPr>
              <a:t>„</a:t>
            </a:r>
            <a:r>
              <a:rPr lang="sl-SI" sz="2400" dirty="0">
                <a:solidFill>
                  <a:schemeClr val="accent2"/>
                </a:solidFill>
              </a:rPr>
              <a:t>Tukaj, gospod, prodajam, česar si svet najbolj želi </a:t>
            </a:r>
            <a:r>
              <a:rPr lang="mr-IN" sz="2400" dirty="0">
                <a:solidFill>
                  <a:schemeClr val="accent2"/>
                </a:solidFill>
              </a:rPr>
              <a:t>–</a:t>
            </a:r>
            <a:r>
              <a:rPr lang="sl-SI" sz="2400" dirty="0">
                <a:solidFill>
                  <a:schemeClr val="accent2"/>
                </a:solidFill>
              </a:rPr>
              <a:t> moč.“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sl-SI" i="1" dirty="0">
                <a:solidFill>
                  <a:schemeClr val="accent2"/>
                </a:solidFill>
              </a:rPr>
              <a:t>„</a:t>
            </a:r>
            <a:r>
              <a:rPr lang="sl-SI" sz="2400" i="1" dirty="0">
                <a:solidFill>
                  <a:schemeClr val="accent2"/>
                </a:solidFill>
              </a:rPr>
              <a:t>I sell here, Sir, what all the world desires to have </a:t>
            </a:r>
            <a:r>
              <a:rPr lang="mr-IN" sz="2400" i="1" dirty="0">
                <a:solidFill>
                  <a:schemeClr val="accent2"/>
                </a:solidFill>
              </a:rPr>
              <a:t>–</a:t>
            </a:r>
            <a:r>
              <a:rPr lang="sl-SI" sz="2400" i="1" dirty="0">
                <a:solidFill>
                  <a:schemeClr val="accent2"/>
                </a:solidFill>
              </a:rPr>
              <a:t> power.</a:t>
            </a:r>
            <a:r>
              <a:rPr lang="sl-SI" i="1" dirty="0">
                <a:solidFill>
                  <a:schemeClr val="accent2"/>
                </a:solidFill>
              </a:rPr>
              <a:t>“</a:t>
            </a:r>
            <a:endParaRPr lang="sl-SI" sz="2000" dirty="0">
              <a:solidFill>
                <a:schemeClr val="accent2"/>
              </a:solidFill>
            </a:endParaRPr>
          </a:p>
          <a:p>
            <a:pPr marL="0" indent="0" algn="r">
              <a:lnSpc>
                <a:spcPct val="80000"/>
              </a:lnSpc>
              <a:buNone/>
            </a:pPr>
            <a:r>
              <a:rPr lang="sl-SI" sz="2000" dirty="0">
                <a:solidFill>
                  <a:schemeClr val="accent2"/>
                </a:solidFill>
              </a:rPr>
              <a:t>James Watt (</a:t>
            </a:r>
            <a:r>
              <a:rPr lang="sl-SI" sz="2000" dirty="0">
                <a:solidFill>
                  <a:srgbClr val="FF0000"/>
                </a:solidFill>
              </a:rPr>
              <a:t>1736-1819</a:t>
            </a:r>
            <a:r>
              <a:rPr lang="sl-SI" sz="2000" dirty="0">
                <a:solidFill>
                  <a:schemeClr val="accent2"/>
                </a:solidFill>
              </a:rPr>
              <a:t>)</a:t>
            </a:r>
          </a:p>
          <a:p>
            <a:pPr marL="0" indent="0" algn="r">
              <a:lnSpc>
                <a:spcPct val="80000"/>
              </a:lnSpc>
              <a:buNone/>
            </a:pPr>
            <a:r>
              <a:rPr lang="sl-SI" sz="2000" dirty="0">
                <a:solidFill>
                  <a:schemeClr val="accent2"/>
                </a:solidFill>
              </a:rPr>
              <a:t>patent parnega stroja (</a:t>
            </a:r>
            <a:r>
              <a:rPr lang="sl-SI" sz="2000" dirty="0">
                <a:solidFill>
                  <a:srgbClr val="FF0000"/>
                </a:solidFill>
              </a:rPr>
              <a:t>1781</a:t>
            </a:r>
            <a:r>
              <a:rPr lang="sl-SI" sz="2000" dirty="0">
                <a:solidFill>
                  <a:schemeClr val="accent2"/>
                </a:solidFill>
              </a:rPr>
              <a:t>)</a:t>
            </a:r>
          </a:p>
          <a:p>
            <a:pPr marL="0" indent="0">
              <a:lnSpc>
                <a:spcPct val="80000"/>
              </a:lnSpc>
              <a:buNone/>
            </a:pPr>
            <a:endParaRPr lang="sl-SI" sz="2000" b="1" dirty="0">
              <a:solidFill>
                <a:srgbClr val="FF0000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sl-SI" sz="2000" b="1" dirty="0">
              <a:solidFill>
                <a:srgbClr val="FF0000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sl-SI" sz="20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sl-SI" sz="2000" b="1" dirty="0">
                <a:solidFill>
                  <a:srgbClr val="FF0000"/>
                </a:solidFill>
              </a:rPr>
              <a:t>poučevanje za kreativno rabo?</a:t>
            </a:r>
          </a:p>
          <a:p>
            <a:pPr marL="0" indent="0">
              <a:lnSpc>
                <a:spcPct val="80000"/>
              </a:lnSpc>
              <a:buNone/>
            </a:pPr>
            <a:endParaRPr lang="sl-SI" sz="2000" dirty="0">
              <a:solidFill>
                <a:schemeClr val="accent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6564" y="5743856"/>
            <a:ext cx="10135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i="1" dirty="0" err="1"/>
              <a:t>WikiMedia</a:t>
            </a:r>
            <a:endParaRPr lang="en-CA" i="1" dirty="0"/>
          </a:p>
        </p:txBody>
      </p:sp>
      <p:pic>
        <p:nvPicPr>
          <p:cNvPr id="1028" name="Picture 4" descr="ile:James Watt by Henry Howar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898" y="2547714"/>
            <a:ext cx="2736666" cy="3486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90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829" y="365129"/>
            <a:ext cx="9444262" cy="1016219"/>
          </a:xfrm>
        </p:spPr>
        <p:txBody>
          <a:bodyPr/>
          <a:lstStyle/>
          <a:p>
            <a:r>
              <a:rPr lang="sl-SI" dirty="0"/>
              <a:t>Tehnologija v 21. stoletju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322" y="1940422"/>
            <a:ext cx="5695278" cy="174890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l-SI" dirty="0"/>
              <a:t>1936: principi računanja</a:t>
            </a:r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 algn="r">
              <a:buNone/>
            </a:pPr>
            <a:r>
              <a:rPr lang="sl-SI" dirty="0"/>
              <a:t>1945: arhitektura računalnika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17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829" y="1055885"/>
            <a:ext cx="2412764" cy="28194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700275"/>
            <a:ext cx="2419783" cy="325120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36A2181-0C7E-1C8D-8CFD-5FFDEEF6082C}"/>
              </a:ext>
            </a:extLst>
          </p:cNvPr>
          <p:cNvSpPr txBox="1">
            <a:spLocks/>
          </p:cNvSpPr>
          <p:nvPr/>
        </p:nvSpPr>
        <p:spPr>
          <a:xfrm>
            <a:off x="696686" y="4213619"/>
            <a:ext cx="10392228" cy="24850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-SI" dirty="0"/>
              <a:t>Druga polovica 20. stoletja ter 21. stoletje čas, ko prvič v zgodovini stroji, ki jih je naredil človek, ne opravljajo zgolj fizičnega dela, ampak pomagajo človeku tudi pri intelektualnem delu. Stroj postaja človeku sodelavec in partner ter ne zgolj orodje.</a:t>
            </a:r>
          </a:p>
          <a:p>
            <a:pPr marL="0" indent="0" algn="r">
              <a:buNone/>
            </a:pPr>
            <a:r>
              <a:rPr lang="sl-SI" sz="1800" dirty="0"/>
              <a:t>Hannes Werthner, Erich Prem, Edward A. Lee, and Carlo Ghezzi (eds): Perspectives on Digital Humanism, Springer, 2021.</a:t>
            </a:r>
            <a:endParaRPr lang="sl-SI" dirty="0"/>
          </a:p>
          <a:p>
            <a:r>
              <a:rPr lang="sl-SI" b="1" dirty="0">
                <a:solidFill>
                  <a:srgbClr val="FF0000"/>
                </a:solidFill>
              </a:rPr>
              <a:t>poučevanje za kreativno rabo?</a:t>
            </a:r>
          </a:p>
        </p:txBody>
      </p:sp>
    </p:spTree>
    <p:extLst>
      <p:ext uri="{BB962C8B-B14F-4D97-AF65-F5344CB8AC3E}">
        <p14:creationId xmlns:p14="http://schemas.microsoft.com/office/powerpoint/2010/main" val="364928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i="1" dirty="0"/>
              <a:t>Nobelove nagrade 2022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u="sng" dirty="0"/>
              <a:t>fizika::</a:t>
            </a:r>
            <a:r>
              <a:rPr lang="sl-SI" dirty="0"/>
              <a:t> Alain Aspect, John F. Clauser in Anton Zeilinger: eksperimenti s prepletenimi fotoni, določanje kršitev Bellovih neenačb in odkritja na področju </a:t>
            </a:r>
            <a:r>
              <a:rPr lang="sl-SI" b="1" i="1" dirty="0"/>
              <a:t>kvantne informatike</a:t>
            </a:r>
            <a:r>
              <a:rPr lang="sl-SI" dirty="0"/>
              <a:t>.</a:t>
            </a:r>
          </a:p>
          <a:p>
            <a:r>
              <a:rPr lang="sl-SI" u="sng" dirty="0"/>
              <a:t>kemija::</a:t>
            </a:r>
            <a:r>
              <a:rPr lang="sl-SI" dirty="0"/>
              <a:t> Carolyn Bertozzi, Morten Meldal in Barry Sharpless: razvoj klik kemije in bioortogonalne kemije</a:t>
            </a:r>
          </a:p>
          <a:p>
            <a:pPr marL="457200" lvl="1" indent="0">
              <a:buNone/>
            </a:pPr>
            <a:r>
              <a:rPr lang="sl-SI" dirty="0"/>
              <a:t>Durrant JD, McCammon JA (2012) AutoClickChem: Click Chemistry </a:t>
            </a:r>
            <a:r>
              <a:rPr lang="sl-SI" b="1" i="1" dirty="0"/>
              <a:t>in Silico</a:t>
            </a:r>
            <a:r>
              <a:rPr lang="sl-SI" dirty="0"/>
              <a:t>. PLoS Comput Biol 8(3): e1002397.</a:t>
            </a:r>
          </a:p>
          <a:p>
            <a:r>
              <a:rPr lang="sl-SI" u="sng" dirty="0"/>
              <a:t>mir::</a:t>
            </a:r>
            <a:r>
              <a:rPr lang="sl-SI" dirty="0"/>
              <a:t> Ales Bjaljatski, Memorial in Center za državljanske svoboščine.</a:t>
            </a:r>
          </a:p>
          <a:p>
            <a:pPr marL="457200" lvl="1" indent="0">
              <a:buNone/>
            </a:pPr>
            <a:r>
              <a:rPr lang="sl-SI" dirty="0"/>
              <a:t>Center za državljanske svoboščine: </a:t>
            </a:r>
            <a:r>
              <a:rPr lang="sl-SI" b="1" i="1" dirty="0"/>
              <a:t>Interactive map</a:t>
            </a:r>
            <a:r>
              <a:rPr lang="sl-SI" i="1" dirty="0"/>
              <a:t> of enforced disappearances in Ukraine</a:t>
            </a:r>
            <a:r>
              <a:rPr lang="sl-SI" dirty="0"/>
              <a:t> (</a:t>
            </a:r>
            <a:r>
              <a:rPr lang="sl-SI" dirty="0">
                <a:hlinkClick r:id="rId2"/>
              </a:rPr>
              <a:t>https://ccl.org.ua/en/tools/map-of-enforced-disappearances-in-ukraine/</a:t>
            </a:r>
            <a:r>
              <a:rPr lang="sl-SI" dirty="0"/>
              <a:t>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867D96-96CE-B639-9EA1-DB1E1A2BC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A61F77-18ED-97B8-A7E3-1E1EE1590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3336A3-0ABB-6A48-085E-44F4BAC86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18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19663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grada vsebine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l-SI" dirty="0"/>
              <a:t>Če primerjamo Slovenijo in Poljsko:</a:t>
            </a:r>
          </a:p>
          <a:p>
            <a:pPr>
              <a:buFont typeface="Arial"/>
              <a:buChar char="•"/>
            </a:pPr>
            <a:r>
              <a:rPr lang="sl-SI" dirty="0"/>
              <a:t>so Slovenci predstavljali 1/20 prebivalstva,</a:t>
            </a:r>
          </a:p>
          <a:p>
            <a:pPr>
              <a:buFont typeface="Arial"/>
              <a:buChar char="•"/>
            </a:pPr>
            <a:r>
              <a:rPr lang="sl-SI" dirty="0"/>
              <a:t>na </a:t>
            </a:r>
            <a:r>
              <a:rPr lang="sl-SI" i="1" dirty="0"/>
              <a:t>Mednarodnih olimpijadah iz računalništva in informatike</a:t>
            </a:r>
            <a:r>
              <a:rPr lang="sl-SI" dirty="0"/>
              <a:t> so osvojili Poljaki 40 zlatih medalj in Slovenci nobene in</a:t>
            </a:r>
          </a:p>
          <a:p>
            <a:pPr>
              <a:buFont typeface="Arial"/>
              <a:buChar char="•"/>
            </a:pPr>
            <a:r>
              <a:rPr lang="sl-SI" dirty="0"/>
              <a:t>v meritvah ICILS 2013 pri kreativnem reševanju problemov z računalnikom (8. razred OŠ) je bilo uspešnih </a:t>
            </a:r>
            <a:r>
              <a:rPr lang="sl-SI" b="1" dirty="0">
                <a:solidFill>
                  <a:srgbClr val="FF0000"/>
                </a:solidFill>
              </a:rPr>
              <a:t>4% otrok in 0,4% iz Slovenije</a:t>
            </a:r>
            <a:r>
              <a:rPr lang="sl-SI" dirty="0"/>
              <a:t>.</a:t>
            </a:r>
          </a:p>
          <a:p>
            <a:pPr algn="ctr"/>
            <a:r>
              <a:rPr lang="sl-SI" sz="4300" b="1" dirty="0">
                <a:solidFill>
                  <a:srgbClr val="0000FF"/>
                </a:solidFill>
              </a:rPr>
              <a:t>Zakaj?</a:t>
            </a:r>
            <a:endParaRPr lang="sl-SI" sz="4300" dirty="0">
              <a:solidFill>
                <a:schemeClr val="tx1"/>
              </a:solidFill>
            </a:endParaRPr>
          </a:p>
          <a:p>
            <a:pPr marL="0" indent="0" algn="r">
              <a:buNone/>
            </a:pPr>
            <a:r>
              <a:rPr lang="sl-SI" sz="1600" i="1" dirty="0"/>
              <a:t>Wikipedia</a:t>
            </a:r>
          </a:p>
          <a:p>
            <a:pPr marL="0" indent="0" algn="r">
              <a:buNone/>
            </a:pPr>
            <a:r>
              <a:rPr lang="sl-SI" sz="1600" i="1" dirty="0"/>
              <a:t>International Olympiad in Informatics Statistics. </a:t>
            </a:r>
            <a:r>
              <a:rPr lang="sl-SI" sz="1600" i="1" dirty="0">
                <a:hlinkClick r:id="rId3"/>
              </a:rPr>
              <a:t>http://stats.ioinformatics.org/</a:t>
            </a:r>
            <a:endParaRPr lang="sl-SI" sz="1600" i="1" dirty="0"/>
          </a:p>
          <a:p>
            <a:pPr marL="0" indent="0" algn="r">
              <a:buNone/>
            </a:pPr>
            <a:r>
              <a:rPr lang="sl-SI" sz="1600" dirty="0"/>
              <a:t>European Commission, 2014. The International Computer and Information Literacy Study (ICILS): Main findings and implications for education policies in Europe. Luxembourg: Publications Office of the European Union.</a:t>
            </a:r>
          </a:p>
        </p:txBody>
      </p:sp>
      <p:sp>
        <p:nvSpPr>
          <p:cNvPr id="6" name="Naslov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Stanje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CBBC-B5FD-4F11-9AC2-5AED2BF7CA3D}" type="slidenum">
              <a:rPr lang="en-US" smtClean="0"/>
              <a:t>19</a:t>
            </a:fld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F20A1D-5563-82F7-C23B-79EF0FE26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049E97-9009-BD6E-E19E-2A8308ECF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</a:p>
        </p:txBody>
      </p:sp>
    </p:spTree>
    <p:extLst>
      <p:ext uri="{BB962C8B-B14F-4D97-AF65-F5344CB8AC3E}">
        <p14:creationId xmlns:p14="http://schemas.microsoft.com/office/powerpoint/2010/main" val="797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>
                <a:latin typeface="Arial" charset="0"/>
                <a:ea typeface="ＭＳ Ｐゴシック" charset="0"/>
                <a:cs typeface="ＭＳ Ｐゴシック" charset="0"/>
              </a:rPr>
              <a:t>Računalništvo in informatika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>
                <a:latin typeface="Arial" charset="0"/>
                <a:ea typeface="ＭＳ Ｐゴシック" charset="0"/>
                <a:cs typeface="ＭＳ Ｐゴシック" charset="0"/>
              </a:rPr>
              <a:t>za področje obdelave podatkov (informacij) sta se oblikovala izraza:</a:t>
            </a:r>
          </a:p>
          <a:p>
            <a:pPr lvl="1"/>
            <a:r>
              <a:rPr lang="sl-SI" i="1" dirty="0">
                <a:latin typeface="Arial" charset="0"/>
                <a:ea typeface="ＭＳ Ｐゴシック" charset="0"/>
              </a:rPr>
              <a:t>Computer Science </a:t>
            </a:r>
            <a:r>
              <a:rPr lang="sl-SI" dirty="0">
                <a:latin typeface="Arial" charset="0"/>
                <a:ea typeface="ＭＳ Ｐゴシック" charset="0"/>
              </a:rPr>
              <a:t>(angl.), </a:t>
            </a:r>
            <a:r>
              <a:rPr lang="sl-SI" i="1" dirty="0">
                <a:latin typeface="Arial" charset="0"/>
                <a:ea typeface="ＭＳ Ｐゴシック" charset="0"/>
              </a:rPr>
              <a:t>datavetenskap </a:t>
            </a:r>
            <a:r>
              <a:rPr lang="sl-SI" dirty="0">
                <a:latin typeface="Arial" charset="0"/>
                <a:ea typeface="ＭＳ Ｐゴシック" charset="0"/>
              </a:rPr>
              <a:t>/ </a:t>
            </a:r>
            <a:r>
              <a:rPr lang="sl-SI" i="1" dirty="0">
                <a:latin typeface="Arial" charset="0"/>
                <a:ea typeface="ＭＳ Ｐゴシック" charset="0"/>
              </a:rPr>
              <a:t>datalogi </a:t>
            </a:r>
            <a:r>
              <a:rPr lang="sl-SI" dirty="0">
                <a:latin typeface="Arial" charset="0"/>
                <a:ea typeface="ＭＳ Ｐゴシック" charset="0"/>
              </a:rPr>
              <a:t>(šved.)</a:t>
            </a:r>
          </a:p>
          <a:p>
            <a:pPr lvl="1"/>
            <a:r>
              <a:rPr lang="sl-SI" i="1" dirty="0">
                <a:latin typeface="Arial" charset="0"/>
                <a:ea typeface="ＭＳ Ｐゴシック" charset="0"/>
              </a:rPr>
              <a:t>informatique </a:t>
            </a:r>
            <a:r>
              <a:rPr lang="sl-SI" dirty="0">
                <a:latin typeface="Arial" charset="0"/>
                <a:ea typeface="ＭＳ Ｐゴシック" charset="0"/>
              </a:rPr>
              <a:t>(franc.), </a:t>
            </a:r>
            <a:r>
              <a:rPr lang="sl-SI" i="1" dirty="0">
                <a:latin typeface="Arial" charset="0"/>
                <a:ea typeface="ＭＳ Ｐゴシック" charset="0"/>
              </a:rPr>
              <a:t>Informatik </a:t>
            </a:r>
            <a:r>
              <a:rPr lang="sl-SI" dirty="0">
                <a:latin typeface="Arial" charset="0"/>
                <a:ea typeface="ＭＳ Ｐゴシック" charset="0"/>
              </a:rPr>
              <a:t>(nem.), </a:t>
            </a:r>
            <a:r>
              <a:rPr lang="sl-SI" i="1" dirty="0">
                <a:latin typeface="Arial" charset="0"/>
                <a:ea typeface="ＭＳ Ｐゴシック" charset="0"/>
              </a:rPr>
              <a:t>informatica</a:t>
            </a:r>
            <a:r>
              <a:rPr lang="sl-SI" dirty="0">
                <a:latin typeface="Arial" charset="0"/>
                <a:ea typeface="ＭＳ Ｐゴシック" charset="0"/>
              </a:rPr>
              <a:t> (ital.), </a:t>
            </a:r>
            <a:r>
              <a:rPr lang="sl-SI" i="1" dirty="0">
                <a:latin typeface="Arial" charset="0"/>
                <a:ea typeface="ＭＳ Ｐゴシック" charset="0"/>
              </a:rPr>
              <a:t>информатика </a:t>
            </a:r>
            <a:r>
              <a:rPr lang="sl-SI" dirty="0">
                <a:latin typeface="Arial" charset="0"/>
                <a:ea typeface="ＭＳ Ｐゴシック" charset="0"/>
              </a:rPr>
              <a:t>(rušč.)</a:t>
            </a:r>
          </a:p>
          <a:p>
            <a:r>
              <a:rPr lang="sl-SI" dirty="0">
                <a:latin typeface="Arial" charset="0"/>
                <a:ea typeface="ＭＳ Ｐゴシック" charset="0"/>
                <a:cs typeface="ＭＳ Ｐゴシック" charset="0"/>
              </a:rPr>
              <a:t>v slovenščini zaradi zgodovinskih okoliščin</a:t>
            </a:r>
          </a:p>
          <a:p>
            <a:pPr lvl="1"/>
            <a:r>
              <a:rPr lang="sl-SI" dirty="0">
                <a:latin typeface="Arial" charset="0"/>
                <a:ea typeface="ＭＳ Ｐゴシック" charset="0"/>
              </a:rPr>
              <a:t>za disciplino nimamo enoznačnega enobesednega izraza: </a:t>
            </a:r>
            <a:r>
              <a:rPr lang="sl-SI" i="1" dirty="0">
                <a:latin typeface="Arial" charset="0"/>
                <a:ea typeface="ＭＳ Ｐゴシック" charset="0"/>
              </a:rPr>
              <a:t>računalništvo in informatiko </a:t>
            </a:r>
            <a:r>
              <a:rPr lang="sl-SI" dirty="0">
                <a:latin typeface="Arial" charset="0"/>
                <a:ea typeface="ＭＳ Ｐゴシック" charset="0"/>
              </a:rPr>
              <a:t>(</a:t>
            </a:r>
            <a:r>
              <a:rPr lang="sl-SI" i="1" dirty="0">
                <a:latin typeface="Arial" charset="0"/>
                <a:ea typeface="ＭＳ Ｐゴシック" charset="0"/>
              </a:rPr>
              <a:t>RIN</a:t>
            </a:r>
            <a:r>
              <a:rPr lang="sl-SI" dirty="0">
                <a:latin typeface="Arial" charset="0"/>
                <a:ea typeface="ＭＳ Ｐゴシック" charset="0"/>
              </a:rPr>
              <a:t>) – včasih okrajšujemo samo na </a:t>
            </a:r>
            <a:r>
              <a:rPr lang="sl-SI" i="1" dirty="0">
                <a:latin typeface="Arial" charset="0"/>
                <a:ea typeface="ＭＳ Ｐゴシック" charset="0"/>
              </a:rPr>
              <a:t>računalništvo </a:t>
            </a:r>
            <a:r>
              <a:rPr lang="sl-SI" dirty="0">
                <a:latin typeface="Arial" charset="0"/>
                <a:ea typeface="ＭＳ Ｐゴシック" charset="0"/>
              </a:rPr>
              <a:t>(</a:t>
            </a:r>
            <a:r>
              <a:rPr lang="sl-SI" i="1" dirty="0">
                <a:latin typeface="Arial" charset="0"/>
                <a:ea typeface="ＭＳ Ｐゴシック" charset="0"/>
              </a:rPr>
              <a:t>računalnikologija</a:t>
            </a:r>
            <a:r>
              <a:rPr lang="sl-SI" dirty="0">
                <a:latin typeface="Arial" charset="0"/>
                <a:ea typeface="ＭＳ Ｐゴシック" charset="0"/>
              </a:rPr>
              <a:t> – ?)</a:t>
            </a:r>
          </a:p>
          <a:p>
            <a:pPr lvl="1"/>
            <a:r>
              <a:rPr lang="sl-SI" dirty="0">
                <a:latin typeface="Arial" charset="0"/>
                <a:ea typeface="ＭＳ Ｐゴシック" charset="0"/>
              </a:rPr>
              <a:t>delimo na tri podpodročja: </a:t>
            </a:r>
            <a:r>
              <a:rPr lang="sl-SI" i="1" dirty="0">
                <a:latin typeface="Arial" charset="0"/>
                <a:ea typeface="ＭＳ Ｐゴシック" charset="0"/>
              </a:rPr>
              <a:t>strojna oprema</a:t>
            </a:r>
            <a:r>
              <a:rPr lang="sl-SI" dirty="0">
                <a:latin typeface="Arial" charset="0"/>
                <a:ea typeface="ＭＳ Ｐゴシック" charset="0"/>
              </a:rPr>
              <a:t>, </a:t>
            </a:r>
            <a:r>
              <a:rPr lang="sl-SI" i="1" dirty="0">
                <a:latin typeface="Arial" charset="0"/>
                <a:ea typeface="ＭＳ Ｐゴシック" charset="0"/>
              </a:rPr>
              <a:t>programska oprema</a:t>
            </a:r>
            <a:r>
              <a:rPr lang="sl-SI" dirty="0">
                <a:latin typeface="Arial" charset="0"/>
                <a:ea typeface="ＭＳ Ｐゴシック" charset="0"/>
              </a:rPr>
              <a:t> in </a:t>
            </a:r>
            <a:r>
              <a:rPr lang="sl-SI" i="1" dirty="0">
                <a:latin typeface="Arial" charset="0"/>
                <a:ea typeface="ＭＳ Ｐゴシック" charset="0"/>
              </a:rPr>
              <a:t>informatika</a:t>
            </a:r>
            <a:r>
              <a:rPr lang="sl-SI" dirty="0"/>
              <a:t> – </a:t>
            </a:r>
            <a:r>
              <a:rPr lang="sl-SI" i="1" dirty="0"/>
              <a:t>ki jih več ni</a:t>
            </a:r>
          </a:p>
          <a:p>
            <a:r>
              <a:rPr lang="sl-SI" dirty="0">
                <a:latin typeface="Arial" charset="0"/>
                <a:ea typeface="ＭＳ Ｐゴシック" charset="0"/>
              </a:rPr>
              <a:t>danes govorimo o ,,</a:t>
            </a:r>
            <a:r>
              <a:rPr lang="sl-SI" i="1" dirty="0">
                <a:latin typeface="Arial" charset="0"/>
                <a:ea typeface="ＭＳ Ｐゴシック" charset="0"/>
              </a:rPr>
              <a:t>Computing’’</a:t>
            </a:r>
            <a:endParaRPr lang="sl-SI" dirty="0">
              <a:latin typeface="Arial" charset="0"/>
              <a:ea typeface="ＭＳ Ｐゴシック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8. sušec 2024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B034-F699-443F-B0B6-DA64FD51F96E}" type="slidenum">
              <a:rPr lang="en-US" smtClean="0">
                <a:solidFill>
                  <a:prstClr val="white"/>
                </a:solidFill>
              </a:rPr>
              <a:pPr/>
              <a:t>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4648200" y="6356351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>
                <a:solidFill>
                  <a:srgbClr val="000000">
                    <a:tint val="75000"/>
                  </a:srgbClr>
                </a:solidFill>
              </a:rPr>
              <a:t>Digitalna sedanjost je tu</a:t>
            </a:r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3133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20</a:t>
            </a:fld>
            <a:endParaRPr lang="en-US" dirty="0"/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12CC0F21-20E6-A642-BFA0-9D063072FCC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8823" y="80996"/>
          <a:ext cx="6464302" cy="3454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09286">
                  <a:extLst>
                    <a:ext uri="{9D8B030D-6E8A-4147-A177-3AD203B41FA5}">
                      <a16:colId xmlns:a16="http://schemas.microsoft.com/office/drawing/2014/main" val="926990681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806393774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1368075570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4214325482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636119341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1919385323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755000610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osnovna šola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gimnazija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skupaj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698400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#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%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#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%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#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%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81028664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Slovenščina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1631,5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21,08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560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12,98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2.191,5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18,18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5933996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Angleščina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656,0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8,48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420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9,73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1.076,0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8,93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9161751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Francoščina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420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9,73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420,0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3,48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45981545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Latinščina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455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10,54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455,0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3,77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2801676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Nemščina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420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9,73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420,0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3,48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5851092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Ruščina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420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9,73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420,0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3,48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99658429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Jeziki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2287,5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29,55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1400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32,44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3.687,5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30,59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026842364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0906037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Filozofija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1,62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0,58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56420342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Psihologija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1,62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0,58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855414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</a:rPr>
                        <a:t>Humanistika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140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3,24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140,0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1,16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663303210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15971589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Glasbena umetnost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452,0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5,84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1,62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522,0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4,33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798577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Likovna umetnost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487,0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6,29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1,62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557,0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4,62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0109061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Umetnost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939,0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12,13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140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3,24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1.079,0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8,95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84765349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EF81B428-1BB6-F24F-A4D3-FAD7F2C9A02D}"/>
              </a:ext>
            </a:extLst>
          </p:cNvPr>
          <p:cNvGraphicFramePr>
            <a:graphicFrameLocks noGrp="1"/>
          </p:cNvGraphicFramePr>
          <p:nvPr/>
        </p:nvGraphicFramePr>
        <p:xfrm>
          <a:off x="108823" y="3657602"/>
          <a:ext cx="6464302" cy="1767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09286">
                  <a:extLst>
                    <a:ext uri="{9D8B030D-6E8A-4147-A177-3AD203B41FA5}">
                      <a16:colId xmlns:a16="http://schemas.microsoft.com/office/drawing/2014/main" val="3494169748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116641142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1492239130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2636944266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932447465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1042840639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3365326010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</a:rPr>
                        <a:t>Spoznavanje</a:t>
                      </a:r>
                      <a:r>
                        <a:rPr lang="en-US" sz="1200" u="none" strike="noStrike" dirty="0">
                          <a:effectLst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</a:rPr>
                        <a:t>okolja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315,0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4,07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315,0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2,61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1469746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Družba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175,0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2,26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175,0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1,45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829066999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Domovinskain državljanska kultura in etika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0,90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0,58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88743921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Geografija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221,5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2,86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210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4,87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431,5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3,58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982964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Zgodovina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239,0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3,09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280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6,49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519,0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4,31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16705834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Sociologija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1,62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0,58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0773638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</a:rPr>
                        <a:t>Družboslovje</a:t>
                      </a:r>
                      <a:r>
                        <a:rPr lang="en-US" sz="1200" u="none" strike="noStrike" dirty="0">
                          <a:effectLst/>
                        </a:rPr>
                        <a:t>: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1020,5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13,18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350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8,11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1.370,5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11,37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108547021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5BB4D802-6120-804D-8149-C36EC178F4CD}"/>
              </a:ext>
            </a:extLst>
          </p:cNvPr>
          <p:cNvGraphicFramePr>
            <a:graphicFrameLocks noGrp="1"/>
          </p:cNvGraphicFramePr>
          <p:nvPr/>
        </p:nvGraphicFramePr>
        <p:xfrm>
          <a:off x="108823" y="5578710"/>
          <a:ext cx="6464302" cy="406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09286">
                  <a:extLst>
                    <a:ext uri="{9D8B030D-6E8A-4147-A177-3AD203B41FA5}">
                      <a16:colId xmlns:a16="http://schemas.microsoft.com/office/drawing/2014/main" val="1843019879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1494845707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3499950142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4255432822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2313392791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43446597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2129418741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</a:rPr>
                        <a:t>Športna</a:t>
                      </a:r>
                      <a:r>
                        <a:rPr lang="en-US" sz="1200" u="none" strike="noStrike" dirty="0">
                          <a:effectLst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</a:rPr>
                        <a:t>vzgoja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834,0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10,78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735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17,03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1.569,0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13,02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7417328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Šport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834,0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10,78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735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17,03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1.569,0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13,02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622297408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C2C74DF3-3183-474A-965F-00316D083E7D}"/>
              </a:ext>
            </a:extLst>
          </p:cNvPr>
          <p:cNvGraphicFramePr>
            <a:graphicFrameLocks noGrp="1"/>
          </p:cNvGraphicFramePr>
          <p:nvPr/>
        </p:nvGraphicFramePr>
        <p:xfrm>
          <a:off x="108823" y="6138378"/>
          <a:ext cx="6464302" cy="406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09286">
                  <a:extLst>
                    <a:ext uri="{9D8B030D-6E8A-4147-A177-3AD203B41FA5}">
                      <a16:colId xmlns:a16="http://schemas.microsoft.com/office/drawing/2014/main" val="764712213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445164411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3902492608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2144264782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2110386070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89420896"/>
                    </a:ext>
                  </a:extLst>
                </a:gridCol>
                <a:gridCol w="825836">
                  <a:extLst>
                    <a:ext uri="{9D8B030D-6E8A-4147-A177-3AD203B41FA5}">
                      <a16:colId xmlns:a16="http://schemas.microsoft.com/office/drawing/2014/main" val="2491950660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Gospodinjstvo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87,5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1,13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87,5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0,73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0116616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Razno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87,5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1,13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0,00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87,5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0,73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27948494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D138320B-DEF2-C042-8294-36303AD76609}"/>
              </a:ext>
            </a:extLst>
          </p:cNvPr>
          <p:cNvGraphicFramePr>
            <a:graphicFrameLocks noGrp="1"/>
          </p:cNvGraphicFramePr>
          <p:nvPr/>
        </p:nvGraphicFramePr>
        <p:xfrm>
          <a:off x="6714359" y="3153675"/>
          <a:ext cx="5314384" cy="21539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77491">
                  <a:extLst>
                    <a:ext uri="{9D8B030D-6E8A-4147-A177-3AD203B41FA5}">
                      <a16:colId xmlns:a16="http://schemas.microsoft.com/office/drawing/2014/main" val="4130269792"/>
                    </a:ext>
                  </a:extLst>
                </a:gridCol>
                <a:gridCol w="567433">
                  <a:extLst>
                    <a:ext uri="{9D8B030D-6E8A-4147-A177-3AD203B41FA5}">
                      <a16:colId xmlns:a16="http://schemas.microsoft.com/office/drawing/2014/main" val="872009802"/>
                    </a:ext>
                  </a:extLst>
                </a:gridCol>
                <a:gridCol w="480875">
                  <a:extLst>
                    <a:ext uri="{9D8B030D-6E8A-4147-A177-3AD203B41FA5}">
                      <a16:colId xmlns:a16="http://schemas.microsoft.com/office/drawing/2014/main" val="3878064127"/>
                    </a:ext>
                  </a:extLst>
                </a:gridCol>
                <a:gridCol w="298143">
                  <a:extLst>
                    <a:ext uri="{9D8B030D-6E8A-4147-A177-3AD203B41FA5}">
                      <a16:colId xmlns:a16="http://schemas.microsoft.com/office/drawing/2014/main" val="2278133658"/>
                    </a:ext>
                  </a:extLst>
                </a:gridCol>
                <a:gridCol w="403935">
                  <a:extLst>
                    <a:ext uri="{9D8B030D-6E8A-4147-A177-3AD203B41FA5}">
                      <a16:colId xmlns:a16="http://schemas.microsoft.com/office/drawing/2014/main" val="2914814961"/>
                    </a:ext>
                  </a:extLst>
                </a:gridCol>
                <a:gridCol w="615520">
                  <a:extLst>
                    <a:ext uri="{9D8B030D-6E8A-4147-A177-3AD203B41FA5}">
                      <a16:colId xmlns:a16="http://schemas.microsoft.com/office/drawing/2014/main" val="3815299480"/>
                    </a:ext>
                  </a:extLst>
                </a:gridCol>
                <a:gridCol w="370987">
                  <a:extLst>
                    <a:ext uri="{9D8B030D-6E8A-4147-A177-3AD203B41FA5}">
                      <a16:colId xmlns:a16="http://schemas.microsoft.com/office/drawing/2014/main" val="2799073060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Matematika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1318,0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17,03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560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12,98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1.878,0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15,58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797042362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Naravoslovje in tehnika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210,0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2,71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210,0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1,74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0206664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Naravoslovje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175,0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2,26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175,0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1,45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49161077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Biologija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116,0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1,50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105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2,43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221,0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1,83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05905147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Fizika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134,0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1,73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210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4,87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344,0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2,85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5707450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Kemija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134,0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1,73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210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4,87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344,0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2,85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829349497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Tehnika in tehnologija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140,0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1,81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140,0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1,16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793766649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 err="1">
                          <a:effectLst/>
                          <a:highlight>
                            <a:srgbClr val="FFFF00"/>
                          </a:highlight>
                        </a:rPr>
                        <a:t>Informatika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highlight>
                            <a:srgbClr val="FFFF00"/>
                          </a:highlight>
                        </a:rPr>
                        <a:t>70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highlight>
                            <a:srgbClr val="FFFF00"/>
                          </a:highlight>
                        </a:rPr>
                        <a:t>1,62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highlight>
                            <a:srgbClr val="FFFF00"/>
                          </a:highlight>
                        </a:rPr>
                        <a:t>70,0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  <a:highlight>
                            <a:srgbClr val="FFFF00"/>
                          </a:highlight>
                        </a:rPr>
                        <a:t>0,58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0940666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MINT / STEM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2227,0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28,77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1,62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2.297,0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19,05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41611830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1FE08146-43DB-DE3C-F4BF-361B6604E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1811" y="411416"/>
            <a:ext cx="3171063" cy="2072768"/>
          </a:xfrm>
        </p:spPr>
        <p:txBody>
          <a:bodyPr/>
          <a:lstStyle/>
          <a:p>
            <a:r>
              <a:rPr lang="sl-SI" dirty="0"/>
              <a:t>RIN v OŠ in SŠ – deležni vsi</a:t>
            </a:r>
          </a:p>
        </p:txBody>
      </p:sp>
    </p:spTree>
    <p:extLst>
      <p:ext uri="{BB962C8B-B14F-4D97-AF65-F5344CB8AC3E}">
        <p14:creationId xmlns:p14="http://schemas.microsoft.com/office/powerpoint/2010/main" val="17604090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21</a:t>
            </a:fld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558EFC8-0405-635C-0B02-2608A63E4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767687"/>
          </a:xfrm>
        </p:spPr>
        <p:txBody>
          <a:bodyPr/>
          <a:lstStyle/>
          <a:p>
            <a:r>
              <a:rPr lang="sl-SI" dirty="0"/>
              <a:t>RIN v OŠ in SŠ – izbirno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53E78D0-C011-698A-5FC6-B248EEABD90B}"/>
              </a:ext>
            </a:extLst>
          </p:cNvPr>
          <p:cNvSpPr/>
          <p:nvPr/>
        </p:nvSpPr>
        <p:spPr>
          <a:xfrm>
            <a:off x="968829" y="1614492"/>
            <a:ext cx="84473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sz="2000" dirty="0"/>
              <a:t>Izbirni predmeti v OŠ v šolskem letu 2016 / 17: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B436B119-2E37-72D1-C1A2-5B7DFFC44A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998221"/>
              </p:ext>
            </p:extLst>
          </p:nvPr>
        </p:nvGraphicFramePr>
        <p:xfrm>
          <a:off x="526101" y="2368632"/>
          <a:ext cx="4822371" cy="2194560"/>
        </p:xfrm>
        <a:graphic>
          <a:graphicData uri="http://schemas.openxmlformats.org/drawingml/2006/table">
            <a:tbl>
              <a:tblPr/>
              <a:tblGrid>
                <a:gridCol w="2743200">
                  <a:extLst>
                    <a:ext uri="{9D8B030D-6E8A-4147-A177-3AD203B41FA5}">
                      <a16:colId xmlns:a16="http://schemas.microsoft.com/office/drawing/2014/main" val="658696066"/>
                    </a:ext>
                  </a:extLst>
                </a:gridCol>
                <a:gridCol w="947057">
                  <a:extLst>
                    <a:ext uri="{9D8B030D-6E8A-4147-A177-3AD203B41FA5}">
                      <a16:colId xmlns:a16="http://schemas.microsoft.com/office/drawing/2014/main" val="4177766117"/>
                    </a:ext>
                  </a:extLst>
                </a:gridCol>
                <a:gridCol w="1132114">
                  <a:extLst>
                    <a:ext uri="{9D8B030D-6E8A-4147-A177-3AD203B41FA5}">
                      <a16:colId xmlns:a16="http://schemas.microsoft.com/office/drawing/2014/main" val="4092222654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algn="ctr"/>
                      <a:r>
                        <a:rPr lang="en-US" b="0">
                          <a:effectLst/>
                          <a:latin typeface="+mn-lt"/>
                        </a:rPr>
                        <a:t>IZBIRNI_PREDMET</a:t>
                      </a:r>
                    </a:p>
                  </a:txBody>
                  <a:tcPr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>
                          <a:effectLst/>
                          <a:latin typeface="+mn-lt"/>
                        </a:rPr>
                        <a:t>Št. šol</a:t>
                      </a:r>
                    </a:p>
                  </a:txBody>
                  <a:tcPr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>
                          <a:effectLst/>
                          <a:latin typeface="+mn-lt"/>
                        </a:rPr>
                        <a:t>Št. uč.</a:t>
                      </a:r>
                    </a:p>
                  </a:txBody>
                  <a:tcPr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2089567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l"/>
                      <a:r>
                        <a:rPr lang="en-US" b="0" dirty="0">
                          <a:effectLst/>
                          <a:latin typeface="+mn-lt"/>
                        </a:rPr>
                        <a:t>Multimedia</a:t>
                      </a:r>
                    </a:p>
                  </a:txBody>
                  <a:tcPr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SI" b="0">
                          <a:effectLst/>
                          <a:latin typeface="+mn-lt"/>
                        </a:rPr>
                        <a:t>259</a:t>
                      </a:r>
                    </a:p>
                  </a:txBody>
                  <a:tcPr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SI" b="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3.593</a:t>
                      </a:r>
                    </a:p>
                  </a:txBody>
                  <a:tcPr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5516014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l"/>
                      <a:r>
                        <a:rPr lang="en-US" b="0" dirty="0" err="1">
                          <a:effectLst/>
                          <a:latin typeface="+mn-lt"/>
                        </a:rPr>
                        <a:t>Računalniška</a:t>
                      </a:r>
                      <a:r>
                        <a:rPr lang="en-US" b="0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b="0" dirty="0" err="1">
                          <a:effectLst/>
                          <a:latin typeface="+mn-lt"/>
                        </a:rPr>
                        <a:t>omrežja</a:t>
                      </a:r>
                      <a:endParaRPr lang="en-US" b="0" dirty="0">
                        <a:effectLst/>
                        <a:latin typeface="+mn-lt"/>
                      </a:endParaRPr>
                    </a:p>
                  </a:txBody>
                  <a:tcPr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SI" b="0">
                          <a:effectLst/>
                          <a:latin typeface="+mn-lt"/>
                        </a:rPr>
                        <a:t>238</a:t>
                      </a:r>
                    </a:p>
                  </a:txBody>
                  <a:tcPr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SI" b="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3.179</a:t>
                      </a:r>
                    </a:p>
                  </a:txBody>
                  <a:tcPr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8879884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l"/>
                      <a:r>
                        <a:rPr lang="en-US" b="0" dirty="0" err="1">
                          <a:effectLst/>
                          <a:latin typeface="+mn-lt"/>
                        </a:rPr>
                        <a:t>Urejanje</a:t>
                      </a:r>
                      <a:r>
                        <a:rPr lang="en-US" b="0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b="0" dirty="0" err="1">
                          <a:effectLst/>
                          <a:latin typeface="+mn-lt"/>
                        </a:rPr>
                        <a:t>besedil</a:t>
                      </a:r>
                      <a:endParaRPr lang="en-US" b="0" dirty="0">
                        <a:effectLst/>
                        <a:latin typeface="+mn-lt"/>
                      </a:endParaRPr>
                    </a:p>
                  </a:txBody>
                  <a:tcPr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SI" b="0">
                          <a:effectLst/>
                          <a:latin typeface="+mn-lt"/>
                        </a:rPr>
                        <a:t>222</a:t>
                      </a:r>
                    </a:p>
                  </a:txBody>
                  <a:tcPr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SI" b="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2.826</a:t>
                      </a:r>
                    </a:p>
                  </a:txBody>
                  <a:tcPr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44738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l"/>
                      <a:r>
                        <a:rPr lang="en-US" b="0" dirty="0" err="1">
                          <a:effectLst/>
                          <a:latin typeface="+mn-lt"/>
                        </a:rPr>
                        <a:t>Robotika</a:t>
                      </a:r>
                      <a:r>
                        <a:rPr lang="en-US" b="0" dirty="0">
                          <a:effectLst/>
                          <a:latin typeface="+mn-lt"/>
                        </a:rPr>
                        <a:t> v </a:t>
                      </a:r>
                      <a:r>
                        <a:rPr lang="en-US" b="0" dirty="0" err="1">
                          <a:effectLst/>
                          <a:latin typeface="+mn-lt"/>
                        </a:rPr>
                        <a:t>tehniki</a:t>
                      </a:r>
                      <a:endParaRPr lang="en-US" b="0" dirty="0">
                        <a:effectLst/>
                        <a:latin typeface="+mn-lt"/>
                      </a:endParaRPr>
                    </a:p>
                  </a:txBody>
                  <a:tcPr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SI" b="0"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SI" b="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730</a:t>
                      </a:r>
                    </a:p>
                  </a:txBody>
                  <a:tcPr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2276402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l"/>
                      <a:r>
                        <a:rPr lang="en-US" b="0" dirty="0" err="1">
                          <a:effectLst/>
                          <a:latin typeface="+mn-lt"/>
                        </a:rPr>
                        <a:t>Elektronika</a:t>
                      </a:r>
                      <a:r>
                        <a:rPr lang="en-US" b="0" dirty="0">
                          <a:effectLst/>
                          <a:latin typeface="+mn-lt"/>
                        </a:rPr>
                        <a:t> z </a:t>
                      </a:r>
                      <a:r>
                        <a:rPr lang="en-US" b="0" dirty="0" err="1">
                          <a:effectLst/>
                          <a:latin typeface="+mn-lt"/>
                        </a:rPr>
                        <a:t>robotiko</a:t>
                      </a:r>
                      <a:endParaRPr lang="en-US" b="0" dirty="0">
                        <a:effectLst/>
                        <a:latin typeface="+mn-lt"/>
                      </a:endParaRPr>
                    </a:p>
                  </a:txBody>
                  <a:tcPr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SI" b="0">
                          <a:effectLst/>
                          <a:latin typeface="+mn-lt"/>
                        </a:rPr>
                        <a:t>27</a:t>
                      </a:r>
                    </a:p>
                  </a:txBody>
                  <a:tcPr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SI" b="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279</a:t>
                      </a:r>
                    </a:p>
                  </a:txBody>
                  <a:tcPr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817590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1B927788-5176-DD96-27DE-C6C0F00A02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579577"/>
              </p:ext>
            </p:extLst>
          </p:nvPr>
        </p:nvGraphicFramePr>
        <p:xfrm>
          <a:off x="5606143" y="3831672"/>
          <a:ext cx="4822372" cy="731520"/>
        </p:xfrm>
        <a:graphic>
          <a:graphicData uri="http://schemas.openxmlformats.org/drawingml/2006/table">
            <a:tbl>
              <a:tblPr/>
              <a:tblGrid>
                <a:gridCol w="2503714">
                  <a:extLst>
                    <a:ext uri="{9D8B030D-6E8A-4147-A177-3AD203B41FA5}">
                      <a16:colId xmlns:a16="http://schemas.microsoft.com/office/drawing/2014/main" val="1809009717"/>
                    </a:ext>
                  </a:extLst>
                </a:gridCol>
                <a:gridCol w="1121229">
                  <a:extLst>
                    <a:ext uri="{9D8B030D-6E8A-4147-A177-3AD203B41FA5}">
                      <a16:colId xmlns:a16="http://schemas.microsoft.com/office/drawing/2014/main" val="961836612"/>
                    </a:ext>
                  </a:extLst>
                </a:gridCol>
                <a:gridCol w="1197429">
                  <a:extLst>
                    <a:ext uri="{9D8B030D-6E8A-4147-A177-3AD203B41FA5}">
                      <a16:colId xmlns:a16="http://schemas.microsoft.com/office/drawing/2014/main" val="2786514491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effectLst/>
                          <a:latin typeface="+mn-lt"/>
                        </a:rPr>
                        <a:t>NIP</a:t>
                      </a:r>
                      <a:endParaRPr lang="en-US" dirty="0">
                        <a:effectLst/>
                        <a:latin typeface="+mn-lt"/>
                      </a:endParaRPr>
                    </a:p>
                  </a:txBody>
                  <a:tcPr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effectLst/>
                          <a:latin typeface="+mn-lt"/>
                        </a:rPr>
                        <a:t>Št. šol</a:t>
                      </a:r>
                      <a:endParaRPr lang="en-US">
                        <a:effectLst/>
                        <a:latin typeface="+mn-lt"/>
                      </a:endParaRPr>
                    </a:p>
                  </a:txBody>
                  <a:tcPr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>
                          <a:effectLst/>
                          <a:latin typeface="+mn-lt"/>
                        </a:rPr>
                        <a:t>Št</a:t>
                      </a:r>
                      <a:r>
                        <a:rPr lang="en-US" b="1" dirty="0">
                          <a:effectLst/>
                          <a:latin typeface="+mn-lt"/>
                        </a:rPr>
                        <a:t>. </a:t>
                      </a:r>
                      <a:r>
                        <a:rPr lang="en-US" b="1" dirty="0" err="1">
                          <a:effectLst/>
                          <a:latin typeface="+mn-lt"/>
                        </a:rPr>
                        <a:t>uč</a:t>
                      </a:r>
                      <a:r>
                        <a:rPr lang="en-US" b="1" dirty="0">
                          <a:effectLst/>
                          <a:latin typeface="+mn-lt"/>
                        </a:rPr>
                        <a:t>.</a:t>
                      </a:r>
                      <a:endParaRPr lang="en-US" dirty="0">
                        <a:effectLst/>
                        <a:latin typeface="+mn-lt"/>
                      </a:endParaRPr>
                    </a:p>
                  </a:txBody>
                  <a:tcPr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3665186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  <a:latin typeface="+mn-lt"/>
                        </a:rPr>
                        <a:t>NIP - </a:t>
                      </a:r>
                      <a:r>
                        <a:rPr lang="en-US" dirty="0" err="1">
                          <a:effectLst/>
                          <a:latin typeface="+mn-lt"/>
                        </a:rPr>
                        <a:t>Računalništvo</a:t>
                      </a:r>
                      <a:endParaRPr lang="en-US" dirty="0">
                        <a:effectLst/>
                        <a:latin typeface="+mn-lt"/>
                      </a:endParaRPr>
                    </a:p>
                  </a:txBody>
                  <a:tcPr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SI">
                          <a:effectLst/>
                          <a:latin typeface="+mn-lt"/>
                        </a:rPr>
                        <a:t>298</a:t>
                      </a:r>
                    </a:p>
                  </a:txBody>
                  <a:tcPr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SI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9.870</a:t>
                      </a:r>
                    </a:p>
                  </a:txBody>
                  <a:tcPr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8659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56566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sl-SI" dirty="0"/>
              <a:t>RIN in kurikulum – celovit pogled</a:t>
            </a:r>
            <a:endParaRPr lang="sl-SI" i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sl-SI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3E6430-A5FF-466C-89E2-59648843A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5740" y="6356350"/>
            <a:ext cx="4114800" cy="365125"/>
          </a:xfrm>
        </p:spPr>
        <p:txBody>
          <a:bodyPr/>
          <a:lstStyle/>
          <a:p>
            <a:r>
              <a:rPr lang="sl-SI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22</a:t>
            </a:fld>
            <a:endParaRPr lang="sl-SI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8CCF991-471A-E09B-8868-61A94D20AC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38260" y="1361579"/>
            <a:ext cx="2834640" cy="4351338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sl-SI" i="1" dirty="0"/>
              <a:t>obvezno</a:t>
            </a:r>
          </a:p>
          <a:p>
            <a:pPr marL="0" indent="0">
              <a:buNone/>
            </a:pPr>
            <a:r>
              <a:rPr lang="sl-SI" dirty="0"/>
              <a:t>predmet:</a:t>
            </a:r>
          </a:p>
          <a:p>
            <a:pPr marL="0" indent="0" algn="ctr">
              <a:buNone/>
            </a:pPr>
            <a:r>
              <a:rPr lang="sl-SI" sz="2400" dirty="0"/>
              <a:t>prej:</a:t>
            </a:r>
            <a:r>
              <a:rPr lang="sl-SI" dirty="0"/>
              <a:t> 14 + 6</a:t>
            </a:r>
          </a:p>
          <a:p>
            <a:pPr marL="0" indent="0" algn="ctr">
              <a:buNone/>
            </a:pPr>
            <a:r>
              <a:rPr lang="sl-SI" sz="2400" dirty="0"/>
              <a:t>po:</a:t>
            </a:r>
            <a:r>
              <a:rPr lang="sl-SI" dirty="0"/>
              <a:t> 19 + 7</a:t>
            </a:r>
          </a:p>
          <a:p>
            <a:pPr marL="0" indent="0">
              <a:buNone/>
            </a:pPr>
            <a:r>
              <a:rPr lang="sl-SI" dirty="0"/>
              <a:t>vsebina:</a:t>
            </a:r>
          </a:p>
          <a:p>
            <a:pPr marL="0" indent="0" algn="ctr">
              <a:buNone/>
            </a:pPr>
            <a:r>
              <a:rPr lang="sl-SI" sz="2400" dirty="0"/>
              <a:t>prej:</a:t>
            </a:r>
            <a:r>
              <a:rPr lang="sl-SI" dirty="0"/>
              <a:t> 23 + 9</a:t>
            </a:r>
          </a:p>
          <a:p>
            <a:pPr marL="0" indent="0" algn="ctr">
              <a:buNone/>
            </a:pPr>
            <a:r>
              <a:rPr lang="sl-SI" sz="2400" dirty="0"/>
              <a:t>po:</a:t>
            </a:r>
            <a:r>
              <a:rPr lang="sl-SI" dirty="0"/>
              <a:t> 26 + 10</a:t>
            </a:r>
          </a:p>
        </p:txBody>
      </p:sp>
      <p:pic>
        <p:nvPicPr>
          <p:cNvPr id="9" name="Picture 8" descr="Calendar&#10;&#10;Description automatically generated">
            <a:extLst>
              <a:ext uri="{FF2B5EF4-FFF2-40B4-BE49-F238E27FC236}">
                <a16:creationId xmlns:a16="http://schemas.microsoft.com/office/drawing/2014/main" id="{DF961C74-C681-06BD-14FF-920DE7C69B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030" y="1361579"/>
            <a:ext cx="7772400" cy="4836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6799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A7BA06D-B3FF-4E91-8639-B4569AE3A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/>
            <a:ahLst/>
            <a:cxnLst/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2B30C86D-5A07-48BC-9C9D-6F9A2DB1E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6AE032B-B964-ECA4-4644-F64616BF4C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11" r="1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A44CD100-6267-4E62-AA64-2182A3A6A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>
                  <a:alpha val="30000"/>
                </a:schemeClr>
              </a:gs>
              <a:gs pos="33000">
                <a:schemeClr val="bg1">
                  <a:alpha val="2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C9E24ED-8C45-B96F-1E23-8CB119D16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2"/>
            <a:ext cx="4023360" cy="28022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 </a:t>
            </a:r>
            <a:r>
              <a:rPr lang="en-US" sz="54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kaj</a:t>
            </a:r>
            <a:r>
              <a:rPr lang="en-US" sz="5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je RIN?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7EE3F81-BCFF-2334-F0B0-795703A9F7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7980" y="3969352"/>
            <a:ext cx="4023359" cy="1208141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 sz="24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8E3356-0722-812F-7580-0B5950D38B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77981" y="6356350"/>
            <a:ext cx="121433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sz="1200">
                <a:solidFill>
                  <a:schemeClr val="tx1"/>
                </a:solidFill>
                <a:latin typeface="Calibri" panose="020F0502020204030204"/>
              </a:rPr>
              <a:t>8. sušec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0FF333-72F7-F5A8-8910-71DFEECE4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2321" y="6356350"/>
            <a:ext cx="2809017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spcAft>
                <a:spcPts val="600"/>
              </a:spcAft>
              <a:defRPr/>
            </a:pPr>
            <a:r>
              <a:rPr lang="en-US" sz="1200" kern="1200" cap="none" spc="0" baseline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64893B-0029-488A-CE75-CF4A9591E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70819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4854181D-6920-4594-9A5D-6CE56DC9F8B2}" type="slidenum">
              <a:rPr lang="en-US" sz="1200">
                <a:solidFill>
                  <a:schemeClr val="tx1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23</a:t>
            </a:fld>
            <a:endParaRPr lang="en-US" sz="1200">
              <a:solidFill>
                <a:schemeClr val="tx1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214771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EE4F0-6BA3-1754-225E-A42BEEBFB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O </a:t>
            </a:r>
            <a:r>
              <a:rPr lang="sl-SI"/>
              <a:t>čem govorimo?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CC977-E290-9772-81D7-F294481894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4396740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sl-SI" dirty="0"/>
              <a:t>Kemijska tehnologija</a:t>
            </a:r>
          </a:p>
          <a:p>
            <a:pPr lvl="1"/>
            <a:r>
              <a:rPr lang="sl-SI" dirty="0"/>
              <a:t>barve, laki, prehranski dodatki, čistila, goriva, ...</a:t>
            </a:r>
          </a:p>
          <a:p>
            <a:pPr marL="514350" indent="-514350">
              <a:buFont typeface="+mj-lt"/>
              <a:buAutoNum type="arabicPeriod"/>
            </a:pPr>
            <a:r>
              <a:rPr lang="sl-SI" dirty="0"/>
              <a:t>Kemija</a:t>
            </a:r>
          </a:p>
          <a:p>
            <a:pPr lvl="1"/>
            <a:r>
              <a:rPr lang="sl-SI" dirty="0"/>
              <a:t>proučuje snovi, njihovo zgradbo, lastnosti in spremembe</a:t>
            </a:r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i="1" dirty="0"/>
          </a:p>
          <a:p>
            <a:pPr marL="0" indent="0">
              <a:buNone/>
            </a:pPr>
            <a:endParaRPr lang="sl-SI" i="1" dirty="0"/>
          </a:p>
          <a:p>
            <a:pPr marL="0" indent="0" algn="r">
              <a:buNone/>
            </a:pPr>
            <a:r>
              <a:rPr lang="sl-SI" i="1" dirty="0"/>
              <a:t>UN kemija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245BDAA-DD37-1D78-4DB3-0FBA20CBA004}"/>
              </a:ext>
            </a:extLst>
          </p:cNvPr>
          <p:cNvSpPr txBox="1">
            <a:spLocks/>
          </p:cNvSpPr>
          <p:nvPr/>
        </p:nvSpPr>
        <p:spPr>
          <a:xfrm>
            <a:off x="6096000" y="1690688"/>
            <a:ext cx="460248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sl-SI" sz="2400" dirty="0"/>
              <a:t>Elektrotehnika</a:t>
            </a:r>
          </a:p>
          <a:p>
            <a:pPr lvl="1"/>
            <a:r>
              <a:rPr lang="sl-SI" sz="2000" dirty="0"/>
              <a:t>elektromotorji, hišna napeljava, luči, elektrarne, ...</a:t>
            </a:r>
          </a:p>
          <a:p>
            <a:pPr marL="514350" indent="-514350">
              <a:buFont typeface="+mj-lt"/>
              <a:buAutoNum type="arabicPeriod"/>
            </a:pPr>
            <a:r>
              <a:rPr lang="sl-SI" sz="2400" dirty="0"/>
              <a:t>Fizika</a:t>
            </a:r>
          </a:p>
          <a:p>
            <a:pPr lvl="1"/>
            <a:r>
              <a:rPr lang="sl-SI" sz="2000" dirty="0"/>
              <a:t>proučevanje naravnih pojavov ... pomembnejšimi tehničnimi pridobitvami in tehnološki procesi, ki ne bi bili mogoči brez fizikalnih spoznanj</a:t>
            </a:r>
          </a:p>
          <a:p>
            <a:pPr marL="0" indent="0" algn="r">
              <a:buNone/>
            </a:pPr>
            <a:endParaRPr lang="sl-SI" sz="2400" i="1" dirty="0"/>
          </a:p>
          <a:p>
            <a:pPr marL="0" indent="0" algn="r">
              <a:buNone/>
            </a:pPr>
            <a:r>
              <a:rPr lang="sl-SI" sz="2400" i="1" dirty="0"/>
              <a:t>UN fizika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4E3E3B-391A-DB9D-AED0-0C8B3A8F4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sl-S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41CF90-4416-5E3A-A0B0-0391ECFB3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Digitalna sedanjost je tu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D759EC-FC13-2EED-C648-C4A3A1E97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34608-FDCE-BD4F-8F6B-A4D986B68460}" type="slidenum">
              <a:rPr lang="sl-SI" smtClean="0"/>
              <a:t>24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25099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EE4F0-6BA3-1754-225E-A42BEEBFB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O čem govorimo?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CC977-E290-9772-81D7-F294481894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sl-SI" b="1" i="1" dirty="0"/>
              <a:t>Digitalna tehnologija (DT)</a:t>
            </a:r>
          </a:p>
          <a:p>
            <a:pPr lvl="1"/>
            <a:r>
              <a:rPr lang="sl-SI" dirty="0"/>
              <a:t>računalnik, pametni telefon, hladilnik, </a:t>
            </a:r>
            <a:r>
              <a:rPr lang="sl-SI" i="1" dirty="0"/>
              <a:t>ChatGPT</a:t>
            </a:r>
            <a:r>
              <a:rPr lang="sl-SI" dirty="0"/>
              <a:t>, digitalno potrdilo, brskalnik, ...</a:t>
            </a:r>
          </a:p>
          <a:p>
            <a:pPr marL="514350" indent="-514350">
              <a:buFont typeface="+mj-lt"/>
              <a:buAutoNum type="arabicPeriod"/>
            </a:pPr>
            <a:r>
              <a:rPr lang="sl-SI" b="1" i="1" dirty="0"/>
              <a:t>Računalništvo in informatika (RIN)</a:t>
            </a:r>
          </a:p>
          <a:p>
            <a:pPr lvl="1"/>
            <a:r>
              <a:rPr lang="sl-SI" dirty="0"/>
              <a:t>principi delovanja (digitalne tehnologije)</a:t>
            </a:r>
          </a:p>
          <a:p>
            <a:pPr marL="0" indent="0">
              <a:buNone/>
            </a:pPr>
            <a:endParaRPr lang="sl-SI" b="1" i="1" dirty="0"/>
          </a:p>
          <a:p>
            <a:pPr marL="0" indent="0" algn="ctr">
              <a:buNone/>
            </a:pPr>
            <a:r>
              <a:rPr lang="sl-SI" dirty="0"/>
              <a:t>RIN ima toliko z računalniki (DT), kolikor ima astronomija s teleskopi.</a:t>
            </a:r>
          </a:p>
          <a:p>
            <a:pPr marL="0" indent="0" algn="r">
              <a:buNone/>
            </a:pPr>
            <a:r>
              <a:rPr lang="sl-SI" i="1" dirty="0"/>
              <a:t>Edsger W. Dijkstra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776D1F-7380-AD9D-C0AA-D426F6F9E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742906-89A9-D13C-62C7-78A50614E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FABE46-3206-A334-015A-B4CFE1812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34608-FDCE-BD4F-8F6B-A4D986B68460}" type="slidenum">
              <a:rPr lang="sl-SI" smtClean="0"/>
              <a:t>25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11479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b="1" dirty="0">
                <a:solidFill>
                  <a:srgbClr val="0070C0"/>
                </a:solidFill>
              </a:rPr>
              <a:t>Predmet kemija</a:t>
            </a:r>
            <a:endParaRPr lang="sl-SI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b="1" i="1" dirty="0">
                <a:solidFill>
                  <a:srgbClr val="0070C0"/>
                </a:solidFill>
              </a:rPr>
              <a:t>Kemija</a:t>
            </a:r>
            <a:r>
              <a:rPr lang="sl-SI" i="1" dirty="0">
                <a:solidFill>
                  <a:srgbClr val="0070C0"/>
                </a:solidFill>
              </a:rPr>
              <a:t> je </a:t>
            </a:r>
            <a:r>
              <a:rPr lang="sl-SI" b="1" i="1" dirty="0">
                <a:solidFill>
                  <a:srgbClr val="0070C0"/>
                </a:solidFill>
              </a:rPr>
              <a:t>temeljna naravoslovna in eksperimentalna veda</a:t>
            </a:r>
            <a:r>
              <a:rPr lang="sl-SI" i="1" dirty="0">
                <a:solidFill>
                  <a:srgbClr val="0070C0"/>
                </a:solidFill>
              </a:rPr>
              <a:t>, ki proučuje snovi, njihovo zgradbo, lastnosti in spremembe. Kot </a:t>
            </a:r>
            <a:r>
              <a:rPr lang="sl-SI" b="1" i="1" dirty="0">
                <a:solidFill>
                  <a:srgbClr val="0070C0"/>
                </a:solidFill>
              </a:rPr>
              <a:t>splošno-izobraževalni predmet</a:t>
            </a:r>
            <a:r>
              <a:rPr lang="sl-SI" i="1" dirty="0">
                <a:solidFill>
                  <a:srgbClr val="0070C0"/>
                </a:solidFill>
              </a:rPr>
              <a:t> je usmerjena v pridobivanje in razvijanje temeljnih kemijskih znanj, spretnosti, stališč in odnosa, ki učencem omogočajo aktivno in odgovorno življenje oziroma delovanje v sodobni družbi.</a:t>
            </a:r>
            <a:endParaRPr lang="sl-SI" sz="2100" dirty="0">
              <a:solidFill>
                <a:srgbClr val="0070C0"/>
              </a:solidFill>
            </a:endParaRPr>
          </a:p>
          <a:p>
            <a:pPr marL="0" indent="0" algn="r">
              <a:buNone/>
            </a:pPr>
            <a:r>
              <a:rPr lang="sl-SI" sz="2100" dirty="0"/>
              <a:t>(Program osnovna šola, KEMIJA, Učni načrt)</a:t>
            </a:r>
          </a:p>
          <a:p>
            <a:pPr marL="0" indent="0">
              <a:buNone/>
            </a:pPr>
            <a:endParaRPr lang="sl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26</a:t>
            </a:fld>
            <a:endParaRPr lang="sl-SI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C2001BD-C5BC-A94D-671D-DA8545DE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Digitalna sedanjost je tu</a:t>
            </a:r>
          </a:p>
        </p:txBody>
      </p:sp>
    </p:spTree>
    <p:extLst>
      <p:ext uri="{BB962C8B-B14F-4D97-AF65-F5344CB8AC3E}">
        <p14:creationId xmlns:p14="http://schemas.microsoft.com/office/powerpoint/2010/main" val="3185462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Predmet Fizika</a:t>
            </a:r>
            <a:endParaRPr lang="sl-SI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8770"/>
            <a:ext cx="10515600" cy="45881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Pouk fizike v osnovni šoli razvija sposobnost za </a:t>
            </a:r>
            <a:r>
              <a:rPr lang="sl-SI" b="1" i="1" dirty="0">
                <a:solidFill>
                  <a:srgbClr val="FF0000"/>
                </a:solidFill>
              </a:rPr>
              <a:t>proučevanje naravnih pojavov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, tako da učenci spoznajo ter usvojijo jezik in metode, ki se uporabljajo pri proučevanju fizikalnih pojavov, in se seznanijo s preprostimi fizikalnimi pojmi, ki povzemajo naše vedenje o naravi. Učenci spoznajo, da </a:t>
            </a:r>
            <a:r>
              <a:rPr lang="sl-SI" b="1" i="1" dirty="0">
                <a:solidFill>
                  <a:srgbClr val="FF0000"/>
                </a:solidFill>
              </a:rPr>
              <a:t>fizika opisuje pojave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na vseh velikostnih stopnjah, od najmanjših delcev do vesolja. Seznanijo se s pomembnejšimi tehničnimi pridobitvami in tehnološkimi procesi, ki ne bi bili mogoči brez fizikalnih spoznanj. Na podlagi dejavnosti in z eksperimentalnim delom usvajajo nova spoznanja in pridobivajo ustrezne predstave o povezanosti naravnih pojavov.</a:t>
            </a:r>
          </a:p>
          <a:p>
            <a:pPr marL="0" indent="0">
              <a:buNone/>
            </a:pPr>
            <a:endParaRPr lang="sl-SI" i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r">
              <a:buNone/>
            </a:pPr>
            <a:r>
              <a:rPr lang="sl-SI" dirty="0"/>
              <a:t>(Program osnovna šola, FIZIKA, Učni načrt)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27</a:t>
            </a:fld>
            <a:endParaRPr lang="sl-SI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C2001BD-C5BC-A94D-671D-DA8545DE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Digitalna sedanjost je tu</a:t>
            </a:r>
          </a:p>
        </p:txBody>
      </p:sp>
    </p:spTree>
    <p:extLst>
      <p:ext uri="{BB962C8B-B14F-4D97-AF65-F5344CB8AC3E}">
        <p14:creationId xmlns:p14="http://schemas.microsoft.com/office/powerpoint/2010/main" val="36994149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/>
              <a:t>RIN (</a:t>
            </a:r>
            <a:r>
              <a:rPr lang="sl-SI" i="1" dirty="0"/>
              <a:t>Computing, Informatics</a:t>
            </a:r>
            <a:r>
              <a:rPr lang="sl-SI" dirty="0"/>
              <a:t>)</a:t>
            </a:r>
            <a:endParaRPr lang="sl-SI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7380"/>
            <a:ext cx="10515600" cy="42795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RIN je </a:t>
            </a:r>
            <a:r>
              <a:rPr lang="sl-SI" b="1" i="1" dirty="0">
                <a:solidFill>
                  <a:srgbClr val="FF0000"/>
                </a:solidFill>
              </a:rPr>
              <a:t>temeljna znanstvena veda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, ki preučuje dejavnost, katera zahteva, ima koristi ali je povezana </a:t>
            </a:r>
            <a:r>
              <a:rPr lang="sl-SI" b="1" i="1" dirty="0">
                <a:solidFill>
                  <a:srgbClr val="FF0000"/>
                </a:solidFill>
              </a:rPr>
              <a:t>z ustvarjanjem in uporabo digitalnih naprav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sl-SI" i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Kot </a:t>
            </a:r>
            <a:r>
              <a:rPr lang="sl-SI" b="1" i="1" dirty="0">
                <a:solidFill>
                  <a:srgbClr val="FF0000"/>
                </a:solidFill>
              </a:rPr>
              <a:t>splošnoizobraževalni predmet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je usmerjen v pridobivanje in razvijanje </a:t>
            </a:r>
            <a:r>
              <a:rPr lang="sl-SI" i="1" dirty="0">
                <a:solidFill>
                  <a:schemeClr val="accent2">
                    <a:lumMod val="75000"/>
                  </a:schemeClr>
                </a:solidFill>
              </a:rPr>
              <a:t>temeljnih znanj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RIN ter </a:t>
            </a:r>
            <a:r>
              <a:rPr lang="sl-SI" i="1" dirty="0">
                <a:solidFill>
                  <a:schemeClr val="accent2">
                    <a:lumMod val="75000"/>
                  </a:schemeClr>
                </a:solidFill>
              </a:rPr>
              <a:t>spretnosti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in </a:t>
            </a:r>
            <a:r>
              <a:rPr lang="sl-SI" i="1" dirty="0">
                <a:solidFill>
                  <a:schemeClr val="accent2">
                    <a:lumMod val="75000"/>
                  </a:schemeClr>
                </a:solidFill>
              </a:rPr>
              <a:t>oblikovanju stališč in odnosa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, kar učencem </a:t>
            </a:r>
            <a:r>
              <a:rPr lang="sl-SI" b="1" i="1" dirty="0">
                <a:solidFill>
                  <a:srgbClr val="FF0000"/>
                </a:solidFill>
              </a:rPr>
              <a:t>omogoča aktivno in odgovorno življenje oziroma delovanje v sodobni družbi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(npr. reševanje problemov, argumentirano, kritično presojanje itd.).</a:t>
            </a:r>
          </a:p>
          <a:p>
            <a:pPr marL="0" indent="0" algn="r">
              <a:buNone/>
            </a:pPr>
            <a:r>
              <a:rPr lang="sl-SI" sz="1900" dirty="0">
                <a:solidFill>
                  <a:schemeClr val="accent6">
                    <a:lumMod val="50000"/>
                  </a:schemeClr>
                </a:solidFill>
              </a:rPr>
              <a:t>(ACM, Paradigms for Global Computing Education)</a:t>
            </a:r>
            <a:endParaRPr lang="sl-SI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28</a:t>
            </a:fld>
            <a:endParaRPr lang="sl-SI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C2001BD-C5BC-A94D-671D-DA8545DE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Digitalna sedanjost je tu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1928904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/>
              <a:t>RIN (</a:t>
            </a:r>
            <a:r>
              <a:rPr lang="sl-SI" i="1" dirty="0"/>
              <a:t>Computing, Informatics</a:t>
            </a:r>
            <a:r>
              <a:rPr lang="sl-SI" dirty="0"/>
              <a:t>)</a:t>
            </a:r>
            <a:endParaRPr lang="sl-SI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8770"/>
            <a:ext cx="10515600" cy="458819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Vključuje:</a:t>
            </a:r>
          </a:p>
          <a:p>
            <a:pPr marL="514350" indent="-514350">
              <a:buFont typeface="+mj-lt"/>
              <a:buAutoNum type="arabicPeriod"/>
            </a:pPr>
            <a:r>
              <a:rPr lang="sl-SI" i="1" u="sng" dirty="0">
                <a:solidFill>
                  <a:schemeClr val="accent6">
                    <a:lumMod val="50000"/>
                  </a:schemeClr>
                </a:solidFill>
              </a:rPr>
              <a:t>načrtovanje in izdelavo sistemov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strojne in programske opreme;</a:t>
            </a:r>
          </a:p>
          <a:p>
            <a:pPr marL="514350" indent="-514350">
              <a:buFont typeface="+mj-lt"/>
              <a:buAutoNum type="arabicPeriod"/>
            </a:pPr>
            <a:r>
              <a:rPr lang="sl-SI" i="1" u="sng" dirty="0">
                <a:solidFill>
                  <a:srgbClr val="7030A0"/>
                </a:solidFill>
              </a:rPr>
              <a:t>obdelavo, strukturiranje in upravljanje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različnih vrst </a:t>
            </a:r>
            <a:r>
              <a:rPr lang="sl-SI" i="1" u="sng" dirty="0">
                <a:solidFill>
                  <a:srgbClr val="7030A0"/>
                </a:solidFill>
              </a:rPr>
              <a:t>informacij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;</a:t>
            </a:r>
          </a:p>
          <a:p>
            <a:pPr marL="514350" indent="-514350">
              <a:buFont typeface="+mj-lt"/>
              <a:buAutoNum type="arabicPeriod"/>
            </a:pPr>
            <a:r>
              <a:rPr lang="sl-SI" i="1" u="sng" dirty="0">
                <a:solidFill>
                  <a:schemeClr val="accent6">
                    <a:lumMod val="50000"/>
                  </a:schemeClr>
                </a:solidFill>
              </a:rPr>
              <a:t>reševanje problemov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z </a:t>
            </a:r>
            <a:r>
              <a:rPr lang="sl-SI" i="1" u="sng" dirty="0">
                <a:solidFill>
                  <a:schemeClr val="accent6">
                    <a:lumMod val="50000"/>
                  </a:schemeClr>
                </a:solidFill>
              </a:rPr>
              <a:t>iskanjem rešitev za probleme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ali z </a:t>
            </a:r>
            <a:r>
              <a:rPr lang="sl-SI" i="1" u="sng" dirty="0">
                <a:solidFill>
                  <a:schemeClr val="accent6">
                    <a:lumMod val="50000"/>
                  </a:schemeClr>
                </a:solidFill>
              </a:rPr>
              <a:t>dokazovanjem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, da </a:t>
            </a:r>
            <a:r>
              <a:rPr lang="sl-SI" i="1" u="sng" dirty="0">
                <a:solidFill>
                  <a:schemeClr val="accent6">
                    <a:lumMod val="50000"/>
                  </a:schemeClr>
                </a:solidFill>
              </a:rPr>
              <a:t>rešitev ne obstaja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;</a:t>
            </a:r>
          </a:p>
          <a:p>
            <a:pPr marL="514350" indent="-514350">
              <a:buFont typeface="+mj-lt"/>
              <a:buAutoNum type="arabicPeriod"/>
            </a:pPr>
            <a:r>
              <a:rPr lang="sl-SI" i="1" u="sng" dirty="0">
                <a:solidFill>
                  <a:srgbClr val="7030A0"/>
                </a:solidFill>
              </a:rPr>
              <a:t>omogočanje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, da se računalniški </a:t>
            </a:r>
            <a:r>
              <a:rPr lang="sl-SI" i="1" u="sng" dirty="0">
                <a:solidFill>
                  <a:srgbClr val="7030A0"/>
                </a:solidFill>
              </a:rPr>
              <a:t>sistemi obnašajo inteligentno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;</a:t>
            </a:r>
          </a:p>
          <a:p>
            <a:pPr marL="514350" indent="-514350">
              <a:buFont typeface="+mj-lt"/>
              <a:buAutoNum type="arabicPeriod"/>
            </a:pP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ustvarjanje in uporabo </a:t>
            </a:r>
            <a:r>
              <a:rPr lang="sl-SI" i="1" u="sng" dirty="0">
                <a:solidFill>
                  <a:schemeClr val="accent6">
                    <a:lumMod val="50000"/>
                  </a:schemeClr>
                </a:solidFill>
              </a:rPr>
              <a:t>komunikacijskih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in </a:t>
            </a:r>
            <a:r>
              <a:rPr lang="sl-SI" i="1" u="sng" dirty="0">
                <a:solidFill>
                  <a:schemeClr val="accent6">
                    <a:lumMod val="50000"/>
                  </a:schemeClr>
                </a:solidFill>
              </a:rPr>
              <a:t>razvedrilnih medijev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; ter</a:t>
            </a:r>
          </a:p>
          <a:p>
            <a:pPr marL="514350" indent="-514350">
              <a:buFont typeface="+mj-lt"/>
              <a:buAutoNum type="arabicPeriod"/>
            </a:pP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iskanje in zbiranje informacij, ki so pomembne za kateri koli namen.</a:t>
            </a:r>
          </a:p>
          <a:p>
            <a:pPr marL="0" indent="0">
              <a:buNone/>
            </a:pPr>
            <a:endParaRPr lang="sl-SI" i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r">
              <a:buNone/>
            </a:pPr>
            <a:r>
              <a:rPr lang="sl-SI" sz="1900" dirty="0">
                <a:solidFill>
                  <a:schemeClr val="accent6">
                    <a:lumMod val="50000"/>
                  </a:schemeClr>
                </a:solidFill>
              </a:rPr>
              <a:t>(ACM, Paradigms for Global Computing Education)</a:t>
            </a:r>
            <a:endParaRPr lang="sl-SI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29</a:t>
            </a:fld>
            <a:endParaRPr lang="sl-SI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C2001BD-C5BC-A94D-671D-DA8545DE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Digitalna sedanjost je tu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032298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389D3-DDED-D760-36A9-212BF6184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Namesto uvoda 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37CCC-6009-B05A-FE2D-07981C01CA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l-SI" dirty="0"/>
              <a:t>Kdo je imel v osnovni šoli predmet RIN?</a:t>
            </a:r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Kdo je imel v srednji šoli predmet RIN?</a:t>
            </a:r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Kdo je imel na fakulteti predmet RIN?</a:t>
            </a:r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Kdo ni imel nikoli predmeta RIN?</a:t>
            </a:r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Kdo se je kje drugje izobrazil o RIN?</a:t>
            </a:r>
          </a:p>
          <a:p>
            <a:pPr marL="457200" indent="-457200">
              <a:buFont typeface="+mj-lt"/>
              <a:buAutoNum type="arabicPeriod"/>
            </a:pPr>
            <a:endParaRPr lang="sl-SI" dirty="0"/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Kaj je RIN?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3F59B7-9040-636B-D7EC-C6ABE2861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AEBC6B-670A-B4C1-93C7-08B48AD5E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75FF87-C966-F67D-EE86-34D9E47C4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37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653293" y="217693"/>
            <a:ext cx="10013886" cy="761926"/>
          </a:xfrm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ctr">
            <a:noAutofit/>
          </a:bodyPr>
          <a:lstStyle/>
          <a:p>
            <a:pPr algn="ctr">
              <a:buNone/>
            </a:pPr>
            <a:r>
              <a:rPr lang="sl-SI" sz="3265" spc="-1" dirty="0">
                <a:solidFill>
                  <a:srgbClr val="FF6600"/>
                </a:solidFill>
                <a:latin typeface="Arial"/>
              </a:rPr>
              <a:t>Vsebina RIN – izobraževalne smeri ACM</a:t>
            </a: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653294" y="1523852"/>
            <a:ext cx="10884658" cy="4789250"/>
          </a:xfrm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rmAutofit fontScale="93000"/>
          </a:bodyPr>
          <a:lstStyle/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računalniško inženirstvo [</a:t>
            </a:r>
            <a:r>
              <a:rPr lang="sl-SI" sz="2903" i="1" spc="-1">
                <a:latin typeface="Arial"/>
              </a:rPr>
              <a:t>Computer Engineering</a:t>
            </a:r>
            <a:r>
              <a:rPr lang="sl-SI" sz="2903" spc="-1">
                <a:latin typeface="Arial"/>
              </a:rPr>
              <a:t>]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teoretično računalništvo (računalniška znanost) [</a:t>
            </a:r>
            <a:r>
              <a:rPr lang="sl-SI" sz="2903" i="1" spc="-1">
                <a:latin typeface="Arial"/>
              </a:rPr>
              <a:t>Computer Science</a:t>
            </a:r>
            <a:r>
              <a:rPr lang="sl-SI" sz="2903" spc="-1">
                <a:latin typeface="Arial"/>
              </a:rPr>
              <a:t>]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kibernetska varnost [</a:t>
            </a:r>
            <a:r>
              <a:rPr lang="sl-SI" sz="2903" i="1" spc="-1">
                <a:latin typeface="Arial"/>
              </a:rPr>
              <a:t>Cybersecurity</a:t>
            </a:r>
            <a:r>
              <a:rPr lang="sl-SI" sz="2903" spc="-1">
                <a:latin typeface="Arial"/>
              </a:rPr>
              <a:t>]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informacijski sistemi [</a:t>
            </a:r>
            <a:r>
              <a:rPr lang="sl-SI" sz="2903" i="1" spc="-1">
                <a:latin typeface="Arial"/>
              </a:rPr>
              <a:t>Information Systems</a:t>
            </a:r>
            <a:r>
              <a:rPr lang="sl-SI" sz="2903" spc="-1">
                <a:latin typeface="Arial"/>
              </a:rPr>
              <a:t>]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informacijska tehnologija [</a:t>
            </a:r>
            <a:r>
              <a:rPr lang="sl-SI" sz="2903" i="1" spc="-1">
                <a:latin typeface="Arial"/>
              </a:rPr>
              <a:t>Information Technology</a:t>
            </a:r>
            <a:r>
              <a:rPr lang="sl-SI" sz="2903" spc="-1">
                <a:latin typeface="Arial"/>
              </a:rPr>
              <a:t>]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programsko inženirstvo [</a:t>
            </a:r>
            <a:r>
              <a:rPr lang="sl-SI" sz="2903" i="1" spc="-1">
                <a:latin typeface="Arial"/>
              </a:rPr>
              <a:t>Software Engineering</a:t>
            </a:r>
            <a:r>
              <a:rPr lang="sl-SI" sz="2903" spc="-1">
                <a:latin typeface="Arial"/>
              </a:rPr>
              <a:t>]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podatkovna znanost [</a:t>
            </a:r>
            <a:r>
              <a:rPr lang="sl-SI" sz="2903" i="1" spc="-1">
                <a:latin typeface="Arial"/>
              </a:rPr>
              <a:t>with data science</a:t>
            </a:r>
            <a:r>
              <a:rPr lang="sl-SI" sz="2903" spc="-1">
                <a:latin typeface="Arial"/>
              </a:rPr>
              <a:t>]</a:t>
            </a:r>
          </a:p>
          <a:p>
            <a:endParaRPr lang="sl-SI" sz="2903" spc="-1">
              <a:latin typeface="Arial"/>
            </a:endParaRPr>
          </a:p>
          <a:p>
            <a:pPr algn="r">
              <a:spcBef>
                <a:spcPts val="1278"/>
              </a:spcBef>
            </a:pPr>
            <a:r>
              <a:rPr lang="sl-SI" sz="2661" spc="-1">
                <a:latin typeface="Arial"/>
                <a:hlinkClick r:id="rId2"/>
              </a:rPr>
              <a:t>https://www.acm.org/education/curricula-recommendations</a:t>
            </a:r>
            <a:endParaRPr lang="sl-SI" sz="2661" spc="-1">
              <a:latin typeface="Arial"/>
            </a:endParaRPr>
          </a:p>
          <a:p>
            <a:pPr algn="r">
              <a:spcBef>
                <a:spcPts val="1278"/>
              </a:spcBef>
            </a:pPr>
            <a:endParaRPr lang="sl-SI" sz="2661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7930E998-7606-4615-9ED8-A7406C197888}" type="slidenum">
              <a:rPr/>
              <a:t>30</a:t>
            </a:fld>
            <a:endParaRPr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652074-4DD5-45D6-2622-0133CC3B7C6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8. sušec 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E8911D-A1FE-F106-CEE3-BE112AAA0FBD}"/>
              </a:ext>
            </a:extLst>
          </p:cNvPr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rPr lang="en-GB"/>
              <a:t>Digitalna sedanjost je tu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9C2FB-598F-740D-42EB-1C6D45E10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/>
              <a:t>Kompetentnost (</a:t>
            </a:r>
            <a:r>
              <a:rPr lang="sl-SI" i="1" dirty="0"/>
              <a:t>Competence</a:t>
            </a:r>
            <a:r>
              <a:rPr lang="sl-SI" dirty="0"/>
              <a:t>)</a:t>
            </a:r>
            <a:endParaRPr lang="sl-SI" sz="6000" dirty="0">
              <a:ln w="0">
                <a:solidFill>
                  <a:schemeClr val="tx1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C28E72-D18E-F5FA-732B-BDC757FF3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270375"/>
          </a:xfrm>
        </p:spPr>
        <p:txBody>
          <a:bodyPr>
            <a:normAutofit/>
          </a:bodyPr>
          <a:lstStyle/>
          <a:p>
            <a:r>
              <a:rPr lang="sl-SI" dirty="0"/>
              <a:t>Upravljanje s človeškimi viri – </a:t>
            </a:r>
            <a:r>
              <a:rPr lang="sl-SI" i="1" dirty="0"/>
              <a:t>HRM</a:t>
            </a:r>
            <a:r>
              <a:rPr lang="sl-SI" dirty="0"/>
              <a:t> (</a:t>
            </a:r>
            <a:r>
              <a:rPr lang="sl-SI" i="1" dirty="0"/>
              <a:t>DigComp1.0</a:t>
            </a:r>
            <a:r>
              <a:rPr lang="sl-SI" dirty="0"/>
              <a:t>)</a:t>
            </a:r>
            <a:endParaRPr lang="sl-SI" i="1" dirty="0"/>
          </a:p>
          <a:p>
            <a:r>
              <a:rPr lang="sl-SI" dirty="0">
                <a:solidFill>
                  <a:schemeClr val="accent5">
                    <a:lumMod val="50000"/>
                  </a:schemeClr>
                </a:solidFill>
              </a:rPr>
              <a:t>Digitalna kompetentnost vključuje samozavestno, kritično in odgovorno </a:t>
            </a:r>
            <a:r>
              <a:rPr lang="sl-SI" b="1" i="1" u="sng" dirty="0">
                <a:solidFill>
                  <a:schemeClr val="accent5">
                    <a:lumMod val="50000"/>
                  </a:schemeClr>
                </a:solidFill>
              </a:rPr>
              <a:t>uporabo DT</a:t>
            </a:r>
            <a:r>
              <a:rPr lang="sl-SI" dirty="0">
                <a:solidFill>
                  <a:schemeClr val="accent5">
                    <a:lumMod val="50000"/>
                  </a:schemeClr>
                </a:solidFill>
              </a:rPr>
              <a:t> ter </a:t>
            </a:r>
            <a:r>
              <a:rPr lang="sl-SI" b="1" i="1" u="sng" dirty="0">
                <a:solidFill>
                  <a:schemeClr val="accent5">
                    <a:lumMod val="50000"/>
                  </a:schemeClr>
                </a:solidFill>
              </a:rPr>
              <a:t>interakcijo</a:t>
            </a:r>
            <a:r>
              <a:rPr lang="sl-SI" dirty="0">
                <a:solidFill>
                  <a:schemeClr val="accent5">
                    <a:lumMod val="50000"/>
                  </a:schemeClr>
                </a:solidFill>
              </a:rPr>
              <a:t> z njimi pri učenju, delu in družbenem udejstvovanju.</a:t>
            </a:r>
          </a:p>
          <a:p>
            <a:pPr marL="0" indent="0" algn="r">
              <a:buNone/>
            </a:pPr>
            <a:r>
              <a:rPr lang="sl-SI" i="1" dirty="0"/>
              <a:t>(DigComp2.2)</a:t>
            </a:r>
            <a:endParaRPr lang="sl-SI" dirty="0"/>
          </a:p>
          <a:p>
            <a:r>
              <a:rPr lang="sl-SI" dirty="0">
                <a:solidFill>
                  <a:schemeClr val="accent5">
                    <a:lumMod val="50000"/>
                  </a:schemeClr>
                </a:solidFill>
              </a:rPr>
              <a:t>kakšni naj bodo odnosi in razmerja med psihofizičnimi, emocionalnimi, ekonomskimi, socialnimi in estetskimi potrebami človeka. Te odnose in razmerja obravnavajo ... s posebnim poudarkom na izobraževanju potrošnikov kot </a:t>
            </a:r>
            <a:r>
              <a:rPr lang="sl-SI" b="1" i="1" u="sng" dirty="0">
                <a:solidFill>
                  <a:schemeClr val="accent5">
                    <a:lumMod val="50000"/>
                  </a:schemeClr>
                </a:solidFill>
              </a:rPr>
              <a:t>uporabnikov</a:t>
            </a:r>
            <a:r>
              <a:rPr lang="sl-SI" dirty="0">
                <a:solidFill>
                  <a:schemeClr val="accent5">
                    <a:lumMod val="50000"/>
                  </a:schemeClr>
                </a:solidFill>
              </a:rPr>
              <a:t> tržnih izdelkov in storitev.</a:t>
            </a:r>
          </a:p>
          <a:p>
            <a:pPr marL="0" indent="0" algn="r">
              <a:buNone/>
            </a:pPr>
            <a:r>
              <a:rPr lang="sl-SI" i="1" dirty="0"/>
              <a:t>(UN Gospodinjstvo)</a:t>
            </a:r>
            <a:endParaRPr lang="sl-SI" dirty="0"/>
          </a:p>
          <a:p>
            <a:endParaRPr lang="sl-SI" sz="2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BD668D-B228-036D-EC9B-6A88EA4CC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3F03CE-1844-B4C5-0770-BFDBAE54C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BA452A-57B5-002E-F51F-6D6F9D101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34608-FDCE-BD4F-8F6B-A4D986B68460}" type="slidenum">
              <a:rPr lang="sl-SI" smtClean="0"/>
              <a:t>31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8279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653293" y="217693"/>
            <a:ext cx="10013886" cy="761926"/>
          </a:xfrm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ctr">
            <a:noAutofit/>
          </a:bodyPr>
          <a:lstStyle/>
          <a:p>
            <a:pPr algn="ctr">
              <a:buNone/>
            </a:pPr>
            <a:r>
              <a:rPr lang="sl-SI" sz="3265" spc="-1">
                <a:solidFill>
                  <a:srgbClr val="FF6600"/>
                </a:solidFill>
                <a:latin typeface="Arial"/>
              </a:rPr>
              <a:t>RIN je temeljni predmet</a:t>
            </a:r>
          </a:p>
        </p:txBody>
      </p:sp>
      <p:sp>
        <p:nvSpPr>
          <p:cNvPr id="97" name="PlaceHolder 2"/>
          <p:cNvSpPr>
            <a:spLocks noGrp="1"/>
          </p:cNvSpPr>
          <p:nvPr>
            <p:ph type="subTitle"/>
          </p:nvPr>
        </p:nvSpPr>
        <p:spPr>
          <a:xfrm>
            <a:off x="653294" y="1523852"/>
            <a:ext cx="10884658" cy="4789250"/>
          </a:xfrm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Autofit/>
          </a:bodyPr>
          <a:lstStyle/>
          <a:p>
            <a:r>
              <a:rPr lang="sl-SI" sz="3870" spc="-1">
                <a:highlight>
                  <a:srgbClr val="FFFFFF"/>
                </a:highlight>
                <a:latin typeface="Arial"/>
              </a:rPr>
              <a:t>»… v šoli obravnavamo elektriko, ampak zato učenci nimajo predmeta osnove elektrotehnike ...«</a:t>
            </a:r>
          </a:p>
          <a:p>
            <a:pPr algn="r">
              <a:buNone/>
            </a:pPr>
            <a:r>
              <a:rPr lang="sl-SI" sz="2419" spc="-1">
                <a:highlight>
                  <a:srgbClr val="FFFFFF"/>
                </a:highlight>
                <a:latin typeface="Arial"/>
              </a:rPr>
              <a:t>Emilija Stojmenova Duh, Studio ob 17h, 11.1.2022</a:t>
            </a:r>
          </a:p>
          <a:p>
            <a:endParaRPr lang="sl-SI" sz="2419" spc="-1">
              <a:highlight>
                <a:srgbClr val="FFFFFF"/>
              </a:highlight>
              <a:latin typeface="Arial"/>
            </a:endParaRPr>
          </a:p>
          <a:p>
            <a:r>
              <a:rPr lang="sl-SI" sz="3870" spc="-1">
                <a:highlight>
                  <a:srgbClr val="FFFFFF"/>
                </a:highlight>
                <a:latin typeface="Arial"/>
              </a:rPr>
              <a:t>»... imajo pa predmet fizika ...«</a:t>
            </a:r>
          </a:p>
          <a:p>
            <a:pPr algn="r">
              <a:buNone/>
            </a:pPr>
            <a:r>
              <a:rPr lang="sl-SI" sz="2177" spc="-1">
                <a:highlight>
                  <a:srgbClr val="FFFFFF"/>
                </a:highlight>
                <a:latin typeface="Arial"/>
              </a:rPr>
              <a:t>Enrico Nardelli, </a:t>
            </a:r>
            <a:r>
              <a:rPr lang="sl-SI" sz="2177" i="1" spc="-1">
                <a:highlight>
                  <a:srgbClr val="FFFFFF"/>
                </a:highlight>
                <a:latin typeface="Arial"/>
              </a:rPr>
              <a:t>Informatics Curriculum Framework for schools</a:t>
            </a:r>
            <a:r>
              <a:rPr lang="sl-SI" sz="2177" spc="-1">
                <a:highlight>
                  <a:srgbClr val="FFFFFF"/>
                </a:highlight>
                <a:latin typeface="Arial"/>
              </a:rPr>
              <a:t>,</a:t>
            </a:r>
          </a:p>
          <a:p>
            <a:pPr algn="r">
              <a:buNone/>
            </a:pPr>
            <a:r>
              <a:rPr lang="sl-SI" sz="2177" spc="-1">
                <a:highlight>
                  <a:srgbClr val="FFFFFF"/>
                </a:highlight>
                <a:latin typeface="Arial"/>
              </a:rPr>
              <a:t>4. Odprti forum SDK: »Nova digitalna zgodba Slovenije v digitalni Evropi«</a:t>
            </a:r>
          </a:p>
          <a:p>
            <a:endParaRPr lang="sl-SI" sz="2177" spc="-1">
              <a:highlight>
                <a:srgbClr val="FFFFFF"/>
              </a:highlight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06AB7A64-2311-46DE-8786-29D565AA763E}" type="slidenum">
              <a:rPr/>
              <a:t>32</a:t>
            </a:fld>
            <a:endParaRPr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3267F70-A7AA-B7EE-240D-966DC248AE1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8. sušec 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ED15F7-6717-7EFA-48F3-8C8A9D60D68F}"/>
              </a:ext>
            </a:extLst>
          </p:cNvPr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rPr lang="en-GB"/>
              <a:t>Digitalna sedanjost je tu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b="1" dirty="0">
                <a:solidFill>
                  <a:srgbClr val="0070C0"/>
                </a:solidFill>
              </a:rPr>
              <a:t>RIN</a:t>
            </a:r>
            <a:r>
              <a:rPr lang="sl-SI" dirty="0"/>
              <a:t> in </a:t>
            </a:r>
            <a:r>
              <a:rPr lang="sl-SI" b="1" dirty="0">
                <a:solidFill>
                  <a:schemeClr val="accent6">
                    <a:lumMod val="50000"/>
                  </a:schemeClr>
                </a:solidFill>
              </a:rPr>
              <a:t>digitalne kompetence</a:t>
            </a:r>
            <a:br>
              <a:rPr lang="sl-SI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sl-SI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primer: programiranje</a:t>
            </a:r>
            <a:endParaRPr lang="sl-SI" sz="36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8770"/>
            <a:ext cx="10515600" cy="45881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b="1" i="1" dirty="0">
                <a:solidFill>
                  <a:srgbClr val="0070C0"/>
                </a:solidFill>
              </a:rPr>
              <a:t>Temeljno znanje: </a:t>
            </a:r>
            <a:r>
              <a:rPr lang="sl-SI" dirty="0">
                <a:solidFill>
                  <a:srgbClr val="0070C0"/>
                </a:solidFill>
              </a:rPr>
              <a:t>Načrtovanje, pisanje in odpravljanje napak v programih, ki dosegajo določene cilje, vključno z nadzorom ali simulacijo fizičnih sistemov; reševanje problemov tako, da jih razdelimo na manjše dele.</a:t>
            </a:r>
            <a:endParaRPr lang="sl-SI" b="1" i="1" dirty="0">
              <a:solidFill>
                <a:srgbClr val="0070C0"/>
              </a:solidFill>
            </a:endParaRPr>
          </a:p>
          <a:p>
            <a:pPr marL="0" indent="0" algn="r">
              <a:buNone/>
            </a:pPr>
            <a:r>
              <a:rPr lang="sl-SI" sz="2100" dirty="0"/>
              <a:t>(Informatics education at school in Europe, Eurydice report)</a:t>
            </a:r>
            <a:endParaRPr lang="sl-SI" i="1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r>
              <a:rPr lang="sl-SI" b="1" i="1" dirty="0">
                <a:solidFill>
                  <a:schemeClr val="accent6">
                    <a:lumMod val="50000"/>
                  </a:schemeClr>
                </a:solidFill>
              </a:rPr>
              <a:t>Digitalna kompetenca:</a:t>
            </a:r>
            <a:r>
              <a:rPr lang="sl-SI" dirty="0">
                <a:solidFill>
                  <a:schemeClr val="accent6">
                    <a:lumMod val="50000"/>
                  </a:schemeClr>
                </a:solidFill>
              </a:rPr>
              <a:t> Zna združiti nabor programskih delčkov (npr. kot v orodju za programiranje z delčki Scratch), da reši problem.</a:t>
            </a:r>
          </a:p>
          <a:p>
            <a:pPr marL="0" indent="0" algn="r">
              <a:buNone/>
            </a:pPr>
            <a:r>
              <a:rPr lang="sl-SI" sz="2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(DigComp 2.2)</a:t>
            </a:r>
            <a:endParaRPr lang="sl-SI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33</a:t>
            </a:fld>
            <a:endParaRPr lang="sl-SI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C2001BD-C5BC-A94D-671D-DA8545DE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Digitalna sedanjost je tu</a:t>
            </a:r>
          </a:p>
        </p:txBody>
      </p:sp>
    </p:spTree>
    <p:extLst>
      <p:ext uri="{BB962C8B-B14F-4D97-AF65-F5344CB8AC3E}">
        <p14:creationId xmlns:p14="http://schemas.microsoft.com/office/powerpoint/2010/main" val="285673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1C4A-1B38-C00F-7DE5-B5742801D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2209800" cy="5556704"/>
          </a:xfrm>
        </p:spPr>
        <p:txBody>
          <a:bodyPr>
            <a:normAutofit/>
          </a:bodyPr>
          <a:lstStyle/>
          <a:p>
            <a:r>
              <a:rPr lang="sl-SI" sz="2800" b="1" dirty="0">
                <a:solidFill>
                  <a:srgbClr val="0070C0"/>
                </a:solidFill>
              </a:rPr>
              <a:t>RIN</a:t>
            </a:r>
            <a:r>
              <a:rPr lang="sl-SI" sz="2800" dirty="0"/>
              <a:t> in </a:t>
            </a:r>
            <a:r>
              <a:rPr lang="sl-SI" sz="2800" b="1" dirty="0">
                <a:solidFill>
                  <a:schemeClr val="accent6">
                    <a:lumMod val="50000"/>
                  </a:schemeClr>
                </a:solidFill>
              </a:rPr>
              <a:t>digitalne kompet.</a:t>
            </a:r>
            <a:br>
              <a:rPr lang="sl-SI" sz="2800" b="1" dirty="0">
                <a:solidFill>
                  <a:schemeClr val="accent6">
                    <a:lumMod val="50000"/>
                  </a:schemeClr>
                </a:solidFill>
              </a:rPr>
            </a:br>
            <a:br>
              <a:rPr lang="sl-SI" sz="28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sl-SI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primer: program.</a:t>
            </a:r>
            <a:endParaRPr lang="sl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A9062-D06B-969C-56D1-B00033B24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7BE5A7-0FEE-58CC-9363-943B244A6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F20A93-11A0-3A04-0F7A-198BF3101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34</a:t>
            </a:fld>
            <a:endParaRPr lang="en-US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2B751582-39F7-1B96-1401-D2298382F1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0" y="483697"/>
            <a:ext cx="8899389" cy="5654939"/>
          </a:xfrm>
        </p:spPr>
      </p:pic>
    </p:spTree>
    <p:extLst>
      <p:ext uri="{BB962C8B-B14F-4D97-AF65-F5344CB8AC3E}">
        <p14:creationId xmlns:p14="http://schemas.microsoft.com/office/powerpoint/2010/main" val="14370324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653293" y="217693"/>
            <a:ext cx="10013886" cy="761926"/>
          </a:xfrm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ctr">
            <a:noAutofit/>
          </a:bodyPr>
          <a:lstStyle/>
          <a:p>
            <a:pPr algn="ctr">
              <a:buNone/>
            </a:pPr>
            <a:r>
              <a:rPr lang="sl-SI" sz="3265" spc="-1">
                <a:solidFill>
                  <a:srgbClr val="C9211E"/>
                </a:solidFill>
                <a:latin typeface="Arial"/>
              </a:rPr>
              <a:t>RIN</a:t>
            </a:r>
            <a:r>
              <a:rPr lang="sl-SI" sz="3265" spc="-1">
                <a:solidFill>
                  <a:srgbClr val="FF6600"/>
                </a:solidFill>
                <a:latin typeface="Arial"/>
              </a:rPr>
              <a:t> in digitalne kompetence</a:t>
            </a:r>
          </a:p>
        </p:txBody>
      </p:sp>
      <p:sp>
        <p:nvSpPr>
          <p:cNvPr id="103" name="PlaceHolder 2"/>
          <p:cNvSpPr>
            <a:spLocks noGrp="1"/>
          </p:cNvSpPr>
          <p:nvPr>
            <p:ph type="subTitle"/>
          </p:nvPr>
        </p:nvSpPr>
        <p:spPr>
          <a:xfrm>
            <a:off x="653294" y="1523852"/>
            <a:ext cx="10884658" cy="4789250"/>
          </a:xfrm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Autofit/>
          </a:bodyPr>
          <a:lstStyle/>
          <a:p>
            <a:r>
              <a:rPr lang="sl-SI" sz="2419" spc="-1">
                <a:highlight>
                  <a:srgbClr val="FFFFFF"/>
                </a:highlight>
                <a:latin typeface="Arial"/>
              </a:rPr>
              <a:t>Posameznik mora imeti </a:t>
            </a:r>
            <a:r>
              <a:rPr lang="sl-SI" sz="2419" spc="-1">
                <a:solidFill>
                  <a:srgbClr val="C9211E"/>
                </a:solidFill>
                <a:highlight>
                  <a:srgbClr val="FFFFFF"/>
                </a:highlight>
                <a:latin typeface="Arial"/>
              </a:rPr>
              <a:t>znanja, in ne zgolj</a:t>
            </a:r>
            <a:r>
              <a:rPr lang="sl-SI" sz="2419" spc="-1">
                <a:highlight>
                  <a:srgbClr val="FFFFFF"/>
                </a:highlight>
                <a:latin typeface="Arial"/>
              </a:rPr>
              <a:t> razvoj </a:t>
            </a:r>
            <a:r>
              <a:rPr lang="sl-SI" sz="2419" spc="-1">
                <a:solidFill>
                  <a:srgbClr val="FF6600"/>
                </a:solidFill>
                <a:highlight>
                  <a:srgbClr val="FFFFFF"/>
                </a:highlight>
                <a:latin typeface="Arial"/>
              </a:rPr>
              <a:t>veščin ali spretnosti</a:t>
            </a:r>
            <a:r>
              <a:rPr lang="sl-SI" sz="2419" spc="-1">
                <a:highlight>
                  <a:srgbClr val="FFFFFF"/>
                </a:highlight>
                <a:latin typeface="Arial"/>
              </a:rPr>
              <a:t>, ker ga znanja opremijo z vedenji o principih ustroja in delovanja stroja, vključno s sposobnostjo kritičnega razumevanja delovanja stroja (npr. vloge umetne inteligence, zavedanje o kibernetski ogroženosti ipd.)</a:t>
            </a:r>
            <a:r>
              <a:rPr lang="sl-SI" sz="2419" spc="-1" baseline="33000">
                <a:highlight>
                  <a:srgbClr val="FFFFFF"/>
                </a:highlight>
                <a:latin typeface="Arial"/>
              </a:rPr>
              <a:t>2</a:t>
            </a:r>
            <a:r>
              <a:rPr lang="sl-SI" sz="2419" spc="-1">
                <a:highlight>
                  <a:srgbClr val="FFFFFF"/>
                </a:highlight>
                <a:latin typeface="Arial"/>
              </a:rPr>
              <a:t>.</a:t>
            </a:r>
          </a:p>
          <a:p>
            <a:endParaRPr lang="sl-SI" sz="2419" spc="-1">
              <a:highlight>
                <a:srgbClr val="FFFFFF"/>
              </a:highlight>
              <a:latin typeface="Arial"/>
            </a:endParaRPr>
          </a:p>
          <a:p>
            <a:r>
              <a:rPr lang="sl-SI" sz="1814" spc="-1" baseline="33000">
                <a:highlight>
                  <a:srgbClr val="FFFFFF"/>
                </a:highlight>
                <a:latin typeface="Arial"/>
              </a:rPr>
              <a:t>2</a:t>
            </a:r>
            <a:r>
              <a:rPr lang="sl-SI" sz="1814" spc="-1">
                <a:highlight>
                  <a:srgbClr val="FFFFFF"/>
                </a:highlight>
                <a:latin typeface="Arial"/>
              </a:rPr>
              <a:t> Michael E. Caspersen: Informatics as a Fundamental Discipline in General Education – The Danish Perspective, v Perspectives on Digital Humanism, Springer, 2021.</a:t>
            </a:r>
          </a:p>
          <a:p>
            <a:endParaRPr lang="sl-SI" sz="1814" spc="-1">
              <a:highlight>
                <a:srgbClr val="FFFFFF"/>
              </a:highlight>
              <a:latin typeface="Arial"/>
            </a:endParaRPr>
          </a:p>
          <a:p>
            <a:endParaRPr lang="sl-SI" sz="1814" spc="-1">
              <a:highlight>
                <a:srgbClr val="FFFFFF"/>
              </a:highlight>
              <a:latin typeface="Arial"/>
            </a:endParaRPr>
          </a:p>
          <a:p>
            <a:endParaRPr lang="sl-SI" sz="1814" spc="-1">
              <a:highlight>
                <a:srgbClr val="FFFFFF"/>
              </a:highlight>
              <a:latin typeface="Arial"/>
            </a:endParaRPr>
          </a:p>
          <a:p>
            <a:endParaRPr lang="sl-SI" sz="1814" spc="-1">
              <a:highlight>
                <a:srgbClr val="FFFFFF"/>
              </a:highlight>
              <a:latin typeface="Arial"/>
            </a:endParaRPr>
          </a:p>
          <a:p>
            <a:endParaRPr lang="sl-SI" sz="1814" spc="-1">
              <a:highlight>
                <a:srgbClr val="FFFFFF"/>
              </a:highlight>
              <a:latin typeface="Arial"/>
            </a:endParaRPr>
          </a:p>
          <a:p>
            <a:endParaRPr lang="sl-SI" sz="1814" spc="-1">
              <a:highlight>
                <a:srgbClr val="FFFFFF"/>
              </a:highlight>
              <a:latin typeface="Arial"/>
            </a:endParaRPr>
          </a:p>
          <a:p>
            <a:pPr algn="r">
              <a:buNone/>
            </a:pPr>
            <a:r>
              <a:rPr lang="sl-SI" sz="1935" i="1" spc="-1">
                <a:highlight>
                  <a:srgbClr val="FFFFFF"/>
                </a:highlight>
                <a:latin typeface="Arial"/>
              </a:rPr>
              <a:t>Okvir računalništva in informatike od vrtca do srednje šole, RINOS, januar 2022</a:t>
            </a:r>
            <a:endParaRPr lang="sl-SI" sz="1935" spc="-1">
              <a:highlight>
                <a:srgbClr val="FFFFFF"/>
              </a:highlight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29194845-F406-4DD4-A2F7-E86C69593720}" type="slidenum">
              <a:rPr/>
              <a:t>35</a:t>
            </a:fld>
            <a:endParaRPr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009731-F079-A9CF-0C78-DB93A6BAF66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8. sušec 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51C0DB-A318-AF55-E891-D758432C48BE}"/>
              </a:ext>
            </a:extLst>
          </p:cNvPr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rPr lang="en-GB"/>
              <a:t>Digitalna sedanjost je tu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653293" y="217693"/>
            <a:ext cx="10013886" cy="761926"/>
          </a:xfrm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ctr">
            <a:noAutofit/>
          </a:bodyPr>
          <a:lstStyle/>
          <a:p>
            <a:pPr algn="ctr">
              <a:buNone/>
            </a:pPr>
            <a:r>
              <a:rPr lang="sl-SI" sz="3265" spc="-1">
                <a:solidFill>
                  <a:srgbClr val="FF6600"/>
                </a:solidFill>
                <a:latin typeface="Arial"/>
              </a:rPr>
              <a:t>RIN je temeljni predmet</a:t>
            </a:r>
          </a:p>
        </p:txBody>
      </p:sp>
      <p:sp>
        <p:nvSpPr>
          <p:cNvPr id="99" name="PlaceHolder 2"/>
          <p:cNvSpPr>
            <a:spLocks noGrp="1"/>
          </p:cNvSpPr>
          <p:nvPr>
            <p:ph type="subTitle"/>
          </p:nvPr>
        </p:nvSpPr>
        <p:spPr>
          <a:xfrm>
            <a:off x="653294" y="1523852"/>
            <a:ext cx="10884658" cy="4789250"/>
          </a:xfrm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Autofit/>
          </a:bodyPr>
          <a:lstStyle/>
          <a:p>
            <a:pPr algn="ctr">
              <a:buNone/>
            </a:pPr>
            <a:endParaRPr lang="sl-SI" sz="3870" spc="-1">
              <a:highlight>
                <a:srgbClr val="FFFFFF"/>
              </a:highlight>
              <a:latin typeface="Arial"/>
            </a:endParaRPr>
          </a:p>
          <a:p>
            <a:pPr algn="ctr">
              <a:buNone/>
            </a:pPr>
            <a:r>
              <a:rPr lang="sl-SI" sz="3870" spc="-1">
                <a:highlight>
                  <a:srgbClr val="FFFFFF"/>
                </a:highlight>
                <a:latin typeface="Arial"/>
              </a:rPr>
              <a:t>RIN je za digitalizacijo</a:t>
            </a:r>
          </a:p>
          <a:p>
            <a:pPr algn="ctr">
              <a:buNone/>
            </a:pPr>
            <a:endParaRPr lang="sl-SI" sz="3870" spc="-1">
              <a:highlight>
                <a:srgbClr val="FFFFFF"/>
              </a:highlight>
              <a:latin typeface="Arial"/>
            </a:endParaRPr>
          </a:p>
          <a:p>
            <a:pPr algn="ctr">
              <a:buNone/>
            </a:pPr>
            <a:r>
              <a:rPr lang="sl-SI" sz="3870" spc="-1">
                <a:highlight>
                  <a:srgbClr val="FFFFFF"/>
                </a:highlight>
                <a:latin typeface="Arial"/>
              </a:rPr>
              <a:t>tako kot je </a:t>
            </a:r>
          </a:p>
          <a:p>
            <a:pPr algn="ctr">
              <a:buNone/>
            </a:pPr>
            <a:endParaRPr lang="sl-SI" sz="3870" spc="-1">
              <a:highlight>
                <a:srgbClr val="FFFFFF"/>
              </a:highlight>
              <a:latin typeface="Arial"/>
            </a:endParaRPr>
          </a:p>
          <a:p>
            <a:pPr algn="ctr">
              <a:buNone/>
            </a:pPr>
            <a:r>
              <a:rPr lang="sl-SI" sz="3870" spc="-1">
                <a:highlight>
                  <a:srgbClr val="FFFFFF"/>
                </a:highlight>
                <a:latin typeface="Arial"/>
              </a:rPr>
              <a:t>fizika za elekrotehniko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FC994204-C15B-4F9A-A827-4630387970F8}" type="slidenum">
              <a:rPr/>
              <a:t>36</a:t>
            </a:fld>
            <a:endParaRPr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35BA2B-73D2-8A1E-452A-825AB01FF70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8. sušec 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1F176F-6B84-BF4A-96B6-3313D25D4239}"/>
              </a:ext>
            </a:extLst>
          </p:cNvPr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rPr lang="en-GB"/>
              <a:t>Digitalna sedanjost je tu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653293" y="217693"/>
            <a:ext cx="10013886" cy="761926"/>
          </a:xfrm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ctr">
            <a:noAutofit/>
          </a:bodyPr>
          <a:lstStyle/>
          <a:p>
            <a:pPr algn="ctr">
              <a:buNone/>
            </a:pPr>
            <a:r>
              <a:rPr lang="sl-SI" sz="3265" spc="-1">
                <a:solidFill>
                  <a:srgbClr val="FF6600"/>
                </a:solidFill>
                <a:latin typeface="Arial"/>
              </a:rPr>
              <a:t>Okvir temeljnih vsebin računalništva in informatike</a:t>
            </a:r>
          </a:p>
        </p:txBody>
      </p:sp>
      <p:sp>
        <p:nvSpPr>
          <p:cNvPr id="120" name="PlaceHolder 2"/>
          <p:cNvSpPr>
            <a:spLocks noGrp="1"/>
          </p:cNvSpPr>
          <p:nvPr>
            <p:ph/>
          </p:nvPr>
        </p:nvSpPr>
        <p:spPr>
          <a:xfrm>
            <a:off x="653294" y="1523852"/>
            <a:ext cx="10884658" cy="4789250"/>
          </a:xfrm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rmAutofit/>
          </a:bodyPr>
          <a:lstStyle/>
          <a:p>
            <a:pPr marL="522461" indent="-391846">
              <a:spcBef>
                <a:spcPts val="1278"/>
              </a:spcBef>
              <a:buClr>
                <a:srgbClr val="FF6600"/>
              </a:buClr>
              <a:buFont typeface="StarSymbol"/>
              <a:buAutoNum type="arabicParenR"/>
            </a:pPr>
            <a:r>
              <a:rPr lang="sl-SI" sz="2903" spc="-1" dirty="0">
                <a:latin typeface="Arial"/>
              </a:rPr>
              <a:t>Računalniški sistemi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Font typeface="StarSymbol"/>
              <a:buAutoNum type="arabicParenR"/>
            </a:pPr>
            <a:r>
              <a:rPr lang="sl-SI" sz="2903" spc="-1" dirty="0">
                <a:latin typeface="Arial"/>
              </a:rPr>
              <a:t>Podatki in analiza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Font typeface="StarSymbol"/>
              <a:buAutoNum type="arabicParenR"/>
            </a:pPr>
            <a:r>
              <a:rPr lang="sl-SI" sz="2903" spc="-1" dirty="0">
                <a:latin typeface="Arial"/>
              </a:rPr>
              <a:t>Algoritmi in programiranje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Font typeface="StarSymbol"/>
              <a:buAutoNum type="arabicParenR"/>
            </a:pPr>
            <a:r>
              <a:rPr lang="sl-SI" sz="2903" spc="-1" dirty="0">
                <a:latin typeface="Arial"/>
              </a:rPr>
              <a:t>Omrežja in Internet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Font typeface="StarSymbol"/>
              <a:buAutoNum type="arabicParenR"/>
            </a:pPr>
            <a:r>
              <a:rPr lang="sl-SI" sz="2903" spc="-1" dirty="0">
                <a:latin typeface="Arial"/>
              </a:rPr>
              <a:t>Učinki računalništva in informatike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Font typeface="StarSymbol"/>
              <a:buAutoNum type="arabicParenR"/>
            </a:pPr>
            <a:endParaRPr lang="sl-SI" sz="2903" spc="-1" dirty="0">
              <a:latin typeface="Arial"/>
            </a:endParaRPr>
          </a:p>
          <a:p>
            <a:pPr marL="130615" algn="r">
              <a:spcBef>
                <a:spcPts val="1278"/>
              </a:spcBef>
              <a:buClr>
                <a:srgbClr val="FF6600"/>
              </a:buClr>
            </a:pPr>
            <a:r>
              <a:rPr lang="sl-SI" sz="2400" spc="-1" dirty="0">
                <a:latin typeface="Arial"/>
              </a:rPr>
              <a:t>K–12 Computer Science Framework. (2016), </a:t>
            </a:r>
            <a:r>
              <a:rPr lang="sl-SI" sz="2400" spc="-1" dirty="0">
                <a:latin typeface="Arial"/>
                <a:hlinkClick r:id="rId2"/>
              </a:rPr>
              <a:t>http://www.k12cs.org</a:t>
            </a:r>
            <a:r>
              <a:rPr lang="sl-SI" sz="2400" spc="-1" dirty="0">
                <a:latin typeface="Arial"/>
              </a:rPr>
              <a:t> </a:t>
            </a:r>
          </a:p>
          <a:p>
            <a:pPr marL="130615" algn="r">
              <a:spcBef>
                <a:spcPts val="1278"/>
              </a:spcBef>
              <a:buClr>
                <a:srgbClr val="FF6600"/>
              </a:buClr>
            </a:pPr>
            <a:r>
              <a:rPr lang="sl-SI" sz="2400" spc="-1" dirty="0">
                <a:latin typeface="Arial"/>
              </a:rPr>
              <a:t>RINOS, Okvir RIN od vrtca do srednje šole, </a:t>
            </a:r>
            <a:r>
              <a:rPr lang="sl-SI" sz="2400" spc="-1" dirty="0">
                <a:latin typeface="Arial"/>
                <a:hlinkClick r:id="rId3"/>
              </a:rPr>
              <a:t>https://www.racunalnistvo-in-informatika-za-vse.si/about/</a:t>
            </a:r>
            <a:endParaRPr lang="sl-SI" sz="2903" spc="-1" dirty="0">
              <a:latin typeface="Arial"/>
            </a:endParaRPr>
          </a:p>
          <a:p>
            <a:pPr marL="130615">
              <a:spcBef>
                <a:spcPts val="1278"/>
              </a:spcBef>
              <a:buClr>
                <a:srgbClr val="FF6600"/>
              </a:buClr>
            </a:pPr>
            <a:endParaRPr lang="sl-SI" sz="2903" spc="-1" dirty="0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1F05849-6FA0-4F6A-AAA0-ED2705E712B0}" type="slidenum">
              <a:rPr/>
              <a:t>37</a:t>
            </a:fld>
            <a:endParaRPr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4355B6-A9C8-1DCF-F46E-CA8A6679FE5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8. sušec 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963E71-F293-A795-0D67-F676D93361D5}"/>
              </a:ext>
            </a:extLst>
          </p:cNvPr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rPr lang="en-GB"/>
              <a:t>Digitalna sedanjost je tu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653293" y="217693"/>
            <a:ext cx="10013886" cy="761926"/>
          </a:xfrm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ctr">
            <a:noAutofit/>
          </a:bodyPr>
          <a:lstStyle/>
          <a:p>
            <a:pPr algn="ctr">
              <a:buNone/>
            </a:pPr>
            <a:r>
              <a:rPr lang="sl-SI" sz="3265" spc="-1">
                <a:solidFill>
                  <a:srgbClr val="FF6600"/>
                </a:solidFill>
                <a:latin typeface="Arial"/>
              </a:rPr>
              <a:t>Starostna obdobja</a:t>
            </a:r>
          </a:p>
        </p:txBody>
      </p:sp>
      <p:sp>
        <p:nvSpPr>
          <p:cNvPr id="122" name="PlaceHolder 2"/>
          <p:cNvSpPr>
            <a:spLocks noGrp="1"/>
          </p:cNvSpPr>
          <p:nvPr>
            <p:ph/>
          </p:nvPr>
        </p:nvSpPr>
        <p:spPr>
          <a:xfrm>
            <a:off x="653294" y="1523852"/>
            <a:ext cx="10884658" cy="4789250"/>
          </a:xfrm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rmAutofit/>
          </a:bodyPr>
          <a:lstStyle/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b="1" spc="-1">
                <a:latin typeface="Arial"/>
              </a:rPr>
              <a:t>[vrtec]</a:t>
            </a:r>
            <a:r>
              <a:rPr lang="sl-SI" sz="2903" spc="-1">
                <a:latin typeface="Arial"/>
              </a:rPr>
              <a:t>: pomen kontinuitete prehodov med VIO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b="1" spc="-1">
                <a:latin typeface="Arial"/>
              </a:rPr>
              <a:t>[poklicno in strokovno]</a:t>
            </a:r>
            <a:r>
              <a:rPr lang="sl-SI" sz="2903" spc="-1">
                <a:latin typeface="Arial"/>
              </a:rPr>
              <a:t>: vsebine prilagojene nivoju izobraževalnega programa (NPI, SPI, SSI, PTI)</a:t>
            </a:r>
          </a:p>
          <a:p>
            <a:endParaRPr lang="sl-SI" sz="2903" spc="-1">
              <a:latin typeface="Arial"/>
            </a:endParaRPr>
          </a:p>
          <a:p>
            <a:r>
              <a:rPr lang="sl-SI" sz="2903" b="1" spc="-1">
                <a:solidFill>
                  <a:srgbClr val="158466"/>
                </a:solidFill>
                <a:latin typeface="Arial"/>
              </a:rPr>
              <a:t>[OBDP]:</a:t>
            </a:r>
            <a:r>
              <a:rPr lang="sl-SI" sz="2903" spc="-1">
                <a:solidFill>
                  <a:srgbClr val="158466"/>
                </a:solidFill>
                <a:latin typeface="Arial"/>
              </a:rPr>
              <a:t> vrtec oziroma predšolsko obdobje</a:t>
            </a:r>
            <a:endParaRPr lang="sl-SI" sz="2903" spc="-1">
              <a:latin typeface="Arial"/>
            </a:endParaRPr>
          </a:p>
          <a:p>
            <a:r>
              <a:rPr lang="sl-SI" sz="2903" b="1" spc="-1">
                <a:solidFill>
                  <a:srgbClr val="2A6099"/>
                </a:solidFill>
                <a:latin typeface="Arial"/>
              </a:rPr>
              <a:t>[OBD1]:</a:t>
            </a:r>
            <a:r>
              <a:rPr lang="sl-SI" sz="2903" spc="-1">
                <a:solidFill>
                  <a:srgbClr val="2A6099"/>
                </a:solidFill>
                <a:latin typeface="Arial"/>
              </a:rPr>
              <a:t> osnovna šola 1. do 3. razred</a:t>
            </a:r>
            <a:endParaRPr lang="sl-SI" sz="2903" spc="-1">
              <a:latin typeface="Arial"/>
            </a:endParaRPr>
          </a:p>
          <a:p>
            <a:r>
              <a:rPr lang="sl-SI" sz="2903" b="1" spc="-1">
                <a:solidFill>
                  <a:srgbClr val="E16173"/>
                </a:solidFill>
                <a:latin typeface="Arial"/>
              </a:rPr>
              <a:t>[OBD2]:</a:t>
            </a:r>
            <a:r>
              <a:rPr lang="sl-SI" sz="2903" spc="-1">
                <a:solidFill>
                  <a:srgbClr val="E16173"/>
                </a:solidFill>
                <a:latin typeface="Arial"/>
              </a:rPr>
              <a:t> osnovna šola 4. do 6. razred</a:t>
            </a:r>
            <a:endParaRPr lang="sl-SI" sz="2903" spc="-1">
              <a:latin typeface="Arial"/>
            </a:endParaRPr>
          </a:p>
          <a:p>
            <a:r>
              <a:rPr lang="sl-SI" sz="2903" b="1" spc="-1">
                <a:solidFill>
                  <a:srgbClr val="8D1D75"/>
                </a:solidFill>
                <a:latin typeface="Arial"/>
              </a:rPr>
              <a:t>[OBD3]:</a:t>
            </a:r>
            <a:r>
              <a:rPr lang="sl-SI" sz="2903" spc="-1">
                <a:solidFill>
                  <a:srgbClr val="8D1D75"/>
                </a:solidFill>
                <a:latin typeface="Arial"/>
              </a:rPr>
              <a:t> osnovna šola 7. do 9. razred in NPI</a:t>
            </a:r>
            <a:endParaRPr lang="sl-SI" sz="2903" spc="-1">
              <a:latin typeface="Arial"/>
            </a:endParaRPr>
          </a:p>
          <a:p>
            <a:r>
              <a:rPr lang="sl-SI" sz="2903" b="1" spc="-1">
                <a:latin typeface="Arial"/>
              </a:rPr>
              <a:t>[OBD4]:</a:t>
            </a:r>
            <a:r>
              <a:rPr lang="sl-SI" sz="2903" spc="-1">
                <a:latin typeface="Arial"/>
              </a:rPr>
              <a:t> splošna srednja šola, SPI, SSI, PTI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BAB6FB1-6356-4097-AAD6-BF9367367D46}" type="slidenum">
              <a:rPr/>
              <a:t>38</a:t>
            </a:fld>
            <a:endParaRPr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09CA3E-DD4F-25B1-5F31-0C15F37D6EF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8. sušec 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72FBB9-B400-A10A-4914-D00F8434D021}"/>
              </a:ext>
            </a:extLst>
          </p:cNvPr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rPr lang="en-GB"/>
              <a:t>Digitalna sedanjost je tu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ctr">
            <a:noAutofit/>
          </a:bodyPr>
          <a:lstStyle/>
          <a:p>
            <a:pPr algn="ctr">
              <a:buNone/>
            </a:pPr>
            <a:r>
              <a:rPr lang="sl-SI" sz="3265" spc="-1">
                <a:solidFill>
                  <a:srgbClr val="FF6600"/>
                </a:solidFill>
                <a:latin typeface="Arial"/>
              </a:rPr>
              <a:t>Računalniški sistemi</a:t>
            </a:r>
          </a:p>
        </p:txBody>
      </p:sp>
      <p:sp>
        <p:nvSpPr>
          <p:cNvPr id="124" name="PlaceHolder 2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rmAutofit fontScale="92500" lnSpcReduction="20000"/>
          </a:bodyPr>
          <a:lstStyle/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 dirty="0">
                <a:latin typeface="Arial"/>
              </a:rPr>
              <a:t>Naprave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 dirty="0">
                <a:latin typeface="Arial"/>
              </a:rPr>
              <a:t>Strojna in programska oprema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 dirty="0">
                <a:latin typeface="Arial"/>
              </a:rPr>
              <a:t>Odpravljanje težav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E7D88CD-169B-CBB6-CC2D-8EAC9BF57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93371"/>
            <a:ext cx="5181600" cy="4783592"/>
          </a:xfrm>
        </p:spPr>
        <p:txBody>
          <a:bodyPr>
            <a:normAutofit fontScale="92500" lnSpcReduction="20000"/>
          </a:bodyPr>
          <a:lstStyle/>
          <a:p>
            <a:r>
              <a:rPr lang="sl-SI" dirty="0"/>
              <a:t>Ponazorite, kako računalniški sistemi izvajajo logiko, vhod in izhod prek komponent strojne opreme.</a:t>
            </a:r>
          </a:p>
          <a:p>
            <a:r>
              <a:rPr lang="sl-SI" dirty="0"/>
              <a:t>Razumeti komponente strojne in programske opreme, ki sestavljajo računalniške sisteme, in kako komunicirajo med seboj in z drugimi sistemi.</a:t>
            </a:r>
          </a:p>
          <a:p>
            <a:r>
              <a:rPr lang="sl-SI" dirty="0"/>
              <a:t>Razumeti, kako se navodila programske opreme shranjujejo in izvajajo v računalniškem sistemu.</a:t>
            </a:r>
          </a:p>
          <a:p>
            <a:r>
              <a:rPr lang="sl-SI" dirty="0"/>
              <a:t>Določite možne rešitve za reševanje preprostih težav s strojno in programsko opremo z uporabo običajnih strategij za odpravljanje težav.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BE11DA-CE26-EA32-05A1-A27A76192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51946B-CBB1-C02B-E93D-A7EFE4D44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Digitalna sedanjost je tu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DED0D-3F49-459B-9B64-31C4F0A12D7B}" type="slidenum">
              <a:rPr/>
              <a:t>39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389D3-DDED-D760-36A9-212BF6184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... Namesto uvoda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37CCC-6009-B05A-FE2D-07981C01CA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l-SI" dirty="0"/>
              <a:t>Kdo je imel v osnovni šoli predmet fizika?</a:t>
            </a:r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Kdo je imel v srednji šoli predmet fizika?</a:t>
            </a:r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Kdo je imel na fakulteti predmet fizika?</a:t>
            </a:r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Kdo ni imel nikoli predmeta fizika?</a:t>
            </a:r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Kdo se je kje drugje izobrazil o fiziki?</a:t>
            </a:r>
          </a:p>
          <a:p>
            <a:pPr marL="457200" indent="-457200">
              <a:buFont typeface="+mj-lt"/>
              <a:buAutoNum type="arabicPeriod"/>
            </a:pPr>
            <a:endParaRPr lang="sl-SI" dirty="0"/>
          </a:p>
          <a:p>
            <a:pPr marL="457200" indent="-457200">
              <a:buFont typeface="+mj-lt"/>
              <a:buAutoNum type="arabicPeriod"/>
            </a:pPr>
            <a:r>
              <a:rPr lang="sl-SI" dirty="0"/>
              <a:t>Kaj je fizika?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3F59B7-9040-636B-D7EC-C6ABE2861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AEBC6B-670A-B4C1-93C7-08B48AD5E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75FF87-C966-F67D-EE86-34D9E47C4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09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ctr">
            <a:noAutofit/>
          </a:bodyPr>
          <a:lstStyle/>
          <a:p>
            <a:pPr algn="ctr">
              <a:buNone/>
            </a:pPr>
            <a:r>
              <a:rPr lang="sl-SI" sz="3265" spc="-1">
                <a:solidFill>
                  <a:srgbClr val="FF6600"/>
                </a:solidFill>
                <a:latin typeface="Arial"/>
              </a:rPr>
              <a:t>Podatki in analiza</a:t>
            </a:r>
          </a:p>
        </p:txBody>
      </p:sp>
      <p:sp>
        <p:nvSpPr>
          <p:cNvPr id="130" name="PlaceHolder 2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rmAutofit fontScale="92500" lnSpcReduction="10000"/>
          </a:bodyPr>
          <a:lstStyle/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 dirty="0">
                <a:latin typeface="Arial"/>
              </a:rPr>
              <a:t>Zbiranje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 dirty="0">
                <a:latin typeface="Arial"/>
              </a:rPr>
              <a:t>Shranjevanje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 dirty="0">
                <a:latin typeface="Arial"/>
              </a:rPr>
              <a:t>Prikazovanje in preoblikovanje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 dirty="0">
                <a:latin typeface="Arial"/>
              </a:rPr>
              <a:t>Sklepanje in modeliranj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EE702AB-DE49-6914-79E1-BFD3F20709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494971"/>
            <a:ext cx="5181600" cy="4681992"/>
          </a:xfrm>
        </p:spPr>
        <p:txBody>
          <a:bodyPr>
            <a:normAutofit fontScale="92500" lnSpcReduction="10000"/>
          </a:bodyPr>
          <a:lstStyle/>
          <a:p>
            <a:r>
              <a:rPr lang="sl-SI" dirty="0"/>
              <a:t>Razumeti, kako je mogoče podatke različnih oblik (vključno z besedilom, zvoki in slikami) predstaviti in rokovati z digitalno v obliki binarnih števk.</a:t>
            </a:r>
          </a:p>
          <a:p>
            <a:r>
              <a:rPr lang="sl-SI" dirty="0"/>
              <a:t>Razumeti, kako je mogoče odnose med podatki uporabiti za strukturiranje njihovega shranjevanja in njihovo učinkovitejšo obdelavo.</a:t>
            </a:r>
          </a:p>
          <a:p>
            <a:r>
              <a:rPr lang="sl-SI" dirty="0"/>
              <a:t>Uporabite več metod šifriranja za modeliranje varnega prenosa informacij.</a:t>
            </a:r>
          </a:p>
          <a:p>
            <a:r>
              <a:rPr lang="sl-SI" dirty="0"/>
              <a:t>Razvijte razumevanje ideje, da se stroji lahko »u</a:t>
            </a:r>
          </a:p>
          <a:p>
            <a:pPr marL="0" indent="0">
              <a:buNone/>
            </a:pPr>
            <a:endParaRPr lang="sl-SI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B6B05F-55EC-CD62-5A32-FDE52C225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8A8B58-F77B-BEAD-1483-A582FFB1F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Digitalna sedanjost je tu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C26D7-3DD1-4F43-81BD-627226F4418F}" type="slidenum">
              <a:rPr/>
              <a:t>40</a:t>
            </a:fld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ctr">
            <a:noAutofit/>
          </a:bodyPr>
          <a:lstStyle/>
          <a:p>
            <a:pPr algn="ctr">
              <a:buNone/>
            </a:pPr>
            <a:r>
              <a:rPr lang="sl-SI" sz="3265" spc="-1">
                <a:solidFill>
                  <a:srgbClr val="FF6600"/>
                </a:solidFill>
                <a:latin typeface="Arial"/>
              </a:rPr>
              <a:t>Algoritmi in programiranje</a:t>
            </a:r>
          </a:p>
        </p:txBody>
      </p:sp>
      <p:sp>
        <p:nvSpPr>
          <p:cNvPr id="136" name="PlaceHolder 2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rmAutofit fontScale="92500"/>
          </a:bodyPr>
          <a:lstStyle/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Algoritmi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Spremenljivke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Nadzor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Modularnost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Razvoj programov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9589F11-6B01-B944-AB00-428A3A21584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sl-SI" dirty="0"/>
              <a:t>Razumeti, kaj so algoritmi; kako so implementirani kot programi na digitalnih napravah; in da se programi izvajajo po natančnih in nedvoumnih navodilih.</a:t>
            </a:r>
          </a:p>
          <a:p>
            <a:r>
              <a:rPr lang="sl-SI" dirty="0"/>
              <a:t>Z logičnim razmišljanjem razložite, kako delujejo nekateri preprosti algoritmi, ter odkrijte in popravite napake v algoritmih in programih.</a:t>
            </a:r>
          </a:p>
          <a:p>
            <a:r>
              <a:rPr lang="sl-SI" dirty="0"/>
              <a:t>Načrtujte in razvijajte modularne programe, ki uporabljajo proceduro ali funkcije.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9FA8A9-6220-3D46-C3B2-29646C4BA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53CF06-8674-ED97-CC6C-25A064665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Digitalna sedanjost je tu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F511F-B286-479C-B91F-09A781621FC4}" type="slidenum">
              <a:rPr/>
              <a:t>41</a:t>
            </a:fld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ctr">
            <a:noAutofit/>
          </a:bodyPr>
          <a:lstStyle/>
          <a:p>
            <a:pPr algn="ctr">
              <a:buNone/>
            </a:pPr>
            <a:r>
              <a:rPr lang="sl-SI" sz="3265" spc="-1">
                <a:solidFill>
                  <a:srgbClr val="FF6600"/>
                </a:solidFill>
                <a:latin typeface="Arial"/>
              </a:rPr>
              <a:t>Omrežja in Internet</a:t>
            </a:r>
          </a:p>
        </p:txBody>
      </p:sp>
      <p:sp>
        <p:nvSpPr>
          <p:cNvPr id="144" name="PlaceHolder 2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rmAutofit fontScale="92500" lnSpcReduction="20000"/>
          </a:bodyPr>
          <a:lstStyle/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Omrežne komunikacije in organizacija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Kibernetska varnost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4AFDB77-2D7A-4134-0C9C-70E4F6ADC9B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l-SI" dirty="0"/>
              <a:t>Razumeti računalniška omrežja, vključno z internetom; kako lahko zagotovijo več storitev, kot je svetovni splet.</a:t>
            </a:r>
          </a:p>
          <a:p>
            <a:r>
              <a:rPr lang="sl-SI" dirty="0"/>
              <a:t>Modeliraj vlogo protokolov pri prenosu podatkov po omrežjih in internetu.</a:t>
            </a:r>
          </a:p>
          <a:p>
            <a:r>
              <a:rPr lang="sl-SI" dirty="0"/>
              <a:t>Razumevanje prenosa podatkov med digitalnimi računalniki prek omrežij, vključno z internetom, tj. naslovi IP in preklapljanje paketov.</a:t>
            </a:r>
          </a:p>
          <a:p>
            <a:r>
              <a:rPr lang="sl-SI" dirty="0"/>
              <a:t>Pogovorite se o dejanskih težavah kibernetske varnosti in o tem, kako je mogoče zaščititi osebne podatke.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B419B0-B2AA-9B0B-5753-2D5DB26F0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F0C036-57EB-BAA1-E16D-006FE2997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Digitalna sedanjost je tu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6702C-F7BC-408A-B2AF-77EBE7E22A9C}" type="slidenum">
              <a:rPr/>
              <a:t>42</a:t>
            </a:fld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ctr">
            <a:noAutofit/>
          </a:bodyPr>
          <a:lstStyle/>
          <a:p>
            <a:pPr algn="ctr">
              <a:buNone/>
            </a:pPr>
            <a:r>
              <a:rPr lang="sl-SI" sz="3265" spc="-1">
                <a:solidFill>
                  <a:srgbClr val="FF6600"/>
                </a:solidFill>
                <a:latin typeface="Arial"/>
              </a:rPr>
              <a:t>Učinki računalništva in informatike</a:t>
            </a:r>
          </a:p>
        </p:txBody>
      </p:sp>
      <p:sp>
        <p:nvSpPr>
          <p:cNvPr id="152" name="PlaceHolder 2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rmAutofit fontScale="92500" lnSpcReduction="20000"/>
          </a:bodyPr>
          <a:lstStyle/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Kultura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Socialne interakcije</a:t>
            </a:r>
          </a:p>
          <a:p>
            <a:pPr marL="522461" indent="-391846">
              <a:spcBef>
                <a:spcPts val="1278"/>
              </a:spcBef>
              <a:buClr>
                <a:srgbClr val="FF6600"/>
              </a:buClr>
              <a:buSzPct val="45000"/>
              <a:buFont typeface="Wingdings" charset="2"/>
              <a:buChar char=""/>
            </a:pPr>
            <a:r>
              <a:rPr lang="sl-SI" sz="2903" spc="-1">
                <a:latin typeface="Arial"/>
              </a:rPr>
              <a:t>Varnost, zakonodaja in etika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61E71BA-6F98-E4A1-B8B2-6D098659C09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l-SI" dirty="0"/>
              <a:t>Primerjajte, kako ljudje živijo in delajo pred in po uvedbi ali prevzemu nove računalniške tehnologije.</a:t>
            </a:r>
          </a:p>
          <a:p>
            <a:r>
              <a:rPr lang="sl-SI" dirty="0"/>
              <a:t>Razpravljajte o računalniških tehnologijah, ki so spremenile svet, in povejte, kako te tehnologije vplivajo na kulturne prakse in kako nanje vplivajo.</a:t>
            </a:r>
          </a:p>
          <a:p>
            <a:r>
              <a:rPr lang="sl-SI" dirty="0"/>
              <a:t>Vzpostavite etične protokole za spletni svet.</a:t>
            </a:r>
          </a:p>
          <a:p>
            <a:r>
              <a:rPr lang="sl-SI" dirty="0"/>
              <a:t>Razložite koncepte etike, pristranskosti in pravičnosti v kontekstu umetne inteligence in avtomatizacije.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6BBB6D-5418-394F-47CD-2361D8CF7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49F31A-3B38-1796-C27F-1DE84A021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Digitalna sedanjost je tu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4939B-9431-4C7A-889A-5C7BC98CC926}" type="slidenum">
              <a:rPr/>
              <a:t>43</a:t>
            </a:fld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A7BA06D-B3FF-4E91-8639-B4569AE3A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/>
            <a:ahLst/>
            <a:cxnLst/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2B30C86D-5A07-48BC-9C9D-6F9A2DB1E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E2CFBC99-FB8F-41F7-A81D-A5288D688D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AAE5E2B-6EC5-BD3B-3227-6AAEB09C89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55" r="-1" b="41380"/>
          <a:stretch/>
        </p:blipFill>
        <p:spPr>
          <a:xfrm>
            <a:off x="20" y="10"/>
            <a:ext cx="1218893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1EF86BFA-9133-4F6B-98BE-1CBB87EB62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307" y="3666683"/>
            <a:ext cx="12188952" cy="3191317"/>
          </a:xfrm>
          <a:prstGeom prst="rect">
            <a:avLst/>
          </a:prstGeom>
          <a:gradFill>
            <a:gsLst>
              <a:gs pos="42000">
                <a:schemeClr val="bg1">
                  <a:alpha val="23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3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DEC0E08-8A32-4AD7-F23E-0E2A51FEE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3630" y="3826292"/>
            <a:ext cx="5257800" cy="170157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Slovenski</a:t>
            </a:r>
            <a:r>
              <a:rPr lang="en-US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odziv</a:t>
            </a:r>
            <a:r>
              <a:rPr lang="en-US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– za </a:t>
            </a:r>
            <a:r>
              <a:rPr lang="en-US" sz="44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koga</a:t>
            </a:r>
            <a:r>
              <a:rPr lang="en-US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in </a:t>
            </a:r>
            <a:r>
              <a:rPr lang="en-US" sz="44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zakaj</a:t>
            </a:r>
            <a:r>
              <a:rPr lang="en-US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?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F6DD4A-F4E1-7D9C-D042-3B4EDBDF3D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631" y="5584617"/>
            <a:ext cx="5147960" cy="646785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 sz="20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45F5E0-C3E7-BE20-A8DF-2A8CE74F1C8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sz="1200">
                <a:solidFill>
                  <a:srgbClr val="FFFFFF"/>
                </a:solidFill>
                <a:latin typeface="Calibri" panose="020F0502020204030204"/>
              </a:rPr>
              <a:t>8. sušec 2024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0F37F2-1C81-620D-5C17-E65F436DF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5999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spcAft>
                <a:spcPts val="600"/>
              </a:spcAft>
              <a:defRPr/>
            </a:pPr>
            <a:r>
              <a:rPr lang="en-US" sz="1200" kern="1200" cap="none" spc="0" baseline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t>Digitalna sedanjost je tu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50CE5B-4245-0FA2-16E8-2681B3EE6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88120" y="6356350"/>
            <a:ext cx="76567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4854181D-6920-4594-9A5D-6CE56DC9F8B2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44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218878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Kurikularna reforma v Sloveniji</a:t>
            </a:r>
            <a:endParaRPr lang="sl-SI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l-SI" dirty="0"/>
              <a:t>uvajanje digitalnih kompetenc kot skupnih ciljev</a:t>
            </a:r>
          </a:p>
          <a:p>
            <a:pPr lvl="1"/>
            <a:r>
              <a:rPr lang="sl-SI" dirty="0"/>
              <a:t>Avstriji pred 2010 in zaradi slabihh izkušenj zamenjano z obveznim RIN 2018</a:t>
            </a:r>
          </a:p>
          <a:p>
            <a:pPr marL="457200" lvl="1" indent="0" algn="r">
              <a:buNone/>
            </a:pPr>
            <a:r>
              <a:rPr lang="sl-SI" sz="1800" i="1" dirty="0"/>
              <a:t>(From Non-Existent to Mandatory in Five Years – The Journey of Digital Education in the Austrian School System, ISSEP 2022)</a:t>
            </a:r>
          </a:p>
          <a:p>
            <a:r>
              <a:rPr lang="sl-SI" dirty="0"/>
              <a:t>osnova </a:t>
            </a:r>
            <a:r>
              <a:rPr lang="sl-SI" i="1" dirty="0"/>
              <a:t>DigComp2.2</a:t>
            </a:r>
            <a:r>
              <a:rPr lang="sl-SI" dirty="0"/>
              <a:t>: uporaba IKT in ne razumevanje</a:t>
            </a:r>
          </a:p>
          <a:p>
            <a:r>
              <a:rPr lang="sl-SI" dirty="0"/>
              <a:t>spretnosti, ki vodi k uporabnikom in ne ustvarjalcem</a:t>
            </a:r>
            <a:br>
              <a:rPr lang="sl-SI" dirty="0"/>
            </a:br>
            <a:r>
              <a:rPr lang="sl-SI" i="1" dirty="0"/>
              <a:t>Digitalne kompetence nas naučijo </a:t>
            </a:r>
            <a:r>
              <a:rPr lang="sl-SI" b="1" i="1" dirty="0"/>
              <a:t>držati pero</a:t>
            </a:r>
            <a:r>
              <a:rPr lang="sl-SI" i="1" dirty="0"/>
              <a:t>, pri RIN pa se učimo </a:t>
            </a:r>
            <a:r>
              <a:rPr lang="sl-SI" b="1" i="1" dirty="0"/>
              <a:t>pisati zgodbe</a:t>
            </a:r>
            <a:r>
              <a:rPr lang="sl-SI" i="1" dirty="0"/>
              <a:t>.</a:t>
            </a:r>
          </a:p>
          <a:p>
            <a:pPr marL="0" indent="0" algn="r">
              <a:buNone/>
            </a:pPr>
            <a:r>
              <a:rPr lang="sl-SI" dirty="0"/>
              <a:t> </a:t>
            </a:r>
            <a:r>
              <a:rPr lang="sl-SI" sz="2000" i="1" dirty="0"/>
              <a:t>(poročilo RINOS, 2021)</a:t>
            </a:r>
          </a:p>
          <a:p>
            <a:pPr marL="0" indent="0" algn="ctr">
              <a:buNone/>
            </a:pPr>
            <a:br>
              <a:rPr lang="sl-SI" dirty="0">
                <a:solidFill>
                  <a:srgbClr val="FF0000"/>
                </a:solidFill>
              </a:rPr>
            </a:br>
            <a:r>
              <a:rPr lang="sl-SI" b="1" dirty="0">
                <a:solidFill>
                  <a:srgbClr val="FF0000"/>
                </a:solidFill>
              </a:rPr>
              <a:t>⇒ ukinimo kemijo, saj imamo gospodinjstvo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3E6430-A5FF-466C-89E2-59648843A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45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226358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4672A-C5A3-C40C-F66D-9BFE1CDAE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619494-1542-492C-B96A-25F359408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/>
              <a:t>Nacionalni program vzgoje in izobraževanja za obdobje 2023–2033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05E2E6-FB45-FBFD-7A03-C57F237E58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10341429" cy="4351338"/>
          </a:xfrm>
        </p:spPr>
        <p:txBody>
          <a:bodyPr>
            <a:normAutofit/>
          </a:bodyPr>
          <a:lstStyle/>
          <a:p>
            <a:r>
              <a:rPr lang="sl-SI" b="1" u="sng" dirty="0"/>
              <a:t>Strateški cilj 1.5: Razvoj digitalne izobraženosti (pismenosti)</a:t>
            </a:r>
          </a:p>
          <a:p>
            <a:pPr lvl="1"/>
            <a:r>
              <a:rPr lang="sl-SI" u="sng" dirty="0"/>
              <a:t>Podcilj 1: Vključiti digitalno znanje kot večpredmetni del vzgoje in izobraževanja v Sloveniji</a:t>
            </a:r>
          </a:p>
          <a:p>
            <a:pPr lvl="1"/>
            <a:r>
              <a:rPr lang="sl-SI" dirty="0"/>
              <a:t>Podcilj 2: Uvesti preventivne programe za ozaveščeno in omejeno rabo otrok in mladine z vsebinami digitalnega sveta ter izobraževanje za kibernetsko varnost kot pomembno vsebino v vzgojno- izobraževalni program osnovnih in srednjih šol v Sloveniji ter preventivne programe za starše in strokovne delavce v vrtcih in šolah</a:t>
            </a:r>
          </a:p>
          <a:p>
            <a:pPr lvl="1"/>
            <a:r>
              <a:rPr lang="sl-SI" b="1" dirty="0">
                <a:solidFill>
                  <a:srgbClr val="FF0000"/>
                </a:solidFill>
              </a:rPr>
              <a:t>Podcilj 3: Umestitev temeljnih vsebin računalništva in informatike v izobraževanju po celotni vertikali</a:t>
            </a:r>
          </a:p>
          <a:p>
            <a:pPr lvl="1"/>
            <a:r>
              <a:rPr lang="sl-SI" u="sng" dirty="0"/>
              <a:t>Podcilj 4: Razvoj in promocija izobraževanja o umetni inteligenci ter njena vloga v izobraževanju v Sloveniji</a:t>
            </a:r>
          </a:p>
          <a:p>
            <a:pPr lvl="1"/>
            <a:r>
              <a:rPr lang="sl-SI" dirty="0"/>
              <a:t>Podcilj 5: Vodenje za razvoj digitalne izobraženosti </a:t>
            </a:r>
          </a:p>
          <a:p>
            <a:endParaRPr lang="sl-SI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67B299-2ADC-DAAB-EEFE-D7DFA1469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sl-S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29E327-68D8-7B4E-9891-DCEBF081C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Digitalna sedanjost je tu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C89727-F147-DCBF-1B51-E67F3AF11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3D7CF-8395-F842-A456-7F7F5B33E472}" type="slidenum">
              <a:rPr lang="sl-SI" smtClean="0"/>
              <a:t>46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9510215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4CF3D9-F4D6-7F8B-7423-575B9C594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/>
              <a:t>TV RIN v izobraževanju po celotni vertikali 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4FC16C-EBFD-7F5F-2723-C78936570F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l-SI" dirty="0"/>
              <a:t>Vključiti v 1.–4. in v 7.–9. razred osnovne šole</a:t>
            </a:r>
          </a:p>
          <a:p>
            <a:pPr lvl="1"/>
            <a:r>
              <a:rPr lang="sl-SI" dirty="0"/>
              <a:t>razširitev in poglobitev vsebin RIN z uporabo inovativnih didaktičnih pristopov, ki spodbujajo razvoj računalniškega mišljenja in razumevanja osnovnih konceptov tehnologije brez neposredne uporabe oz. minimalne uporabe računalniških zaslonov (v obdobju do 4. razreda).</a:t>
            </a:r>
          </a:p>
          <a:p>
            <a:pPr lvl="1"/>
            <a:r>
              <a:rPr lang="sl-SI" dirty="0"/>
              <a:t>Uvesti predmet računalništvo v 5. in 6. razred osnovne šole z namenom zagotavljanja temeljnega znanja o vlogi in vplivu računalništva v sodobni družbi. Predmet bi bil izveden v obsegu 105 ur, pri čemer bi 5. razred obsegal 1 šolsko uro tedensko, 6. razred pa 2 šolski uri. </a:t>
            </a:r>
            <a:r>
              <a:rPr lang="sl-SI" dirty="0">
                <a:solidFill>
                  <a:schemeClr val="accent3">
                    <a:lumMod val="50000"/>
                  </a:schemeClr>
                </a:solidFill>
              </a:rPr>
              <a:t>Učni načrt bi zajemal osnove računalniške pismenosti, etične in družbene vidike uporabe tehnologije, osnove varne uporabe interneta in digitalnih orodij ter uvod v računalniško razmišljanje in programiranje.</a:t>
            </a:r>
          </a:p>
          <a:p>
            <a:pPr lvl="1"/>
            <a:r>
              <a:rPr lang="sl-SI" dirty="0"/>
              <a:t>Posodobiti učne načrte za izbirni predmet računalništvo v 7.–9. razredu osnovne šole.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65752D-F439-9F1C-3BAA-88F42825D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AACFC7-7CEC-64EF-F643-9A185730B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93CFFB-9A3F-CD1E-638B-62BC5F25C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3D7CF-8395-F842-A456-7F7F5B33E472}" type="slidenum">
              <a:rPr lang="sl-SI" smtClean="0"/>
              <a:t>47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04876622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833F87-2F5E-795E-E645-4C36F8B5F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581EB7-7FEC-CC7F-4462-D55D1A2F4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/>
              <a:t>... TV RIN v izobraževanju po celotni vertikali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1524A4-F871-13C7-281B-16C6FB9464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dirty="0"/>
              <a:t>V predmet informatika v programu gimnazija vključiti nove vsebine s področja podatkov in umetne inteligence.</a:t>
            </a:r>
          </a:p>
          <a:p>
            <a:r>
              <a:rPr lang="sl-SI" dirty="0"/>
              <a:t>Uvesti vsebine s področja digitalnih tehnologij v srednje strokovne šole.</a:t>
            </a:r>
          </a:p>
          <a:p>
            <a:r>
              <a:rPr lang="sl-SI" dirty="0"/>
              <a:t>Uvesti 3-letni cikel (izvajanje, evalvacija in priprava novih vsebin, usposabljanje učiteljev za nove vsebine) posodabljanja vsebin s področja računalništva in informatike.</a:t>
            </a:r>
          </a:p>
          <a:p>
            <a:pPr marL="0" indent="0">
              <a:buNone/>
            </a:pPr>
            <a:endParaRPr lang="sl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779C8C-6DCC-7C46-250D-1B6F5C999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7C89A1-58F6-ACD2-A0F0-DE3DC5233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E2344-9AA8-C891-66BD-F61FE9E0E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3D7CF-8395-F842-A456-7F7F5B33E472}" type="slidenum">
              <a:rPr lang="sl-SI" smtClean="0"/>
              <a:t>48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59804724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A7BA06D-B3FF-4E91-8639-B4569AE3A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/>
            <a:ahLst/>
            <a:cxnLst/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2B30C86D-5A07-48BC-9C9D-6F9A2DB1E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E2CFBC99-FB8F-41F7-A81D-A5288D688D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D9A5C22-D7F4-BFA3-75A3-AFFE31C9AC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570" r="-1" b="12410"/>
          <a:stretch/>
        </p:blipFill>
        <p:spPr>
          <a:xfrm>
            <a:off x="20" y="10"/>
            <a:ext cx="12188932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1EF86BFA-9133-4F6B-98BE-1CBB87EB62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307" y="3666683"/>
            <a:ext cx="12188952" cy="3191317"/>
          </a:xfrm>
          <a:prstGeom prst="rect">
            <a:avLst/>
          </a:prstGeom>
          <a:gradFill>
            <a:gsLst>
              <a:gs pos="42000">
                <a:schemeClr val="bg1">
                  <a:alpha val="23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3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A62F17F-0ADD-8287-56CC-ACFAC15D4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3630" y="3826292"/>
            <a:ext cx="5257800" cy="170157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Izgledi</a:t>
            </a:r>
            <a:endParaRPr lang="en-US" sz="4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BDF351E-C6D6-C6CD-FEDD-6218DFF1FF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631" y="5584617"/>
            <a:ext cx="5147960" cy="646785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 sz="20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91B400-CD8B-BC81-939F-CF2AB980F8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sz="1200">
                <a:solidFill>
                  <a:srgbClr val="FFFFFF"/>
                </a:solidFill>
                <a:latin typeface="Calibri" panose="020F0502020204030204"/>
              </a:rPr>
              <a:t>8. sušec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5EAD55-7A29-7592-82E3-0B83CB5BB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5999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spcAft>
                <a:spcPts val="600"/>
              </a:spcAft>
              <a:defRPr/>
            </a:pPr>
            <a:r>
              <a:rPr lang="en-US" sz="1200" kern="1200" cap="none" spc="0" baseline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357C3-2504-C1A7-F13A-68A8A9672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88120" y="6356350"/>
            <a:ext cx="76567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4854181D-6920-4594-9A5D-6CE56DC9F8B2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49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644963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A7BA06D-B3FF-4E91-8639-B4569AE3A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/>
            <a:ahLst/>
            <a:cxnLst/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2B30C86D-5A07-48BC-9C9D-6F9A2DB1E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683E2CB-7FFC-8009-3B6E-463EFBC75E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753" b="1639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A44CD100-6267-4E62-AA64-2182A3A6A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>
                  <a:alpha val="30000"/>
                </a:schemeClr>
              </a:gs>
              <a:gs pos="33000">
                <a:schemeClr val="bg1">
                  <a:alpha val="2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071561A-AA9B-1E6E-1630-389D09219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2"/>
            <a:ext cx="4023360" cy="28022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Stanje</a:t>
            </a:r>
            <a:endParaRPr lang="en-US" sz="5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1ABE787-353D-1370-7F8E-B9DFF3FD9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7980" y="3969352"/>
            <a:ext cx="4023359" cy="1208141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 sz="24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4BA3B7-EAD0-1CE1-6777-55AEAA11C2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77981" y="6356350"/>
            <a:ext cx="121433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sz="1200">
                <a:solidFill>
                  <a:schemeClr val="tx1"/>
                </a:solidFill>
                <a:latin typeface="Calibri" panose="020F0502020204030204"/>
              </a:rPr>
              <a:t>8. sušec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386532-AD23-F134-F140-0AAA22CFE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2321" y="6356350"/>
            <a:ext cx="2809017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spcAft>
                <a:spcPts val="600"/>
              </a:spcAft>
              <a:defRPr/>
            </a:pPr>
            <a:r>
              <a:rPr lang="en-US" sz="1200" kern="1200" cap="none" spc="0" baseline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C29406-F47F-15E4-9F47-819E05008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70819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4854181D-6920-4594-9A5D-6CE56DC9F8B2}" type="slidenum">
              <a:rPr lang="en-US" sz="1200">
                <a:solidFill>
                  <a:schemeClr val="tx1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5</a:t>
            </a:fld>
            <a:endParaRPr lang="en-US" sz="1200">
              <a:solidFill>
                <a:schemeClr val="tx1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383614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2B5C2-363F-9B14-C6CB-83DF1EB7C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RIN in stanje v Sloveniji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6EBC18-2877-C0A8-B437-FAD9A8102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9AC04B-3C08-664C-C965-3E75E828C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189D28-C542-C52C-757C-6D8B2032E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4029-A043-4E4B-AF39-BB169B324DF1}" type="slidenum">
              <a:rPr lang="sl-SI" smtClean="0"/>
              <a:t>50</a:t>
            </a:fld>
            <a:endParaRPr lang="sl-SI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8EA0AEC-BA1A-7532-6B22-35461DC05907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7FC241"/>
          </a:solidFill>
        </p:spPr>
        <p:txBody>
          <a:bodyPr>
            <a:norm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sl-SI" dirty="0">
                <a:solidFill>
                  <a:schemeClr val="bg1"/>
                </a:solidFill>
                <a:effectLst/>
                <a:latin typeface="tahoma" panose="020B0604030504040204" pitchFamily="34" charset="0"/>
              </a:rPr>
              <a:t>V Sloveniji bi morali letno usposobiti okoli šest tisoč strokovnjakov informacijske in komunikacijske tehnologije, a jih le okrog 2.500, kar Slovenijo uvršča na 1. mestu v EU po težavah pri pridobivanju IKT kadrov. 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sl-SI" dirty="0">
                <a:solidFill>
                  <a:schemeClr val="bg1"/>
                </a:solidFill>
                <a:effectLst/>
                <a:latin typeface="tahoma" panose="020B0604030504040204" pitchFamily="34" charset="0"/>
              </a:rPr>
              <a:t>Med evropskimi državami, ki so v zadnji tretjini lestvice digitalnih kompetenc (DESI), je Slovenija skoraj edina, ki še ni uvedla obveznega predmeta računalništva in informatike v osnovne in srednje šole.  </a:t>
            </a:r>
          </a:p>
          <a:p>
            <a:pPr marL="0" indent="0" algn="just">
              <a:buNone/>
            </a:pPr>
            <a:r>
              <a:rPr lang="sl-SI" dirty="0">
                <a:solidFill>
                  <a:schemeClr val="bg1"/>
                </a:solidFill>
                <a:effectLst/>
                <a:latin typeface="tahoma" panose="020B0604030504040204" pitchFamily="34" charset="0"/>
              </a:rPr>
              <a:t>Slovenija ne le, da ne bo dosegla zastavljenih ciljev v okviru </a:t>
            </a:r>
            <a:r>
              <a:rPr lang="sl-SI" b="1" dirty="0">
                <a:solidFill>
                  <a:schemeClr val="bg1"/>
                </a:solidFill>
                <a:effectLst/>
                <a:latin typeface="tahoma" panose="020B0604030504040204" pitchFamily="34" charset="0"/>
              </a:rPr>
              <a:t>evropskega digitalnega desetletja</a:t>
            </a:r>
            <a:r>
              <a:rPr lang="sl-SI" dirty="0">
                <a:solidFill>
                  <a:schemeClr val="bg1"/>
                </a:solidFill>
                <a:effectLst/>
                <a:latin typeface="tahoma" panose="020B0604030504040204" pitchFamily="34" charset="0"/>
              </a:rPr>
              <a:t> in </a:t>
            </a:r>
            <a:r>
              <a:rPr lang="sl-SI" b="1" dirty="0">
                <a:solidFill>
                  <a:schemeClr val="bg1"/>
                </a:solidFill>
                <a:effectLst/>
                <a:latin typeface="tahoma" panose="020B0604030504040204" pitchFamily="34" charset="0"/>
              </a:rPr>
              <a:t>krovne strategije Digitalna Slovenija 2030</a:t>
            </a:r>
            <a:r>
              <a:rPr lang="sl-SI" dirty="0">
                <a:solidFill>
                  <a:schemeClr val="bg1"/>
                </a:solidFill>
                <a:effectLst/>
                <a:latin typeface="tahoma" panose="020B0604030504040204" pitchFamily="34" charset="0"/>
              </a:rPr>
              <a:t>. Zaostala bo v razvoju, izgubila konkurenčnost in zamudila  priložnosti, da postane ena od vodilnih držav na področju digitalizacije.</a:t>
            </a:r>
          </a:p>
        </p:txBody>
      </p:sp>
    </p:spTree>
    <p:extLst>
      <p:ext uri="{BB962C8B-B14F-4D97-AF65-F5344CB8AC3E}">
        <p14:creationId xmlns:p14="http://schemas.microsoft.com/office/powerpoint/2010/main" val="69838397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216D32-31EC-5926-E1AD-438DC3985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RIN in stanje v Sloveniji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BAB843-FA2E-7F41-C80A-98EAED41A9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l-SI" dirty="0"/>
              <a:t>Velja za </a:t>
            </a:r>
            <a:r>
              <a:rPr lang="sl-SI" b="1" dirty="0">
                <a:solidFill>
                  <a:srgbClr val="FF0000"/>
                </a:solidFill>
              </a:rPr>
              <a:t>slovenske mladostnike in poklicno pot strokovnjaka</a:t>
            </a:r>
            <a:r>
              <a:rPr lang="sl-SI" dirty="0"/>
              <a:t>:</a:t>
            </a:r>
          </a:p>
          <a:p>
            <a:endParaRPr lang="sl-SI" dirty="0"/>
          </a:p>
          <a:p>
            <a:r>
              <a:rPr lang="sl-SI" dirty="0"/>
              <a:t>ker ni RIN, ne vedo kako deluje DT, ki jo prevedejo zgolj na uporabniško izkušnjo.</a:t>
            </a:r>
            <a:endParaRPr lang="sl-SI" b="1" dirty="0"/>
          </a:p>
          <a:p>
            <a:r>
              <a:rPr lang="sl-SI" dirty="0"/>
              <a:t>posledično se ne odločajo za ta „nezanimiv“ poklic (prim. </a:t>
            </a:r>
            <a:r>
              <a:rPr lang="sl-SI" i="1" dirty="0"/>
              <a:t>Royal Society. Shutdown or Restart?</a:t>
            </a:r>
            <a:r>
              <a:rPr lang="sl-SI" dirty="0"/>
              <a:t>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159250-5895-81D4-3D39-DD77F404C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EAC3AC-82E1-2EE5-E53D-F2D515028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7715A9-C718-24F0-8905-50989CB8E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4029-A043-4E4B-AF39-BB169B324DF1}" type="slidenum">
              <a:rPr lang="sl-SI" smtClean="0"/>
              <a:t>51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07057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216D32-31EC-5926-E1AD-438DC3985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Izgledi z RIN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BAB843-FA2E-7F41-C80A-98EAED41A9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sl-SI" dirty="0"/>
          </a:p>
          <a:p>
            <a:r>
              <a:rPr lang="sl-SI" dirty="0"/>
              <a:t>strokovnjaka potrebujemo samo </a:t>
            </a:r>
            <a:r>
              <a:rPr lang="sl-SI" b="1" dirty="0">
                <a:solidFill>
                  <a:srgbClr val="FF0000"/>
                </a:solidFill>
              </a:rPr>
              <a:t>za resnejše</a:t>
            </a:r>
            <a:r>
              <a:rPr lang="sl-SI" dirty="0"/>
              <a:t> ustvarjalno delo z DT</a:t>
            </a:r>
          </a:p>
          <a:p>
            <a:r>
              <a:rPr lang="sl-SI" dirty="0"/>
              <a:t>mladi </a:t>
            </a:r>
            <a:r>
              <a:rPr lang="sl-SI" b="1" dirty="0">
                <a:solidFill>
                  <a:srgbClr val="FF0000"/>
                </a:solidFill>
              </a:rPr>
              <a:t>več časa</a:t>
            </a:r>
            <a:r>
              <a:rPr lang="sl-SI" dirty="0"/>
              <a:t> lahko posvetijo vsebinam iz </a:t>
            </a:r>
            <a:r>
              <a:rPr lang="sl-SI" b="1" dirty="0">
                <a:solidFill>
                  <a:srgbClr val="FF0000"/>
                </a:solidFill>
              </a:rPr>
              <a:t>poklicnega področja</a:t>
            </a:r>
          </a:p>
          <a:p>
            <a:r>
              <a:rPr lang="sl-SI" dirty="0"/>
              <a:t>za poklicno pot povezano z DT </a:t>
            </a:r>
            <a:r>
              <a:rPr lang="sl-SI" b="1" dirty="0">
                <a:solidFill>
                  <a:srgbClr val="FF0000"/>
                </a:solidFill>
              </a:rPr>
              <a:t>se odločajo najboljši</a:t>
            </a:r>
            <a:r>
              <a:rPr lang="sl-SI" dirty="0"/>
              <a:t>, ker jo razumejo in jim pomeni izziv</a:t>
            </a:r>
          </a:p>
          <a:p>
            <a:endParaRPr lang="sl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159250-5895-81D4-3D39-DD77F404C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EAC3AC-82E1-2EE5-E53D-F2D515028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7715A9-C718-24F0-8905-50989CB8E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4029-A043-4E4B-AF39-BB169B324DF1}" type="slidenum">
              <a:rPr lang="sl-SI" smtClean="0"/>
              <a:t>52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49518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A7244-72A5-9454-12DE-6F7FA40EF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Izgledi brez RIN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092E4A-41C8-8E1C-7C1B-3A9F901A85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sl-SI" dirty="0"/>
              <a:t>Vsi, ki ne bodo deležni temeljnega znanja RIN, bodo v globalnem svetu </a:t>
            </a:r>
            <a:r>
              <a:rPr lang="sl-SI" b="1" dirty="0">
                <a:solidFill>
                  <a:srgbClr val="FF0000"/>
                </a:solidFill>
              </a:rPr>
              <a:t>obsojeni na slabši položaj</a:t>
            </a:r>
            <a:r>
              <a:rPr lang="sl-SI" dirty="0"/>
              <a:t> v primerjavi s svojimi vrstniki.</a:t>
            </a:r>
          </a:p>
          <a:p>
            <a:pPr marL="457200" lvl="1" indent="0">
              <a:buNone/>
            </a:pPr>
            <a:endParaRPr lang="sl-SI" sz="2400" dirty="0"/>
          </a:p>
          <a:p>
            <a:pPr marL="457200" lvl="1" indent="0">
              <a:buNone/>
            </a:pPr>
            <a:r>
              <a:rPr lang="sl-SI" sz="2400" dirty="0"/>
              <a:t>S slabše izobraženim kadrom bo tudi </a:t>
            </a:r>
            <a:r>
              <a:rPr lang="sl-SI" sz="2400" b="1" dirty="0">
                <a:solidFill>
                  <a:srgbClr val="FF0000"/>
                </a:solidFill>
              </a:rPr>
              <a:t>gospodarstvo težje konkurenčno</a:t>
            </a:r>
            <a:r>
              <a:rPr lang="sl-SI" sz="2400" dirty="0"/>
              <a:t>.</a:t>
            </a:r>
          </a:p>
          <a:p>
            <a:pPr marL="0" indent="0" algn="r">
              <a:buNone/>
            </a:pPr>
            <a:r>
              <a:rPr lang="sl-SI" dirty="0"/>
              <a:t>... in družba siromašnejša.</a:t>
            </a:r>
          </a:p>
          <a:p>
            <a:pPr marL="0" indent="0">
              <a:buNone/>
            </a:pPr>
            <a:endParaRPr lang="sl-SI" dirty="0"/>
          </a:p>
          <a:p>
            <a:pPr marL="457200" lvl="1" indent="0">
              <a:buNone/>
            </a:pPr>
            <a:r>
              <a:rPr lang="sl-SI" sz="2400" dirty="0"/>
              <a:t>Nekateri si bodo lahko </a:t>
            </a:r>
            <a:r>
              <a:rPr lang="sl-SI" sz="2400" b="1" dirty="0">
                <a:solidFill>
                  <a:srgbClr val="FF0000"/>
                </a:solidFill>
              </a:rPr>
              <a:t>privoščili</a:t>
            </a:r>
            <a:r>
              <a:rPr lang="sl-SI" sz="2400" dirty="0"/>
              <a:t> izobraževanje RIN in na boljšem.</a:t>
            </a:r>
          </a:p>
          <a:p>
            <a:pPr marL="457200" lvl="1" indent="0">
              <a:buNone/>
            </a:pPr>
            <a:endParaRPr lang="sl-SI" sz="2400" dirty="0"/>
          </a:p>
          <a:p>
            <a:pPr marL="457200" lvl="1" indent="0" algn="ctr">
              <a:buNone/>
            </a:pPr>
            <a:br>
              <a:rPr lang="sl-SI" sz="2400" dirty="0">
                <a:solidFill>
                  <a:srgbClr val="FF0000"/>
                </a:solidFill>
              </a:rPr>
            </a:br>
            <a:r>
              <a:rPr lang="sl-SI" sz="2400" b="1" dirty="0">
                <a:solidFill>
                  <a:srgbClr val="FF0000"/>
                </a:solidFill>
              </a:rPr>
              <a:t>⇒ ustvarjata se družbena prepada med Slovenijo in svetom ter v Sloveniji</a:t>
            </a:r>
          </a:p>
          <a:p>
            <a:pPr marL="457200" lvl="1" indent="0">
              <a:buNone/>
            </a:pPr>
            <a:endParaRPr lang="sl-SI" sz="2400" dirty="0"/>
          </a:p>
          <a:p>
            <a:pPr marL="0" indent="0">
              <a:buNone/>
            </a:pPr>
            <a:endParaRPr lang="sl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D5C5B6-C30C-DE46-A9EB-74852777F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A93DCF-0BEA-68D5-B5CD-48FDECA0A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0ECCA-5573-7231-80EB-EA6A64527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4029-A043-4E4B-AF39-BB169B324DF1}" type="slidenum">
              <a:rPr lang="sl-SI" smtClean="0"/>
              <a:t>53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94763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uiExpan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A7244-72A5-9454-12DE-6F7FA40EF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EU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092E4A-41C8-8E1C-7C1B-3A9F901A85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49828"/>
            <a:ext cx="10715171" cy="47897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dirty="0"/>
              <a:t>Izvršna podpredsednica evropske komisije Margrethe Vestager:</a:t>
            </a:r>
          </a:p>
          <a:p>
            <a:pPr marL="514350" indent="-514350">
              <a:buFont typeface="+mj-lt"/>
              <a:buAutoNum type="arabicPeriod"/>
            </a:pPr>
            <a:r>
              <a:rPr lang="sl-SI" dirty="0"/>
              <a:t>nevarnost prepada - kritična prepreka za uravnotežen razvoj EU</a:t>
            </a:r>
          </a:p>
          <a:p>
            <a:pPr marL="514350" indent="-514350">
              <a:buFont typeface="+mj-lt"/>
              <a:buAutoNum type="arabicPeriod"/>
            </a:pPr>
            <a:r>
              <a:rPr lang="sl-SI" dirty="0"/>
              <a:t>priporočilo -  </a:t>
            </a:r>
            <a:r>
              <a:rPr lang="sl-SI" b="1" dirty="0">
                <a:solidFill>
                  <a:srgbClr val="FF0000"/>
                </a:solidFill>
              </a:rPr>
              <a:t>RIN se vključi v vse predmete ali kot ločen predmet</a:t>
            </a:r>
          </a:p>
          <a:p>
            <a:pPr marL="0" indent="0" algn="r">
              <a:buNone/>
            </a:pPr>
            <a:r>
              <a:rPr lang="en-GB" sz="2000" dirty="0"/>
              <a:t>https://</a:t>
            </a:r>
            <a:r>
              <a:rPr lang="en-GB" sz="2000" dirty="0" err="1"/>
              <a:t>ec.europa.eu</a:t>
            </a:r>
            <a:r>
              <a:rPr lang="en-GB" sz="2000" dirty="0"/>
              <a:t>/commission/</a:t>
            </a:r>
            <a:r>
              <a:rPr lang="en-GB" sz="2000" dirty="0" err="1"/>
              <a:t>presscorner</a:t>
            </a:r>
            <a:r>
              <a:rPr lang="en-GB" sz="2000" dirty="0"/>
              <a:t>/detail/</a:t>
            </a:r>
            <a:r>
              <a:rPr lang="en-GB" sz="2000" dirty="0" err="1"/>
              <a:t>en</a:t>
            </a:r>
            <a:r>
              <a:rPr lang="en-GB" sz="2000" dirty="0"/>
              <a:t>/speech_23_2354</a:t>
            </a:r>
            <a:endParaRPr lang="sl-SI" sz="2000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r>
              <a:rPr lang="sl-SI" dirty="0"/>
              <a:t>Generalni sekretariat Sveta:</a:t>
            </a:r>
          </a:p>
          <a:p>
            <a:r>
              <a:rPr lang="sl-SI" dirty="0"/>
              <a:t>Consider </a:t>
            </a:r>
            <a:r>
              <a:rPr lang="sl-SI" b="1" dirty="0">
                <a:solidFill>
                  <a:srgbClr val="FF0000"/>
                </a:solidFill>
              </a:rPr>
              <a:t>setting up a separate subject on informatics</a:t>
            </a:r>
            <a:r>
              <a:rPr lang="sl-SI" dirty="0"/>
              <a:t>, to deliver a more targeted provision that has clear education and training goals, dedicated time, and structured assessment.</a:t>
            </a:r>
          </a:p>
          <a:p>
            <a:pPr marL="0" indent="0" algn="r">
              <a:buNone/>
            </a:pPr>
            <a:r>
              <a:rPr lang="sl-SI" sz="2000" i="1" dirty="0"/>
              <a:t>Proposal for a Council Recommendation on improving the provision of digital skills in education and training, Bruselj, 3. 7. 2023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D5C5B6-C30C-DE46-A9EB-74852777F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A93DCF-0BEA-68D5-B5CD-48FDECA0A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0ECCA-5573-7231-80EB-EA6A64527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4029-A043-4E4B-AF39-BB169B324DF1}" type="slidenum">
              <a:rPr lang="sl-SI" smtClean="0"/>
              <a:t>54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9612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RIN – v splošnem izobraževanju</a:t>
            </a:r>
            <a:endParaRPr lang="sl-SI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8770"/>
            <a:ext cx="10515600" cy="4588193"/>
          </a:xfrm>
        </p:spPr>
        <p:txBody>
          <a:bodyPr>
            <a:noAutofit/>
          </a:bodyPr>
          <a:lstStyle/>
          <a:p>
            <a:r>
              <a:rPr lang="sl-SI" sz="2000" dirty="0"/>
              <a:t>je eden od splošnoizobraževalnih (naravoslovnih) predmetov: biologija, fizika, kemija in RIN</a:t>
            </a:r>
          </a:p>
          <a:p>
            <a:r>
              <a:rPr lang="sl-SI" sz="2000" dirty="0"/>
              <a:t>omogoča:</a:t>
            </a:r>
          </a:p>
          <a:p>
            <a:pPr lvl="1"/>
            <a:r>
              <a:rPr lang="sl-SI" dirty="0"/>
              <a:t>nadaljnjo izobraževalno in poklicno pot s poudarkom na usposobljenosti za vseživljenjsko učenje;</a:t>
            </a:r>
          </a:p>
          <a:p>
            <a:pPr lvl="1"/>
            <a:r>
              <a:rPr lang="sl-SI" dirty="0"/>
              <a:t>razvijanje pismenosti in razgledanosti na informacijskem področju;</a:t>
            </a:r>
          </a:p>
          <a:p>
            <a:pPr lvl="1"/>
            <a:r>
              <a:rPr lang="sl-SI" dirty="0"/>
              <a:t>razvijanje zavedanja kompleksnosti in soodvisnosti pojavov ter kritične moči presojanja;</a:t>
            </a:r>
          </a:p>
          <a:p>
            <a:pPr lvl="1"/>
            <a:r>
              <a:rPr lang="sl-SI" dirty="0"/>
              <a:t>doseganje mednarodno primerljivih standardov znanja;</a:t>
            </a:r>
          </a:p>
          <a:p>
            <a:pPr marL="0" indent="0">
              <a:buNone/>
            </a:pPr>
            <a:endParaRPr lang="sl-SI" sz="2000" dirty="0"/>
          </a:p>
          <a:p>
            <a:pPr marL="0" indent="0">
              <a:buNone/>
            </a:pPr>
            <a:r>
              <a:rPr lang="sl-SI" sz="2000" dirty="0"/>
              <a:t>„</a:t>
            </a:r>
            <a:r>
              <a:rPr lang="sl-SI" sz="2000" i="1" dirty="0"/>
              <a:t>The 3 </a:t>
            </a:r>
            <a:r>
              <a:rPr lang="sl-SI" sz="2000" b="1" i="1" dirty="0">
                <a:solidFill>
                  <a:srgbClr val="FF0000"/>
                </a:solidFill>
              </a:rPr>
              <a:t>R</a:t>
            </a:r>
            <a:r>
              <a:rPr lang="sl-SI" sz="2000" i="1" dirty="0"/>
              <a:t>'s Get a </a:t>
            </a:r>
            <a:r>
              <a:rPr lang="sl-SI" sz="2000" b="1" i="1" dirty="0">
                <a:solidFill>
                  <a:srgbClr val="FF0000"/>
                </a:solidFill>
              </a:rPr>
              <a:t>C</a:t>
            </a:r>
            <a:r>
              <a:rPr lang="sl-SI" sz="2000" i="1" dirty="0"/>
              <a:t>-for </a:t>
            </a:r>
            <a:r>
              <a:rPr lang="sl-SI" sz="2000" b="1" i="1" dirty="0">
                <a:solidFill>
                  <a:srgbClr val="FF0000"/>
                </a:solidFill>
              </a:rPr>
              <a:t>C</a:t>
            </a:r>
            <a:r>
              <a:rPr lang="sl-SI" sz="2000" i="1" dirty="0"/>
              <a:t>ompute</a:t>
            </a:r>
            <a:r>
              <a:rPr lang="sl-SI" sz="2000" dirty="0"/>
              <a:t>“ / Trem „</a:t>
            </a:r>
            <a:r>
              <a:rPr lang="sl-SI" sz="2000" b="1" dirty="0">
                <a:solidFill>
                  <a:srgbClr val="FF0000"/>
                </a:solidFill>
              </a:rPr>
              <a:t>R</a:t>
            </a:r>
            <a:r>
              <a:rPr lang="sl-SI" sz="2000" dirty="0"/>
              <a:t>“, ki v angleščini pomenijo branje (</a:t>
            </a:r>
            <a:r>
              <a:rPr lang="sl-SI" sz="2000" b="1" i="1" dirty="0">
                <a:solidFill>
                  <a:srgbClr val="FF0000"/>
                </a:solidFill>
              </a:rPr>
              <a:t>R</a:t>
            </a:r>
            <a:r>
              <a:rPr lang="sl-SI" sz="2000" i="1" dirty="0"/>
              <a:t>eading</a:t>
            </a:r>
            <a:r>
              <a:rPr lang="sl-SI" sz="2000" dirty="0"/>
              <a:t>), pisanje (</a:t>
            </a:r>
            <a:r>
              <a:rPr lang="sl-SI" sz="2000" i="1" dirty="0"/>
              <a:t>w</a:t>
            </a:r>
            <a:r>
              <a:rPr lang="sl-SI" sz="2000" b="1" i="1" dirty="0">
                <a:solidFill>
                  <a:srgbClr val="FF0000"/>
                </a:solidFill>
              </a:rPr>
              <a:t>R</a:t>
            </a:r>
            <a:r>
              <a:rPr lang="sl-SI" sz="2000" i="1" dirty="0"/>
              <a:t>iting</a:t>
            </a:r>
            <a:r>
              <a:rPr lang="sl-SI" sz="2000" dirty="0"/>
              <a:t>) in računanje (</a:t>
            </a:r>
            <a:r>
              <a:rPr lang="sl-SI" sz="2000" i="1" dirty="0"/>
              <a:t>a</a:t>
            </a:r>
            <a:r>
              <a:rPr lang="sl-SI" sz="2000" b="1" i="1" dirty="0">
                <a:solidFill>
                  <a:srgbClr val="FF0000"/>
                </a:solidFill>
              </a:rPr>
              <a:t>R</a:t>
            </a:r>
            <a:r>
              <a:rPr lang="sl-SI" sz="2000" i="1" dirty="0"/>
              <a:t>ithmetic</a:t>
            </a:r>
            <a:r>
              <a:rPr lang="sl-SI" sz="2000" dirty="0"/>
              <a:t>), dodaja znanje RIN</a:t>
            </a:r>
          </a:p>
          <a:p>
            <a:pPr marL="0" indent="0" algn="r">
              <a:buNone/>
            </a:pPr>
            <a:r>
              <a:rPr lang="sl-SI" sz="2000" i="1" dirty="0"/>
              <a:t>New York Times, 2. maj 1982</a:t>
            </a:r>
          </a:p>
          <a:p>
            <a:pPr marL="0" indent="0">
              <a:buNone/>
            </a:pPr>
            <a:endParaRPr lang="sl-SI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sl-SI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55</a:t>
            </a:fld>
            <a:endParaRPr lang="sl-SI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C2001BD-C5BC-A94D-671D-DA8545DE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Digitalna sedanjost je tu</a:t>
            </a:r>
          </a:p>
        </p:txBody>
      </p:sp>
    </p:spTree>
    <p:extLst>
      <p:ext uri="{BB962C8B-B14F-4D97-AF65-F5344CB8AC3E}">
        <p14:creationId xmlns:p14="http://schemas.microsoft.com/office/powerpoint/2010/main" val="475792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460B0EFB-53ED-4F35-B05D-F658EA021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6AD626C9-0735-45D5-E010-49E2A41C86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640" r="17558"/>
          <a:stretch/>
        </p:blipFill>
        <p:spPr>
          <a:xfrm>
            <a:off x="-7366" y="10"/>
            <a:ext cx="4855591" cy="6857990"/>
          </a:xfrm>
          <a:custGeom>
            <a:avLst/>
            <a:gdLst/>
            <a:ahLst/>
            <a:cxnLst/>
            <a:rect l="l" t="t" r="r" b="b"/>
            <a:pathLst>
              <a:path w="4636517" h="6858000">
                <a:moveTo>
                  <a:pt x="0" y="0"/>
                </a:moveTo>
                <a:lnTo>
                  <a:pt x="4636517" y="0"/>
                </a:lnTo>
                <a:lnTo>
                  <a:pt x="463651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1" name="!!Arc">
            <a:extLst>
              <a:ext uri="{FF2B5EF4-FFF2-40B4-BE49-F238E27FC236}">
                <a16:creationId xmlns:a16="http://schemas.microsoft.com/office/drawing/2014/main" id="{835EF3DD-7D43-4A27-8967-A92FD8CC93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73531" y="407987"/>
            <a:ext cx="2987899" cy="2987899"/>
          </a:xfrm>
          <a:prstGeom prst="arc">
            <a:avLst>
              <a:gd name="adj1" fmla="val 16200000"/>
              <a:gd name="adj2" fmla="val 2563720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303D8B-605A-352A-A178-3456462D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7048" y="407987"/>
            <a:ext cx="5721484" cy="1812699"/>
          </a:xfrm>
        </p:spPr>
        <p:txBody>
          <a:bodyPr>
            <a:noAutofit/>
          </a:bodyPr>
          <a:lstStyle/>
          <a:p>
            <a:pPr marL="0" indent="0"/>
            <a:r>
              <a:rPr lang="sl-SI" sz="2800" dirty="0"/>
              <a:t>Hvala za pozornost!</a:t>
            </a:r>
            <a:br>
              <a:rPr lang="sl-SI" sz="2800" dirty="0"/>
            </a:br>
            <a:br>
              <a:rPr lang="sl-SI" sz="2800" dirty="0"/>
            </a:br>
            <a:r>
              <a:rPr lang="sl-SI" sz="2800" dirty="0"/>
              <a:t>E-naslov: andrej.brodnik@upr.si</a:t>
            </a:r>
            <a:br>
              <a:rPr lang="sl-SI" sz="2800" dirty="0"/>
            </a:br>
            <a:endParaRPr lang="sl-SI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3C504-EE02-FA04-8EA6-25670E9A9F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27048" y="2351315"/>
            <a:ext cx="5721484" cy="386851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l-SI" sz="2400" b="1" i="1" dirty="0">
                <a:solidFill>
                  <a:srgbClr val="FF0000"/>
                </a:solidFill>
              </a:rPr>
              <a:t>Lažje je preseliti pokopališče, kot spremeniti kurikulum.</a:t>
            </a:r>
            <a:br>
              <a:rPr lang="sl-SI" sz="2400" b="1" i="1" dirty="0">
                <a:solidFill>
                  <a:srgbClr val="FF0000"/>
                </a:solidFill>
              </a:rPr>
            </a:br>
            <a:br>
              <a:rPr lang="sl-SI" sz="2400" b="1" i="1" dirty="0">
                <a:solidFill>
                  <a:srgbClr val="FF0000"/>
                </a:solidFill>
              </a:rPr>
            </a:br>
            <a:r>
              <a:rPr lang="sl-SI" sz="2400" b="1" i="1" dirty="0">
                <a:solidFill>
                  <a:srgbClr val="FF0000"/>
                </a:solidFill>
              </a:rPr>
              <a:t>It is easier to move a cemetery than to change a curriculum.</a:t>
            </a:r>
          </a:p>
          <a:p>
            <a:pPr marL="0" indent="0">
              <a:buNone/>
            </a:pPr>
            <a:endParaRPr lang="sl-SI" b="1" i="1" dirty="0">
              <a:solidFill>
                <a:srgbClr val="FF0000"/>
              </a:solidFill>
            </a:endParaRPr>
          </a:p>
          <a:p>
            <a:pPr marL="0" indent="0" algn="r">
              <a:buNone/>
            </a:pPr>
            <a:r>
              <a:rPr lang="sl-SI" sz="2400" i="1" dirty="0"/>
              <a:t>Woodrow Wilson</a:t>
            </a:r>
            <a:br>
              <a:rPr lang="sl-SI" sz="2400" i="1" dirty="0"/>
            </a:br>
            <a:r>
              <a:rPr lang="sl-SI" sz="2400" dirty="0">
                <a:hlinkClick r:id="rId3"/>
              </a:rPr>
              <a:t>https://www.azquotes.com/quote/1359810</a:t>
            </a:r>
            <a:br>
              <a:rPr lang="sl-SI" sz="2400" dirty="0"/>
            </a:br>
            <a:endParaRPr lang="sl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97C3D-4C8F-7727-15CF-EA78491D54B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200">
                <a:solidFill>
                  <a:srgbClr val="FFFFFF"/>
                </a:solidFill>
              </a:rPr>
              <a:t>8. sušec 2024</a:t>
            </a:r>
            <a:endParaRPr lang="sl-SI" sz="1200">
              <a:solidFill>
                <a:srgbClr val="FFFFFF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93BC15-BCDC-BFC7-53C1-D3DF8A75B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27047" y="6356350"/>
            <a:ext cx="3944913" cy="365125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lang="sl-SI" sz="1200">
                <a:solidFill>
                  <a:prstClr val="black">
                    <a:tint val="75000"/>
                  </a:prstClr>
                </a:solidFill>
              </a:rPr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D3A422-8578-FB98-7CCB-2088BC941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47382" y="6356350"/>
            <a:ext cx="1306417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0DE4029-A043-4E4B-AF39-BB169B324DF1}" type="slidenum">
              <a:rPr lang="sl-SI" sz="1200">
                <a:solidFill>
                  <a:prstClr val="black">
                    <a:tint val="75000"/>
                  </a:prstClr>
                </a:solidFill>
              </a:rPr>
              <a:pPr>
                <a:spcAft>
                  <a:spcPts val="600"/>
                </a:spcAft>
              </a:pPr>
              <a:t>56</a:t>
            </a:fld>
            <a:endParaRPr lang="sl-SI" sz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90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19250-358E-BCDD-FEE9-60AB62649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Najprej pozor!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37B2C5-5694-6EF3-1366-7BA503C246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l-SI" dirty="0"/>
          </a:p>
          <a:p>
            <a:endParaRPr lang="sl-SI" dirty="0"/>
          </a:p>
          <a:p>
            <a:endParaRPr lang="sl-SI" dirty="0"/>
          </a:p>
          <a:p>
            <a:r>
              <a:rPr lang="sl-SI" dirty="0"/>
              <a:t>Izobraževanje je zasnovano okoli vprašanja „</a:t>
            </a:r>
            <a:r>
              <a:rPr lang="sl-SI" b="1" i="1" dirty="0"/>
              <a:t>zakaj</a:t>
            </a:r>
            <a:r>
              <a:rPr lang="sl-SI" dirty="0"/>
              <a:t>“.</a:t>
            </a:r>
          </a:p>
          <a:p>
            <a:endParaRPr lang="sl-SI" dirty="0"/>
          </a:p>
          <a:p>
            <a:pPr marL="0" indent="0" algn="r">
              <a:buNone/>
            </a:pPr>
            <a:endParaRPr lang="sl-SI" dirty="0"/>
          </a:p>
          <a:p>
            <a:pPr marL="0" indent="0" algn="r">
              <a:buNone/>
            </a:pPr>
            <a:r>
              <a:rPr lang="sl-SI" dirty="0"/>
              <a:t>Mark Priestly, Razvoj učnih načrtov v Evropi – kaj se lahko naučimo od drugih držav? (Curricula development). https://video.arnes.si/watch/yplcmqhnbt7r.</a:t>
            </a:r>
          </a:p>
          <a:p>
            <a:endParaRPr lang="sl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4DCECC-C229-A9F4-9816-AA8AC98EC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B0A6ED-575F-1588-2FFC-1441A0154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050893-BBD2-925F-AF55-DF7867D7C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762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1C4A-1B38-C00F-7DE5-B5742801D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Kje smo?</a:t>
            </a:r>
          </a:p>
        </p:txBody>
      </p:sp>
      <p:pic>
        <p:nvPicPr>
          <p:cNvPr id="8" name="Content Placeholder 7" descr="A screenshot of a graph&#10;&#10;Description automatically generated">
            <a:extLst>
              <a:ext uri="{FF2B5EF4-FFF2-40B4-BE49-F238E27FC236}">
                <a16:creationId xmlns:a16="http://schemas.microsoft.com/office/drawing/2014/main" id="{DB5993D6-7188-0724-6D05-9F3219D146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89943" y="740230"/>
            <a:ext cx="8921641" cy="5065484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A9062-D06B-969C-56D1-B00033B24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7BE5A7-0FEE-58CC-9363-943B244A6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F20A93-11A0-3A04-0F7A-198BF3101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7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D1E76A-00A4-4232-0D1C-B07FB60CD462}"/>
              </a:ext>
            </a:extLst>
          </p:cNvPr>
          <p:cNvSpPr txBox="1"/>
          <p:nvPr/>
        </p:nvSpPr>
        <p:spPr>
          <a:xfrm>
            <a:off x="7450763" y="5915087"/>
            <a:ext cx="4406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b="1" i="1" dirty="0"/>
              <a:t>UMAR, poročilo o produktivnostiii 2022</a:t>
            </a:r>
          </a:p>
        </p:txBody>
      </p:sp>
    </p:spTree>
    <p:extLst>
      <p:ext uri="{BB962C8B-B14F-4D97-AF65-F5344CB8AC3E}">
        <p14:creationId xmlns:p14="http://schemas.microsoft.com/office/powerpoint/2010/main" val="1190420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1C4A-1B38-C00F-7DE5-B5742801D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Kje smo?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A9062-D06B-969C-56D1-B00033B24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7BE5A7-0FEE-58CC-9363-943B244A6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F20A93-11A0-3A04-0F7A-198BF3101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8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D1E76A-00A4-4232-0D1C-B07FB60CD462}"/>
              </a:ext>
            </a:extLst>
          </p:cNvPr>
          <p:cNvSpPr txBox="1"/>
          <p:nvPr/>
        </p:nvSpPr>
        <p:spPr>
          <a:xfrm>
            <a:off x="7450763" y="5915087"/>
            <a:ext cx="4406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b="1" i="1" dirty="0"/>
              <a:t>UMAR, poročilo o produktivnostiii 2022</a:t>
            </a:r>
          </a:p>
        </p:txBody>
      </p:sp>
      <p:pic>
        <p:nvPicPr>
          <p:cNvPr id="13" name="Content Placeholder 12" descr="A screenshot of a graph&#10;&#10;Description automatically generated">
            <a:extLst>
              <a:ext uri="{FF2B5EF4-FFF2-40B4-BE49-F238E27FC236}">
                <a16:creationId xmlns:a16="http://schemas.microsoft.com/office/drawing/2014/main" id="{D3B7CE36-B7CB-05A9-5D2D-F75978278E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19973" y="841829"/>
            <a:ext cx="8529804" cy="4843009"/>
          </a:xfrm>
        </p:spPr>
      </p:pic>
    </p:spTree>
    <p:extLst>
      <p:ext uri="{BB962C8B-B14F-4D97-AF65-F5344CB8AC3E}">
        <p14:creationId xmlns:p14="http://schemas.microsoft.com/office/powerpoint/2010/main" val="2796131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1C4A-1B38-C00F-7DE5-B5742801D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Kje smo?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A9062-D06B-969C-56D1-B00033B24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8. sušec 2024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7BE5A7-0FEE-58CC-9363-943B244A6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Digitalna sedanjost je tu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F20A93-11A0-3A04-0F7A-198BF3101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9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D1E76A-00A4-4232-0D1C-B07FB60CD462}"/>
              </a:ext>
            </a:extLst>
          </p:cNvPr>
          <p:cNvSpPr txBox="1"/>
          <p:nvPr/>
        </p:nvSpPr>
        <p:spPr>
          <a:xfrm>
            <a:off x="7450763" y="5915087"/>
            <a:ext cx="4406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b="1" i="1" dirty="0"/>
              <a:t>UMAR, poročilo o produktivnostiii 2022</a:t>
            </a:r>
          </a:p>
        </p:txBody>
      </p:sp>
      <p:pic>
        <p:nvPicPr>
          <p:cNvPr id="10" name="Content Placeholder 9" descr="A screenshot of a computer&#10;&#10;Description automatically generated">
            <a:extLst>
              <a:ext uri="{FF2B5EF4-FFF2-40B4-BE49-F238E27FC236}">
                <a16:creationId xmlns:a16="http://schemas.microsoft.com/office/drawing/2014/main" id="{99D91FE1-2066-19FD-556B-3FFC0B321D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73230" y="885371"/>
            <a:ext cx="8453115" cy="4799467"/>
          </a:xfrm>
        </p:spPr>
      </p:pic>
    </p:spTree>
    <p:extLst>
      <p:ext uri="{BB962C8B-B14F-4D97-AF65-F5344CB8AC3E}">
        <p14:creationId xmlns:p14="http://schemas.microsoft.com/office/powerpoint/2010/main" val="3234615151"/>
      </p:ext>
    </p:extLst>
  </p:cSld>
  <p:clrMapOvr>
    <a:masterClrMapping/>
  </p:clrMapOvr>
</p:sld>
</file>

<file path=ppt/theme/theme1.xml><?xml version="1.0" encoding="utf-8"?>
<a:theme xmlns:a="http://schemas.openxmlformats.org/drawingml/2006/main" name="ShapesVTI">
  <a:themeElements>
    <a:clrScheme name="Office">
      <a:dk1>
        <a:srgbClr val="000000"/>
      </a:dk1>
      <a:lt1>
        <a:srgbClr val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Festival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sVTI" id="{C78D20FD-A872-4243-8597-B534C62538FF}" vid="{7CAFCCF9-7834-41D6-B6AB-7D225A18A4E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4015</Words>
  <Application>Microsoft Macintosh PowerPoint</Application>
  <PresentationFormat>Widescreen</PresentationFormat>
  <Paragraphs>743</Paragraphs>
  <Slides>56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6" baseType="lpstr">
      <vt:lpstr>Aptos</vt:lpstr>
      <vt:lpstr>Arial</vt:lpstr>
      <vt:lpstr>Calibri</vt:lpstr>
      <vt:lpstr>Century Gothic</vt:lpstr>
      <vt:lpstr>Liberation Sans</vt:lpstr>
      <vt:lpstr>StarSymbol</vt:lpstr>
      <vt:lpstr>tahoma</vt:lpstr>
      <vt:lpstr>Times New Roman</vt:lpstr>
      <vt:lpstr>Wingdings</vt:lpstr>
      <vt:lpstr>ShapesVTI</vt:lpstr>
      <vt:lpstr>Digitalna sedanjost je tu </vt:lpstr>
      <vt:lpstr>Računalništvo in informatika</vt:lpstr>
      <vt:lpstr>Namesto uvoda ...</vt:lpstr>
      <vt:lpstr>... Namesto uvoda</vt:lpstr>
      <vt:lpstr>Stanje</vt:lpstr>
      <vt:lpstr>Najprej pozor!</vt:lpstr>
      <vt:lpstr>Kje smo?</vt:lpstr>
      <vt:lpstr>Kje smo?</vt:lpstr>
      <vt:lpstr>Kje smo?</vt:lpstr>
      <vt:lpstr>Kje smo?</vt:lpstr>
      <vt:lpstr>Kje smo bili 1990?</vt:lpstr>
      <vt:lpstr>Kje smo bili?</vt:lpstr>
      <vt:lpstr>Kje smo bili?</vt:lpstr>
      <vt:lpstr>Historia Magistra Vitæ est</vt:lpstr>
      <vt:lpstr>Historia Magistra Vitæ est</vt:lpstr>
      <vt:lpstr>Historia Magistra Vitæ est</vt:lpstr>
      <vt:lpstr>Tehnologija v 21. stoletju</vt:lpstr>
      <vt:lpstr>Nobelove nagrade 2022</vt:lpstr>
      <vt:lpstr>Stanje</vt:lpstr>
      <vt:lpstr>RIN v OŠ in SŠ – deležni vsi</vt:lpstr>
      <vt:lpstr>RIN v OŠ in SŠ – izbirno</vt:lpstr>
      <vt:lpstr>RIN in kurikulum – celovit pogled</vt:lpstr>
      <vt:lpstr>In kaj je RIN?</vt:lpstr>
      <vt:lpstr>O čem govorimo?</vt:lpstr>
      <vt:lpstr>O čem govorimo?</vt:lpstr>
      <vt:lpstr>Predmet kemija</vt:lpstr>
      <vt:lpstr>Predmet Fizika</vt:lpstr>
      <vt:lpstr>RIN (Computing, Informatics)</vt:lpstr>
      <vt:lpstr>RIN (Computing, Informatics)</vt:lpstr>
      <vt:lpstr>Vsebina RIN – izobraževalne smeri ACM</vt:lpstr>
      <vt:lpstr>Kompetentnost (Competence)</vt:lpstr>
      <vt:lpstr>RIN je temeljni predmet</vt:lpstr>
      <vt:lpstr>RIN in digitalne kompetence primer: programiranje</vt:lpstr>
      <vt:lpstr>RIN in digitalne kompet.  primer: program.</vt:lpstr>
      <vt:lpstr>RIN in digitalne kompetence</vt:lpstr>
      <vt:lpstr>RIN je temeljni predmet</vt:lpstr>
      <vt:lpstr>Okvir temeljnih vsebin računalništva in informatike</vt:lpstr>
      <vt:lpstr>Starostna obdobja</vt:lpstr>
      <vt:lpstr>Računalniški sistemi</vt:lpstr>
      <vt:lpstr>Podatki in analiza</vt:lpstr>
      <vt:lpstr>Algoritmi in programiranje</vt:lpstr>
      <vt:lpstr>Omrežja in Internet</vt:lpstr>
      <vt:lpstr>Učinki računalništva in informatike</vt:lpstr>
      <vt:lpstr>Slovenski odziv – za koga in zakaj?</vt:lpstr>
      <vt:lpstr>Kurikularna reforma v Sloveniji</vt:lpstr>
      <vt:lpstr>Nacionalni program vzgoje in izobraževanja za obdobje 2023–2033</vt:lpstr>
      <vt:lpstr>TV RIN v izobraževanju po celotni vertikali ...</vt:lpstr>
      <vt:lpstr>... TV RIN v izobraževanju po celotni vertikali</vt:lpstr>
      <vt:lpstr>Izgledi</vt:lpstr>
      <vt:lpstr>RIN in stanje v Sloveniji</vt:lpstr>
      <vt:lpstr>RIN in stanje v Sloveniji</vt:lpstr>
      <vt:lpstr>Izgledi z RIN</vt:lpstr>
      <vt:lpstr>Izgledi brez RIN</vt:lpstr>
      <vt:lpstr>EU</vt:lpstr>
      <vt:lpstr>RIN – v splošnem izobraževanju</vt:lpstr>
      <vt:lpstr>Hvala za pozornost!  E-naslov: andrej.brodnik@upr.si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7. konferenca Lastovke UP (2024)</dc:title>
  <dc:creator>Brodnik, Andrej</dc:creator>
  <cp:lastModifiedBy>Brodnik, Andrej</cp:lastModifiedBy>
  <cp:revision>91</cp:revision>
  <cp:lastPrinted>2024-03-08T02:59:05Z</cp:lastPrinted>
  <dcterms:created xsi:type="dcterms:W3CDTF">2024-03-07T20:52:16Z</dcterms:created>
  <dcterms:modified xsi:type="dcterms:W3CDTF">2024-03-08T03:05:33Z</dcterms:modified>
</cp:coreProperties>
</file>