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4"/>
  </p:notesMasterIdLst>
  <p:sldIdLst>
    <p:sldId id="256" r:id="rId2"/>
    <p:sldId id="375" r:id="rId3"/>
    <p:sldId id="326" r:id="rId4"/>
    <p:sldId id="358" r:id="rId5"/>
    <p:sldId id="369" r:id="rId6"/>
    <p:sldId id="370" r:id="rId7"/>
    <p:sldId id="368" r:id="rId8"/>
    <p:sldId id="371" r:id="rId9"/>
    <p:sldId id="372" r:id="rId10"/>
    <p:sldId id="373" r:id="rId11"/>
    <p:sldId id="363" r:id="rId12"/>
    <p:sldId id="359" r:id="rId13"/>
    <p:sldId id="364" r:id="rId14"/>
    <p:sldId id="377" r:id="rId15"/>
    <p:sldId id="376" r:id="rId16"/>
    <p:sldId id="374" r:id="rId17"/>
    <p:sldId id="367" r:id="rId18"/>
    <p:sldId id="360" r:id="rId19"/>
    <p:sldId id="361" r:id="rId20"/>
    <p:sldId id="362" r:id="rId21"/>
    <p:sldId id="258" r:id="rId22"/>
    <p:sldId id="327" r:id="rId23"/>
    <p:sldId id="366" r:id="rId24"/>
    <p:sldId id="328" r:id="rId25"/>
    <p:sldId id="333" r:id="rId26"/>
    <p:sldId id="353" r:id="rId27"/>
    <p:sldId id="365" r:id="rId28"/>
    <p:sldId id="257" r:id="rId29"/>
    <p:sldId id="269" r:id="rId30"/>
    <p:sldId id="329" r:id="rId31"/>
    <p:sldId id="330" r:id="rId32"/>
    <p:sldId id="331" r:id="rId33"/>
    <p:sldId id="332" r:id="rId34"/>
    <p:sldId id="334" r:id="rId35"/>
    <p:sldId id="335" r:id="rId36"/>
    <p:sldId id="336" r:id="rId37"/>
    <p:sldId id="337" r:id="rId38"/>
    <p:sldId id="338" r:id="rId39"/>
    <p:sldId id="339" r:id="rId40"/>
    <p:sldId id="341" r:id="rId41"/>
    <p:sldId id="355" r:id="rId42"/>
    <p:sldId id="347" r:id="rId43"/>
    <p:sldId id="340" r:id="rId44"/>
    <p:sldId id="343" r:id="rId45"/>
    <p:sldId id="346" r:id="rId46"/>
    <p:sldId id="348" r:id="rId47"/>
    <p:sldId id="349" r:id="rId48"/>
    <p:sldId id="350" r:id="rId49"/>
    <p:sldId id="351" r:id="rId50"/>
    <p:sldId id="352" r:id="rId51"/>
    <p:sldId id="342" r:id="rId52"/>
    <p:sldId id="354" r:id="rId53"/>
  </p:sldIdLst>
  <p:sldSz cx="12192000" cy="6858000"/>
  <p:notesSz cx="6858000" cy="9144000"/>
  <p:defaultText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8"/>
    <p:restoredTop sz="94830"/>
  </p:normalViewPr>
  <p:slideViewPr>
    <p:cSldViewPr snapToGrid="0">
      <p:cViewPr varScale="1">
        <p:scale>
          <a:sx n="117" d="100"/>
          <a:sy n="117" d="100"/>
        </p:scale>
        <p:origin x="520"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670D2D-45F1-E048-A358-D20008796ABC}" type="datetimeFigureOut">
              <a:rPr lang="sl-SI" smtClean="0"/>
              <a:t>25. 11. 22</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192431-9B6B-014C-A19A-73D98EEF9724}" type="slidenum">
              <a:rPr lang="sl-SI" smtClean="0"/>
              <a:t>‹#›</a:t>
            </a:fld>
            <a:endParaRPr lang="sl-SI"/>
          </a:p>
        </p:txBody>
      </p:sp>
    </p:spTree>
    <p:extLst>
      <p:ext uri="{BB962C8B-B14F-4D97-AF65-F5344CB8AC3E}">
        <p14:creationId xmlns:p14="http://schemas.microsoft.com/office/powerpoint/2010/main" val="261116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E8E5476-73CA-47B9-888E-B7CBF7033153}" type="slidenum">
              <a:rPr lang="sl-SI" smtClean="0"/>
              <a:t>3</a:t>
            </a:fld>
            <a:endParaRPr lang="sl-SI"/>
          </a:p>
        </p:txBody>
      </p:sp>
    </p:spTree>
    <p:extLst>
      <p:ext uri="{BB962C8B-B14F-4D97-AF65-F5344CB8AC3E}">
        <p14:creationId xmlns:p14="http://schemas.microsoft.com/office/powerpoint/2010/main" val="328125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37</a:t>
            </a:fld>
            <a:endParaRPr lang="sl-SI"/>
          </a:p>
        </p:txBody>
      </p:sp>
    </p:spTree>
    <p:extLst>
      <p:ext uri="{BB962C8B-B14F-4D97-AF65-F5344CB8AC3E}">
        <p14:creationId xmlns:p14="http://schemas.microsoft.com/office/powerpoint/2010/main" val="1439176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38</a:t>
            </a:fld>
            <a:endParaRPr lang="sl-SI"/>
          </a:p>
        </p:txBody>
      </p:sp>
    </p:spTree>
    <p:extLst>
      <p:ext uri="{BB962C8B-B14F-4D97-AF65-F5344CB8AC3E}">
        <p14:creationId xmlns:p14="http://schemas.microsoft.com/office/powerpoint/2010/main" val="693362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39</a:t>
            </a:fld>
            <a:endParaRPr lang="sl-SI"/>
          </a:p>
        </p:txBody>
      </p:sp>
    </p:spTree>
    <p:extLst>
      <p:ext uri="{BB962C8B-B14F-4D97-AF65-F5344CB8AC3E}">
        <p14:creationId xmlns:p14="http://schemas.microsoft.com/office/powerpoint/2010/main" val="2282992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40</a:t>
            </a:fld>
            <a:endParaRPr lang="sl-SI"/>
          </a:p>
        </p:txBody>
      </p:sp>
    </p:spTree>
    <p:extLst>
      <p:ext uri="{BB962C8B-B14F-4D97-AF65-F5344CB8AC3E}">
        <p14:creationId xmlns:p14="http://schemas.microsoft.com/office/powerpoint/2010/main" val="1887052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25</a:t>
            </a:fld>
            <a:endParaRPr lang="sl-SI"/>
          </a:p>
        </p:txBody>
      </p:sp>
    </p:spTree>
    <p:extLst>
      <p:ext uri="{BB962C8B-B14F-4D97-AF65-F5344CB8AC3E}">
        <p14:creationId xmlns:p14="http://schemas.microsoft.com/office/powerpoint/2010/main" val="1176922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30</a:t>
            </a:fld>
            <a:endParaRPr lang="sl-SI"/>
          </a:p>
        </p:txBody>
      </p:sp>
    </p:spTree>
    <p:extLst>
      <p:ext uri="{BB962C8B-B14F-4D97-AF65-F5344CB8AC3E}">
        <p14:creationId xmlns:p14="http://schemas.microsoft.com/office/powerpoint/2010/main" val="294363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31</a:t>
            </a:fld>
            <a:endParaRPr lang="sl-SI"/>
          </a:p>
        </p:txBody>
      </p:sp>
    </p:spTree>
    <p:extLst>
      <p:ext uri="{BB962C8B-B14F-4D97-AF65-F5344CB8AC3E}">
        <p14:creationId xmlns:p14="http://schemas.microsoft.com/office/powerpoint/2010/main" val="3158715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32</a:t>
            </a:fld>
            <a:endParaRPr lang="sl-SI"/>
          </a:p>
        </p:txBody>
      </p:sp>
    </p:spTree>
    <p:extLst>
      <p:ext uri="{BB962C8B-B14F-4D97-AF65-F5344CB8AC3E}">
        <p14:creationId xmlns:p14="http://schemas.microsoft.com/office/powerpoint/2010/main" val="3719519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33</a:t>
            </a:fld>
            <a:endParaRPr lang="sl-SI"/>
          </a:p>
        </p:txBody>
      </p:sp>
    </p:spTree>
    <p:extLst>
      <p:ext uri="{BB962C8B-B14F-4D97-AF65-F5344CB8AC3E}">
        <p14:creationId xmlns:p14="http://schemas.microsoft.com/office/powerpoint/2010/main" val="869482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34</a:t>
            </a:fld>
            <a:endParaRPr lang="sl-SI"/>
          </a:p>
        </p:txBody>
      </p:sp>
    </p:spTree>
    <p:extLst>
      <p:ext uri="{BB962C8B-B14F-4D97-AF65-F5344CB8AC3E}">
        <p14:creationId xmlns:p14="http://schemas.microsoft.com/office/powerpoint/2010/main" val="2125809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35</a:t>
            </a:fld>
            <a:endParaRPr lang="sl-SI"/>
          </a:p>
        </p:txBody>
      </p:sp>
    </p:spTree>
    <p:extLst>
      <p:ext uri="{BB962C8B-B14F-4D97-AF65-F5344CB8AC3E}">
        <p14:creationId xmlns:p14="http://schemas.microsoft.com/office/powerpoint/2010/main" val="57726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E9192431-9B6B-014C-A19A-73D98EEF9724}" type="slidenum">
              <a:rPr lang="sl-SI" smtClean="0"/>
              <a:t>36</a:t>
            </a:fld>
            <a:endParaRPr lang="sl-SI"/>
          </a:p>
        </p:txBody>
      </p:sp>
    </p:spTree>
    <p:extLst>
      <p:ext uri="{BB962C8B-B14F-4D97-AF65-F5344CB8AC3E}">
        <p14:creationId xmlns:p14="http://schemas.microsoft.com/office/powerpoint/2010/main" val="40759628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6A433-BE8B-3F8A-A46E-E97F3CD9F5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l-SI"/>
          </a:p>
        </p:txBody>
      </p:sp>
      <p:sp>
        <p:nvSpPr>
          <p:cNvPr id="3" name="Subtitle 2">
            <a:extLst>
              <a:ext uri="{FF2B5EF4-FFF2-40B4-BE49-F238E27FC236}">
                <a16:creationId xmlns:a16="http://schemas.microsoft.com/office/drawing/2014/main" id="{CD30F46F-39C3-51AF-8C79-396B663B07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l-SI"/>
          </a:p>
        </p:txBody>
      </p:sp>
      <p:sp>
        <p:nvSpPr>
          <p:cNvPr id="4" name="Date Placeholder 3">
            <a:extLst>
              <a:ext uri="{FF2B5EF4-FFF2-40B4-BE49-F238E27FC236}">
                <a16:creationId xmlns:a16="http://schemas.microsoft.com/office/drawing/2014/main" id="{7C9C6F9E-867A-140B-3CFC-442DF02C8C86}"/>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D2D0AF8A-9B35-AF74-8534-C98D5D43AF7D}"/>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BCE8B7DE-827E-6967-9973-600A6FBF9410}"/>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2524530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BCE06-871E-CB33-D0F6-2B79355AE407}"/>
              </a:ext>
            </a:extLst>
          </p:cNvPr>
          <p:cNvSpPr>
            <a:spLocks noGrp="1"/>
          </p:cNvSpPr>
          <p:nvPr>
            <p:ph type="title"/>
          </p:nvPr>
        </p:nvSpPr>
        <p:spPr/>
        <p:txBody>
          <a:bodyPr/>
          <a:lstStyle/>
          <a:p>
            <a:r>
              <a:rPr lang="en-US"/>
              <a:t>Click to edit Master title style</a:t>
            </a:r>
            <a:endParaRPr lang="sl-SI"/>
          </a:p>
        </p:txBody>
      </p:sp>
      <p:sp>
        <p:nvSpPr>
          <p:cNvPr id="3" name="Vertical Text Placeholder 2">
            <a:extLst>
              <a:ext uri="{FF2B5EF4-FFF2-40B4-BE49-F238E27FC236}">
                <a16:creationId xmlns:a16="http://schemas.microsoft.com/office/drawing/2014/main" id="{26222355-A9B3-F6B4-3704-A4E2B5C422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Date Placeholder 3">
            <a:extLst>
              <a:ext uri="{FF2B5EF4-FFF2-40B4-BE49-F238E27FC236}">
                <a16:creationId xmlns:a16="http://schemas.microsoft.com/office/drawing/2014/main" id="{951C7D7B-4575-6693-6173-3FC8BA7CFE27}"/>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D187E1AF-6172-1703-4DD1-56629F1C6BDD}"/>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2D618665-73A6-4B76-C714-0C3819ADFC12}"/>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1525239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8F73D8-119D-EB3D-54EB-4B5765ECB76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l-SI"/>
          </a:p>
        </p:txBody>
      </p:sp>
      <p:sp>
        <p:nvSpPr>
          <p:cNvPr id="3" name="Vertical Text Placeholder 2">
            <a:extLst>
              <a:ext uri="{FF2B5EF4-FFF2-40B4-BE49-F238E27FC236}">
                <a16:creationId xmlns:a16="http://schemas.microsoft.com/office/drawing/2014/main" id="{8FC5A4EA-86C0-DF65-E556-578B5B60AD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Date Placeholder 3">
            <a:extLst>
              <a:ext uri="{FF2B5EF4-FFF2-40B4-BE49-F238E27FC236}">
                <a16:creationId xmlns:a16="http://schemas.microsoft.com/office/drawing/2014/main" id="{C9923BC6-1A7B-1425-1C31-74C1EAF5816A}"/>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80AFB080-DC91-4B55-69FE-20B4362397B1}"/>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035A9241-F436-1C48-F455-3056AC8F7723}"/>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373547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180CD-BFB8-BFCD-3FEA-64C0231DE4BE}"/>
              </a:ext>
            </a:extLst>
          </p:cNvPr>
          <p:cNvSpPr>
            <a:spLocks noGrp="1"/>
          </p:cNvSpPr>
          <p:nvPr>
            <p:ph type="title"/>
          </p:nvPr>
        </p:nvSpPr>
        <p:spPr/>
        <p:txBody>
          <a:bodyPr/>
          <a:lstStyle/>
          <a:p>
            <a:r>
              <a:rPr lang="en-US"/>
              <a:t>Click to edit Master title style</a:t>
            </a:r>
            <a:endParaRPr lang="sl-SI"/>
          </a:p>
        </p:txBody>
      </p:sp>
      <p:sp>
        <p:nvSpPr>
          <p:cNvPr id="3" name="Content Placeholder 2">
            <a:extLst>
              <a:ext uri="{FF2B5EF4-FFF2-40B4-BE49-F238E27FC236}">
                <a16:creationId xmlns:a16="http://schemas.microsoft.com/office/drawing/2014/main" id="{8696B2C0-AC32-CA78-DBCB-15B5680266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Date Placeholder 3">
            <a:extLst>
              <a:ext uri="{FF2B5EF4-FFF2-40B4-BE49-F238E27FC236}">
                <a16:creationId xmlns:a16="http://schemas.microsoft.com/office/drawing/2014/main" id="{696292FF-0B74-2C47-1C9E-932A5C1A1F89}"/>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DFF80129-625A-8EF0-7F56-6965DC60F95D}"/>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E8230753-020D-BC18-C391-EA3E68CC4E57}"/>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1438376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5B601-F556-1562-C094-31EF13AB8C8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l-SI"/>
          </a:p>
        </p:txBody>
      </p:sp>
      <p:sp>
        <p:nvSpPr>
          <p:cNvPr id="3" name="Text Placeholder 2">
            <a:extLst>
              <a:ext uri="{FF2B5EF4-FFF2-40B4-BE49-F238E27FC236}">
                <a16:creationId xmlns:a16="http://schemas.microsoft.com/office/drawing/2014/main" id="{0F643BC6-72F3-5FB0-69CB-8FBE2C4D7F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B49944B-74DA-84E8-785A-48612D1EA21D}"/>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F200701B-0816-01D9-5214-B83C4F5F13F9}"/>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FFC8F613-A17F-01EB-E672-729F487539D4}"/>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2150641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C886F-C5AA-3EA8-F320-001C5093D20B}"/>
              </a:ext>
            </a:extLst>
          </p:cNvPr>
          <p:cNvSpPr>
            <a:spLocks noGrp="1"/>
          </p:cNvSpPr>
          <p:nvPr>
            <p:ph type="title"/>
          </p:nvPr>
        </p:nvSpPr>
        <p:spPr/>
        <p:txBody>
          <a:bodyPr/>
          <a:lstStyle/>
          <a:p>
            <a:r>
              <a:rPr lang="en-US"/>
              <a:t>Click to edit Master title style</a:t>
            </a:r>
            <a:endParaRPr lang="sl-SI"/>
          </a:p>
        </p:txBody>
      </p:sp>
      <p:sp>
        <p:nvSpPr>
          <p:cNvPr id="3" name="Content Placeholder 2">
            <a:extLst>
              <a:ext uri="{FF2B5EF4-FFF2-40B4-BE49-F238E27FC236}">
                <a16:creationId xmlns:a16="http://schemas.microsoft.com/office/drawing/2014/main" id="{D5A7AB81-469C-E7B8-A366-85A02521C1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Content Placeholder 3">
            <a:extLst>
              <a:ext uri="{FF2B5EF4-FFF2-40B4-BE49-F238E27FC236}">
                <a16:creationId xmlns:a16="http://schemas.microsoft.com/office/drawing/2014/main" id="{1B876E8A-4705-AB87-8E0A-A8262C97422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5" name="Date Placeholder 4">
            <a:extLst>
              <a:ext uri="{FF2B5EF4-FFF2-40B4-BE49-F238E27FC236}">
                <a16:creationId xmlns:a16="http://schemas.microsoft.com/office/drawing/2014/main" id="{E5B360C1-9D70-5FD0-59F6-682AF1C868C6}"/>
              </a:ext>
            </a:extLst>
          </p:cNvPr>
          <p:cNvSpPr>
            <a:spLocks noGrp="1"/>
          </p:cNvSpPr>
          <p:nvPr>
            <p:ph type="dt" sz="half" idx="10"/>
          </p:nvPr>
        </p:nvSpPr>
        <p:spPr/>
        <p:txBody>
          <a:bodyPr/>
          <a:lstStyle/>
          <a:p>
            <a:r>
              <a:rPr lang="en-US"/>
              <a:t>Teden digitalnega izobraževanja, 25. 11. 2022</a:t>
            </a:r>
            <a:endParaRPr lang="sl-SI"/>
          </a:p>
        </p:txBody>
      </p:sp>
      <p:sp>
        <p:nvSpPr>
          <p:cNvPr id="6" name="Footer Placeholder 5">
            <a:extLst>
              <a:ext uri="{FF2B5EF4-FFF2-40B4-BE49-F238E27FC236}">
                <a16:creationId xmlns:a16="http://schemas.microsoft.com/office/drawing/2014/main" id="{8F34E97F-B424-47A6-11B4-4F6ED495370E}"/>
              </a:ext>
            </a:extLst>
          </p:cNvPr>
          <p:cNvSpPr>
            <a:spLocks noGrp="1"/>
          </p:cNvSpPr>
          <p:nvPr>
            <p:ph type="ftr" sz="quarter" idx="11"/>
          </p:nvPr>
        </p:nvSpPr>
        <p:spPr/>
        <p:txBody>
          <a:bodyPr/>
          <a:lstStyle/>
          <a:p>
            <a:r>
              <a:rPr lang="sl-SI"/>
              <a:t>Digitalne kompetence in znanja</a:t>
            </a:r>
          </a:p>
        </p:txBody>
      </p:sp>
      <p:sp>
        <p:nvSpPr>
          <p:cNvPr id="7" name="Slide Number Placeholder 6">
            <a:extLst>
              <a:ext uri="{FF2B5EF4-FFF2-40B4-BE49-F238E27FC236}">
                <a16:creationId xmlns:a16="http://schemas.microsoft.com/office/drawing/2014/main" id="{A9A2D066-367C-8177-ACD1-2626675E714C}"/>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25184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05C04-BB7D-27C2-A371-F1B97A275629}"/>
              </a:ext>
            </a:extLst>
          </p:cNvPr>
          <p:cNvSpPr>
            <a:spLocks noGrp="1"/>
          </p:cNvSpPr>
          <p:nvPr>
            <p:ph type="title"/>
          </p:nvPr>
        </p:nvSpPr>
        <p:spPr>
          <a:xfrm>
            <a:off x="839788" y="365125"/>
            <a:ext cx="10515600" cy="1325563"/>
          </a:xfrm>
        </p:spPr>
        <p:txBody>
          <a:bodyPr/>
          <a:lstStyle/>
          <a:p>
            <a:r>
              <a:rPr lang="en-US"/>
              <a:t>Click to edit Master title style</a:t>
            </a:r>
            <a:endParaRPr lang="sl-SI"/>
          </a:p>
        </p:txBody>
      </p:sp>
      <p:sp>
        <p:nvSpPr>
          <p:cNvPr id="3" name="Text Placeholder 2">
            <a:extLst>
              <a:ext uri="{FF2B5EF4-FFF2-40B4-BE49-F238E27FC236}">
                <a16:creationId xmlns:a16="http://schemas.microsoft.com/office/drawing/2014/main" id="{6CDEE67A-1FFD-C7B8-5D7A-F0731787D5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727FCD-78D0-9F83-A9D3-E7CDFBE297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5" name="Text Placeholder 4">
            <a:extLst>
              <a:ext uri="{FF2B5EF4-FFF2-40B4-BE49-F238E27FC236}">
                <a16:creationId xmlns:a16="http://schemas.microsoft.com/office/drawing/2014/main" id="{D79640AA-84D4-BD7B-83C7-A75E450879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556A8C-7A7B-099B-425C-6E3BA9A607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7" name="Date Placeholder 6">
            <a:extLst>
              <a:ext uri="{FF2B5EF4-FFF2-40B4-BE49-F238E27FC236}">
                <a16:creationId xmlns:a16="http://schemas.microsoft.com/office/drawing/2014/main" id="{6E820805-8D9F-EE84-D703-23B695E91C02}"/>
              </a:ext>
            </a:extLst>
          </p:cNvPr>
          <p:cNvSpPr>
            <a:spLocks noGrp="1"/>
          </p:cNvSpPr>
          <p:nvPr>
            <p:ph type="dt" sz="half" idx="10"/>
          </p:nvPr>
        </p:nvSpPr>
        <p:spPr/>
        <p:txBody>
          <a:bodyPr/>
          <a:lstStyle/>
          <a:p>
            <a:r>
              <a:rPr lang="en-US"/>
              <a:t>Teden digitalnega izobraževanja, 25. 11. 2022</a:t>
            </a:r>
            <a:endParaRPr lang="sl-SI"/>
          </a:p>
        </p:txBody>
      </p:sp>
      <p:sp>
        <p:nvSpPr>
          <p:cNvPr id="8" name="Footer Placeholder 7">
            <a:extLst>
              <a:ext uri="{FF2B5EF4-FFF2-40B4-BE49-F238E27FC236}">
                <a16:creationId xmlns:a16="http://schemas.microsoft.com/office/drawing/2014/main" id="{1C7D5075-2050-0236-D6AF-2AC48AE19ACB}"/>
              </a:ext>
            </a:extLst>
          </p:cNvPr>
          <p:cNvSpPr>
            <a:spLocks noGrp="1"/>
          </p:cNvSpPr>
          <p:nvPr>
            <p:ph type="ftr" sz="quarter" idx="11"/>
          </p:nvPr>
        </p:nvSpPr>
        <p:spPr/>
        <p:txBody>
          <a:bodyPr/>
          <a:lstStyle/>
          <a:p>
            <a:r>
              <a:rPr lang="sl-SI"/>
              <a:t>Digitalne kompetence in znanja</a:t>
            </a:r>
          </a:p>
        </p:txBody>
      </p:sp>
      <p:sp>
        <p:nvSpPr>
          <p:cNvPr id="9" name="Slide Number Placeholder 8">
            <a:extLst>
              <a:ext uri="{FF2B5EF4-FFF2-40B4-BE49-F238E27FC236}">
                <a16:creationId xmlns:a16="http://schemas.microsoft.com/office/drawing/2014/main" id="{3F396E8D-6C20-8E20-0108-C73D9AE389DD}"/>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1205665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11C64-B9F6-1305-070F-4DA4341710A4}"/>
              </a:ext>
            </a:extLst>
          </p:cNvPr>
          <p:cNvSpPr>
            <a:spLocks noGrp="1"/>
          </p:cNvSpPr>
          <p:nvPr>
            <p:ph type="title"/>
          </p:nvPr>
        </p:nvSpPr>
        <p:spPr/>
        <p:txBody>
          <a:bodyPr/>
          <a:lstStyle/>
          <a:p>
            <a:r>
              <a:rPr lang="en-US"/>
              <a:t>Click to edit Master title style</a:t>
            </a:r>
            <a:endParaRPr lang="sl-SI"/>
          </a:p>
        </p:txBody>
      </p:sp>
      <p:sp>
        <p:nvSpPr>
          <p:cNvPr id="3" name="Date Placeholder 2">
            <a:extLst>
              <a:ext uri="{FF2B5EF4-FFF2-40B4-BE49-F238E27FC236}">
                <a16:creationId xmlns:a16="http://schemas.microsoft.com/office/drawing/2014/main" id="{A4DA496F-D5C6-6BCF-79F5-7F94F3FCA7D1}"/>
              </a:ext>
            </a:extLst>
          </p:cNvPr>
          <p:cNvSpPr>
            <a:spLocks noGrp="1"/>
          </p:cNvSpPr>
          <p:nvPr>
            <p:ph type="dt" sz="half" idx="10"/>
          </p:nvPr>
        </p:nvSpPr>
        <p:spPr/>
        <p:txBody>
          <a:bodyPr/>
          <a:lstStyle/>
          <a:p>
            <a:r>
              <a:rPr lang="en-US"/>
              <a:t>Teden digitalnega izobraževanja, 25. 11. 2022</a:t>
            </a:r>
            <a:endParaRPr lang="sl-SI"/>
          </a:p>
        </p:txBody>
      </p:sp>
      <p:sp>
        <p:nvSpPr>
          <p:cNvPr id="4" name="Footer Placeholder 3">
            <a:extLst>
              <a:ext uri="{FF2B5EF4-FFF2-40B4-BE49-F238E27FC236}">
                <a16:creationId xmlns:a16="http://schemas.microsoft.com/office/drawing/2014/main" id="{59E6CD91-6583-2538-FCD0-D026F0E74548}"/>
              </a:ext>
            </a:extLst>
          </p:cNvPr>
          <p:cNvSpPr>
            <a:spLocks noGrp="1"/>
          </p:cNvSpPr>
          <p:nvPr>
            <p:ph type="ftr" sz="quarter" idx="11"/>
          </p:nvPr>
        </p:nvSpPr>
        <p:spPr/>
        <p:txBody>
          <a:bodyPr/>
          <a:lstStyle/>
          <a:p>
            <a:r>
              <a:rPr lang="sl-SI"/>
              <a:t>Digitalne kompetence in znanja</a:t>
            </a:r>
          </a:p>
        </p:txBody>
      </p:sp>
      <p:sp>
        <p:nvSpPr>
          <p:cNvPr id="5" name="Slide Number Placeholder 4">
            <a:extLst>
              <a:ext uri="{FF2B5EF4-FFF2-40B4-BE49-F238E27FC236}">
                <a16:creationId xmlns:a16="http://schemas.microsoft.com/office/drawing/2014/main" id="{175BDD7F-13BE-F548-1C84-71E5743486E7}"/>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301794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D47392-8A96-B62C-411F-2648EA7A9206}"/>
              </a:ext>
            </a:extLst>
          </p:cNvPr>
          <p:cNvSpPr>
            <a:spLocks noGrp="1"/>
          </p:cNvSpPr>
          <p:nvPr>
            <p:ph type="dt" sz="half" idx="10"/>
          </p:nvPr>
        </p:nvSpPr>
        <p:spPr/>
        <p:txBody>
          <a:bodyPr/>
          <a:lstStyle/>
          <a:p>
            <a:r>
              <a:rPr lang="en-US"/>
              <a:t>Teden digitalnega izobraževanja, 25. 11. 2022</a:t>
            </a:r>
            <a:endParaRPr lang="sl-SI"/>
          </a:p>
        </p:txBody>
      </p:sp>
      <p:sp>
        <p:nvSpPr>
          <p:cNvPr id="3" name="Footer Placeholder 2">
            <a:extLst>
              <a:ext uri="{FF2B5EF4-FFF2-40B4-BE49-F238E27FC236}">
                <a16:creationId xmlns:a16="http://schemas.microsoft.com/office/drawing/2014/main" id="{C6AFB307-1BA2-1BEF-274E-5AE642E58F71}"/>
              </a:ext>
            </a:extLst>
          </p:cNvPr>
          <p:cNvSpPr>
            <a:spLocks noGrp="1"/>
          </p:cNvSpPr>
          <p:nvPr>
            <p:ph type="ftr" sz="quarter" idx="11"/>
          </p:nvPr>
        </p:nvSpPr>
        <p:spPr/>
        <p:txBody>
          <a:bodyPr/>
          <a:lstStyle/>
          <a:p>
            <a:r>
              <a:rPr lang="sl-SI"/>
              <a:t>Digitalne kompetence in znanja</a:t>
            </a:r>
          </a:p>
        </p:txBody>
      </p:sp>
      <p:sp>
        <p:nvSpPr>
          <p:cNvPr id="4" name="Slide Number Placeholder 3">
            <a:extLst>
              <a:ext uri="{FF2B5EF4-FFF2-40B4-BE49-F238E27FC236}">
                <a16:creationId xmlns:a16="http://schemas.microsoft.com/office/drawing/2014/main" id="{E6CAA5AC-00F9-3B67-9D00-661DF7EEEAC1}"/>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2923943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E83B4-089A-294C-978A-3B34C111A8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l-SI"/>
          </a:p>
        </p:txBody>
      </p:sp>
      <p:sp>
        <p:nvSpPr>
          <p:cNvPr id="3" name="Content Placeholder 2">
            <a:extLst>
              <a:ext uri="{FF2B5EF4-FFF2-40B4-BE49-F238E27FC236}">
                <a16:creationId xmlns:a16="http://schemas.microsoft.com/office/drawing/2014/main" id="{F40619FC-5B42-297F-BBFE-CFF81631BB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Text Placeholder 3">
            <a:extLst>
              <a:ext uri="{FF2B5EF4-FFF2-40B4-BE49-F238E27FC236}">
                <a16:creationId xmlns:a16="http://schemas.microsoft.com/office/drawing/2014/main" id="{85850D09-6A5A-1CD3-6DD0-38A659F1AE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343770-2CFA-330A-F76F-619F79095802}"/>
              </a:ext>
            </a:extLst>
          </p:cNvPr>
          <p:cNvSpPr>
            <a:spLocks noGrp="1"/>
          </p:cNvSpPr>
          <p:nvPr>
            <p:ph type="dt" sz="half" idx="10"/>
          </p:nvPr>
        </p:nvSpPr>
        <p:spPr/>
        <p:txBody>
          <a:bodyPr/>
          <a:lstStyle/>
          <a:p>
            <a:r>
              <a:rPr lang="en-US"/>
              <a:t>Teden digitalnega izobraževanja, 25. 11. 2022</a:t>
            </a:r>
            <a:endParaRPr lang="sl-SI"/>
          </a:p>
        </p:txBody>
      </p:sp>
      <p:sp>
        <p:nvSpPr>
          <p:cNvPr id="6" name="Footer Placeholder 5">
            <a:extLst>
              <a:ext uri="{FF2B5EF4-FFF2-40B4-BE49-F238E27FC236}">
                <a16:creationId xmlns:a16="http://schemas.microsoft.com/office/drawing/2014/main" id="{9E495DD6-F6E6-8127-F922-FE31CBD1EC30}"/>
              </a:ext>
            </a:extLst>
          </p:cNvPr>
          <p:cNvSpPr>
            <a:spLocks noGrp="1"/>
          </p:cNvSpPr>
          <p:nvPr>
            <p:ph type="ftr" sz="quarter" idx="11"/>
          </p:nvPr>
        </p:nvSpPr>
        <p:spPr/>
        <p:txBody>
          <a:bodyPr/>
          <a:lstStyle/>
          <a:p>
            <a:r>
              <a:rPr lang="sl-SI"/>
              <a:t>Digitalne kompetence in znanja</a:t>
            </a:r>
          </a:p>
        </p:txBody>
      </p:sp>
      <p:sp>
        <p:nvSpPr>
          <p:cNvPr id="7" name="Slide Number Placeholder 6">
            <a:extLst>
              <a:ext uri="{FF2B5EF4-FFF2-40B4-BE49-F238E27FC236}">
                <a16:creationId xmlns:a16="http://schemas.microsoft.com/office/drawing/2014/main" id="{457BAF05-7B00-CFF2-C3BB-D7F9AA8D583E}"/>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3680701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2E37E-150B-B25D-AC93-ED1C941971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l-SI"/>
          </a:p>
        </p:txBody>
      </p:sp>
      <p:sp>
        <p:nvSpPr>
          <p:cNvPr id="3" name="Picture Placeholder 2">
            <a:extLst>
              <a:ext uri="{FF2B5EF4-FFF2-40B4-BE49-F238E27FC236}">
                <a16:creationId xmlns:a16="http://schemas.microsoft.com/office/drawing/2014/main" id="{865AC62D-00A2-33A4-DD16-AF7CB37C94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Text Placeholder 3">
            <a:extLst>
              <a:ext uri="{FF2B5EF4-FFF2-40B4-BE49-F238E27FC236}">
                <a16:creationId xmlns:a16="http://schemas.microsoft.com/office/drawing/2014/main" id="{1BE5ACC2-F64D-A0FE-5833-53EBCF934E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E6B69C-163C-AD02-0895-6FA921578292}"/>
              </a:ext>
            </a:extLst>
          </p:cNvPr>
          <p:cNvSpPr>
            <a:spLocks noGrp="1"/>
          </p:cNvSpPr>
          <p:nvPr>
            <p:ph type="dt" sz="half" idx="10"/>
          </p:nvPr>
        </p:nvSpPr>
        <p:spPr/>
        <p:txBody>
          <a:bodyPr/>
          <a:lstStyle/>
          <a:p>
            <a:r>
              <a:rPr lang="en-US"/>
              <a:t>Teden digitalnega izobraževanja, 25. 11. 2022</a:t>
            </a:r>
            <a:endParaRPr lang="sl-SI"/>
          </a:p>
        </p:txBody>
      </p:sp>
      <p:sp>
        <p:nvSpPr>
          <p:cNvPr id="6" name="Footer Placeholder 5">
            <a:extLst>
              <a:ext uri="{FF2B5EF4-FFF2-40B4-BE49-F238E27FC236}">
                <a16:creationId xmlns:a16="http://schemas.microsoft.com/office/drawing/2014/main" id="{C4053476-2BF6-4649-BD2A-5C01F0DAB7E8}"/>
              </a:ext>
            </a:extLst>
          </p:cNvPr>
          <p:cNvSpPr>
            <a:spLocks noGrp="1"/>
          </p:cNvSpPr>
          <p:nvPr>
            <p:ph type="ftr" sz="quarter" idx="11"/>
          </p:nvPr>
        </p:nvSpPr>
        <p:spPr/>
        <p:txBody>
          <a:bodyPr/>
          <a:lstStyle/>
          <a:p>
            <a:r>
              <a:rPr lang="sl-SI"/>
              <a:t>Digitalne kompetence in znanja</a:t>
            </a:r>
          </a:p>
        </p:txBody>
      </p:sp>
      <p:sp>
        <p:nvSpPr>
          <p:cNvPr id="7" name="Slide Number Placeholder 6">
            <a:extLst>
              <a:ext uri="{FF2B5EF4-FFF2-40B4-BE49-F238E27FC236}">
                <a16:creationId xmlns:a16="http://schemas.microsoft.com/office/drawing/2014/main" id="{A0ED7F91-6A43-FE0F-B395-25D9EC58566F}"/>
              </a:ext>
            </a:extLst>
          </p:cNvPr>
          <p:cNvSpPr>
            <a:spLocks noGrp="1"/>
          </p:cNvSpPr>
          <p:nvPr>
            <p:ph type="sldNum" sz="quarter" idx="12"/>
          </p:nvPr>
        </p:nvSpPr>
        <p:spPr/>
        <p:txBody>
          <a:bodyPr/>
          <a:lstStyle/>
          <a:p>
            <a:fld id="{6EB04069-6DC5-3C42-9D21-3FEA0E41D8F8}" type="slidenum">
              <a:rPr lang="sl-SI" smtClean="0"/>
              <a:t>‹#›</a:t>
            </a:fld>
            <a:endParaRPr lang="sl-SI"/>
          </a:p>
        </p:txBody>
      </p:sp>
    </p:spTree>
    <p:extLst>
      <p:ext uri="{BB962C8B-B14F-4D97-AF65-F5344CB8AC3E}">
        <p14:creationId xmlns:p14="http://schemas.microsoft.com/office/powerpoint/2010/main" val="4202225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877CCB-7D09-11F3-A134-051092490E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l-SI"/>
          </a:p>
        </p:txBody>
      </p:sp>
      <p:sp>
        <p:nvSpPr>
          <p:cNvPr id="3" name="Text Placeholder 2">
            <a:extLst>
              <a:ext uri="{FF2B5EF4-FFF2-40B4-BE49-F238E27FC236}">
                <a16:creationId xmlns:a16="http://schemas.microsoft.com/office/drawing/2014/main" id="{AC6B1F21-D7F0-FE4D-DC87-7AC6520D89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4" name="Date Placeholder 3">
            <a:extLst>
              <a:ext uri="{FF2B5EF4-FFF2-40B4-BE49-F238E27FC236}">
                <a16:creationId xmlns:a16="http://schemas.microsoft.com/office/drawing/2014/main" id="{42802BB3-8E21-507A-14AB-FBF1F047B7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18ACF436-C569-874F-C80A-B48255288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sl-SI"/>
              <a:t>Digitalne kompetence in znanja</a:t>
            </a:r>
          </a:p>
        </p:txBody>
      </p:sp>
      <p:sp>
        <p:nvSpPr>
          <p:cNvPr id="6" name="Slide Number Placeholder 5">
            <a:extLst>
              <a:ext uri="{FF2B5EF4-FFF2-40B4-BE49-F238E27FC236}">
                <a16:creationId xmlns:a16="http://schemas.microsoft.com/office/drawing/2014/main" id="{01678799-9C42-8922-D5F4-710B250BB2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B04069-6DC5-3C42-9D21-3FEA0E41D8F8}" type="slidenum">
              <a:rPr lang="sl-SI" smtClean="0"/>
              <a:t>‹#›</a:t>
            </a:fld>
            <a:endParaRPr lang="sl-SI"/>
          </a:p>
        </p:txBody>
      </p:sp>
    </p:spTree>
    <p:extLst>
      <p:ext uri="{BB962C8B-B14F-4D97-AF65-F5344CB8AC3E}">
        <p14:creationId xmlns:p14="http://schemas.microsoft.com/office/powerpoint/2010/main" val="3067462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redmine.lusy.fri.uni-lj.si/documents/307" TargetMode="External"/><Relationship Id="rId5" Type="http://schemas.openxmlformats.org/officeDocument/2006/relationships/image" Target="../media/image5.pn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napoj.si/" TargetMode="External"/><Relationship Id="rId7" Type="http://schemas.openxmlformats.org/officeDocument/2006/relationships/image" Target="../media/image11.png"/><Relationship Id="rId2" Type="http://schemas.openxmlformats.org/officeDocument/2006/relationships/hyperlink" Target="https://ucilnica.acm.si/enrol/index.php?id=84"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lusy.fri.uni-lj.si/ucbeni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redmine.lusy.fri.uni-lj.si/documents/307" TargetMode="External"/><Relationship Id="rId5" Type="http://schemas.openxmlformats.org/officeDocument/2006/relationships/image" Target="../media/image5.png"/><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cl.org.ua/en/tools/map-of-enforced-disappearances-in-ukraine/"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hyperlink" Target="https://cerc2021.acm.si/#results" TargetMode="External"/><Relationship Id="rId2" Type="http://schemas.openxmlformats.org/officeDocument/2006/relationships/hyperlink" Target="https://stats.ioinformatics.org/countries/?sort=total_desc"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redmine.lusy.fri.uni-lj.si/documents/307"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video.arnes.si/watch/tmjyl44yqpfg"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redmine.lusy.fri.uni-lj.si/documents/307" TargetMode="External"/><Relationship Id="rId5" Type="http://schemas.openxmlformats.org/officeDocument/2006/relationships/image" Target="../media/image5.png"/><Relationship Id="rId4" Type="http://schemas.openxmlformats.org/officeDocument/2006/relationships/image" Target="../media/image9.JPG"/></Relationships>
</file>

<file path=ppt/slides/_rels/slide4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4.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4.png"/><Relationship Id="rId5" Type="http://schemas.openxmlformats.org/officeDocument/2006/relationships/image" Target="../media/image23.png"/><Relationship Id="rId10" Type="http://schemas.openxmlformats.org/officeDocument/2006/relationships/image" Target="../media/image3.png"/><Relationship Id="rId4" Type="http://schemas.openxmlformats.org/officeDocument/2006/relationships/image" Target="../media/image22.png"/><Relationship Id="rId9" Type="http://schemas.openxmlformats.org/officeDocument/2006/relationships/image" Target="../media/image27.png"/></Relationships>
</file>

<file path=ppt/slides/_rels/slide4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9.png"/><Relationship Id="rId7"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redmine.lusy.fri.uni-lj.si/documents/307" TargetMode="External"/><Relationship Id="rId5" Type="http://schemas.openxmlformats.org/officeDocument/2006/relationships/image" Target="../media/image5.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1EF3E-C45F-6B2F-D6C0-D64931E6EE16}"/>
              </a:ext>
            </a:extLst>
          </p:cNvPr>
          <p:cNvSpPr>
            <a:spLocks noGrp="1"/>
          </p:cNvSpPr>
          <p:nvPr>
            <p:ph type="ctrTitle"/>
          </p:nvPr>
        </p:nvSpPr>
        <p:spPr>
          <a:xfrm>
            <a:off x="1134110" y="453091"/>
            <a:ext cx="9698990" cy="2928421"/>
          </a:xfrm>
        </p:spPr>
        <p:txBody>
          <a:bodyPr>
            <a:normAutofit/>
          </a:bodyPr>
          <a:lstStyle/>
          <a:p>
            <a:pPr algn="l"/>
            <a:r>
              <a:rPr lang="sl-SI" b="1" dirty="0">
                <a:solidFill>
                  <a:schemeClr val="accent6">
                    <a:lumMod val="50000"/>
                  </a:schemeClr>
                </a:solidFill>
              </a:rPr>
              <a:t>Digitalna pismenost,</a:t>
            </a:r>
            <a:br>
              <a:rPr lang="sl-SI" b="1" dirty="0">
                <a:solidFill>
                  <a:schemeClr val="accent6">
                    <a:lumMod val="50000"/>
                  </a:schemeClr>
                </a:solidFill>
              </a:rPr>
            </a:br>
            <a:r>
              <a:rPr lang="sl-SI" b="1" dirty="0">
                <a:solidFill>
                  <a:schemeClr val="accent6">
                    <a:lumMod val="50000"/>
                  </a:schemeClr>
                </a:solidFill>
              </a:rPr>
              <a:t>digitalne kompetence in</a:t>
            </a:r>
            <a:br>
              <a:rPr lang="sl-SI" b="1" dirty="0">
                <a:solidFill>
                  <a:schemeClr val="accent6">
                    <a:lumMod val="50000"/>
                  </a:schemeClr>
                </a:solidFill>
              </a:rPr>
            </a:br>
            <a:r>
              <a:rPr lang="sl-SI" b="1" dirty="0">
                <a:solidFill>
                  <a:schemeClr val="accent6">
                    <a:lumMod val="50000"/>
                  </a:schemeClr>
                </a:solidFill>
              </a:rPr>
              <a:t>računalniška znanja</a:t>
            </a:r>
            <a:endParaRPr lang="sl-SI" b="1" i="1" dirty="0">
              <a:solidFill>
                <a:srgbClr val="0070C0"/>
              </a:solidFill>
            </a:endParaRPr>
          </a:p>
        </p:txBody>
      </p:sp>
      <p:sp>
        <p:nvSpPr>
          <p:cNvPr id="3" name="Subtitle 2">
            <a:extLst>
              <a:ext uri="{FF2B5EF4-FFF2-40B4-BE49-F238E27FC236}">
                <a16:creationId xmlns:a16="http://schemas.microsoft.com/office/drawing/2014/main" id="{B4E517DC-98F8-9DE7-7D48-1E0BD47A8A09}"/>
              </a:ext>
            </a:extLst>
          </p:cNvPr>
          <p:cNvSpPr>
            <a:spLocks noGrp="1"/>
          </p:cNvSpPr>
          <p:nvPr>
            <p:ph type="subTitle" idx="1"/>
          </p:nvPr>
        </p:nvSpPr>
        <p:spPr>
          <a:xfrm>
            <a:off x="1524000" y="4560569"/>
            <a:ext cx="9144000" cy="491491"/>
          </a:xfrm>
        </p:spPr>
        <p:txBody>
          <a:bodyPr>
            <a:normAutofit/>
          </a:bodyPr>
          <a:lstStyle/>
          <a:p>
            <a:pPr algn="r"/>
            <a:r>
              <a:rPr lang="sl-SI" b="1" dirty="0">
                <a:solidFill>
                  <a:schemeClr val="accent2">
                    <a:lumMod val="75000"/>
                  </a:schemeClr>
                </a:solidFill>
              </a:rPr>
              <a:t>Andrej Brodnik, UL FRI &amp; UP FAMNIT</a:t>
            </a:r>
          </a:p>
        </p:txBody>
      </p:sp>
      <p:pic>
        <p:nvPicPr>
          <p:cNvPr id="1026" name="Picture 2">
            <a:extLst>
              <a:ext uri="{FF2B5EF4-FFF2-40B4-BE49-F238E27FC236}">
                <a16:creationId xmlns:a16="http://schemas.microsoft.com/office/drawing/2014/main" id="{6F10A563-3D24-F86C-3D8A-6A6DBA942C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5520" y="5481807"/>
            <a:ext cx="1915160" cy="101446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645E3E1-EC3A-9125-BC70-1F5AE87DF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5574" y="5513266"/>
            <a:ext cx="2386330" cy="951549"/>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A6117204-4EF7-A4B3-914F-90C0D299FB23}"/>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88805140-E5DB-2E89-3CF1-B66823FB827E}"/>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3B6B9189-883B-04C7-8BC2-70FC96C9DB7C}"/>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4" name="Subtitle 2">
            <a:extLst>
              <a:ext uri="{FF2B5EF4-FFF2-40B4-BE49-F238E27FC236}">
                <a16:creationId xmlns:a16="http://schemas.microsoft.com/office/drawing/2014/main" id="{A9AC63FF-BA16-886B-963C-A2D916FAB1BD}"/>
              </a:ext>
            </a:extLst>
          </p:cNvPr>
          <p:cNvSpPr txBox="1">
            <a:spLocks/>
          </p:cNvSpPr>
          <p:nvPr/>
        </p:nvSpPr>
        <p:spPr>
          <a:xfrm>
            <a:off x="566174" y="5973323"/>
            <a:ext cx="6223246" cy="49149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sl-SI" dirty="0">
                <a:solidFill>
                  <a:srgbClr val="7030A0"/>
                </a:solidFill>
                <a:latin typeface="+mj-lt"/>
              </a:rPr>
              <a:t>Teden digitalnega izobraževanja</a:t>
            </a:r>
          </a:p>
        </p:txBody>
      </p:sp>
      <p:pic>
        <p:nvPicPr>
          <p:cNvPr id="8" name="Picture 7" descr="Qr code&#10;&#10;Description automatically generated">
            <a:extLst>
              <a:ext uri="{FF2B5EF4-FFF2-40B4-BE49-F238E27FC236}">
                <a16:creationId xmlns:a16="http://schemas.microsoft.com/office/drawing/2014/main" id="{206A32D2-3D6E-D968-8705-3CECC92D6885}"/>
              </a:ext>
            </a:extLst>
          </p:cNvPr>
          <p:cNvPicPr>
            <a:picLocks noChangeAspect="1"/>
          </p:cNvPicPr>
          <p:nvPr/>
        </p:nvPicPr>
        <p:blipFill>
          <a:blip r:embed="rId6"/>
          <a:stretch>
            <a:fillRect/>
          </a:stretch>
        </p:blipFill>
        <p:spPr>
          <a:xfrm>
            <a:off x="1268730" y="3412970"/>
            <a:ext cx="1623060" cy="1623060"/>
          </a:xfrm>
          <a:prstGeom prst="rect">
            <a:avLst/>
          </a:prstGeom>
        </p:spPr>
      </p:pic>
      <p:pic>
        <p:nvPicPr>
          <p:cNvPr id="13" name="Picture 12" descr="Chart&#10;&#10;Description automatically generated">
            <a:extLst>
              <a:ext uri="{FF2B5EF4-FFF2-40B4-BE49-F238E27FC236}">
                <a16:creationId xmlns:a16="http://schemas.microsoft.com/office/drawing/2014/main" id="{9EE0F29E-83C8-F005-E95A-0AEB876ED144}"/>
              </a:ext>
            </a:extLst>
          </p:cNvPr>
          <p:cNvPicPr>
            <a:picLocks noChangeAspect="1"/>
          </p:cNvPicPr>
          <p:nvPr/>
        </p:nvPicPr>
        <p:blipFill>
          <a:blip r:embed="rId7"/>
          <a:stretch>
            <a:fillRect/>
          </a:stretch>
        </p:blipFill>
        <p:spPr>
          <a:xfrm>
            <a:off x="6789420" y="1830123"/>
            <a:ext cx="7772400" cy="2387237"/>
          </a:xfrm>
          <a:prstGeom prst="rect">
            <a:avLst/>
          </a:prstGeom>
        </p:spPr>
      </p:pic>
    </p:spTree>
    <p:extLst>
      <p:ext uri="{BB962C8B-B14F-4D97-AF65-F5344CB8AC3E}">
        <p14:creationId xmlns:p14="http://schemas.microsoft.com/office/powerpoint/2010/main" val="14385847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t>Kako deluje? </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3488140" cy="1680751"/>
          </a:xfrm>
        </p:spPr>
        <p:txBody>
          <a:bodyPr>
            <a:normAutofit fontScale="47500" lnSpcReduction="20000"/>
          </a:bodyPr>
          <a:lstStyle/>
          <a:p>
            <a:pPr marL="0" indent="0">
              <a:buNone/>
            </a:pPr>
            <a:r>
              <a:rPr lang="sl-SI" b="1" dirty="0">
                <a:solidFill>
                  <a:schemeClr val="accent6">
                    <a:lumMod val="50000"/>
                  </a:schemeClr>
                </a:solidFill>
              </a:rPr>
              <a:t>Tri ure hoda za pustno nedeljo leži vas, pa ji pravijo mesto. Sredi vasi se cedi rjava mlakuža, ji pravijo potok. Ob obeh krajih mlakuže stoje koče, jim pravijo hiše. Dve, tri hiše imajo nadstropja, takim hišam pravijo graščine. Ime je vasi Butale.</a:t>
            </a:r>
          </a:p>
          <a:p>
            <a:pPr marL="0" indent="0">
              <a:buNone/>
            </a:pPr>
            <a:r>
              <a:rPr lang="sl-SI" b="1" dirty="0">
                <a:solidFill>
                  <a:schemeClr val="accent6">
                    <a:lumMod val="50000"/>
                  </a:schemeClr>
                </a:solidFill>
              </a:rPr>
              <a:t>Butalci so gadje; tisto leto, ko sta bili dve kravi za en par, so se Butalci skregali s pametjo, pa so zmagali Butalci, — kaj mislite! — in ne pamet: takšni so.</a:t>
            </a: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10</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pic>
        <p:nvPicPr>
          <p:cNvPr id="11" name="Picture 10" descr="Background pattern&#10;&#10;Description automatically generated">
            <a:extLst>
              <a:ext uri="{FF2B5EF4-FFF2-40B4-BE49-F238E27FC236}">
                <a16:creationId xmlns:a16="http://schemas.microsoft.com/office/drawing/2014/main" id="{A74B26BE-7D5A-4127-C4F8-E5E72552F7A9}"/>
              </a:ext>
            </a:extLst>
          </p:cNvPr>
          <p:cNvPicPr>
            <a:picLocks noChangeAspect="1"/>
          </p:cNvPicPr>
          <p:nvPr/>
        </p:nvPicPr>
        <p:blipFill>
          <a:blip r:embed="rId4"/>
          <a:stretch>
            <a:fillRect/>
          </a:stretch>
        </p:blipFill>
        <p:spPr>
          <a:xfrm>
            <a:off x="4765537" y="2483580"/>
            <a:ext cx="1555905" cy="1197477"/>
          </a:xfrm>
          <a:prstGeom prst="rect">
            <a:avLst/>
          </a:prstGeom>
        </p:spPr>
      </p:pic>
      <p:pic>
        <p:nvPicPr>
          <p:cNvPr id="12" name="Picture 11" descr="Qr code&#10;&#10;Description automatically generated">
            <a:extLst>
              <a:ext uri="{FF2B5EF4-FFF2-40B4-BE49-F238E27FC236}">
                <a16:creationId xmlns:a16="http://schemas.microsoft.com/office/drawing/2014/main" id="{1B93060F-0573-DB18-A7F9-1DD1E7E33EFC}"/>
              </a:ext>
            </a:extLst>
          </p:cNvPr>
          <p:cNvPicPr>
            <a:picLocks noChangeAspect="1"/>
          </p:cNvPicPr>
          <p:nvPr/>
        </p:nvPicPr>
        <p:blipFill>
          <a:blip r:embed="rId5"/>
          <a:stretch>
            <a:fillRect/>
          </a:stretch>
        </p:blipFill>
        <p:spPr>
          <a:xfrm>
            <a:off x="1305286" y="3353645"/>
            <a:ext cx="1915585" cy="1915585"/>
          </a:xfrm>
          <a:prstGeom prst="rect">
            <a:avLst/>
          </a:prstGeom>
        </p:spPr>
      </p:pic>
      <p:sp>
        <p:nvSpPr>
          <p:cNvPr id="13" name="Content Placeholder 2">
            <a:extLst>
              <a:ext uri="{FF2B5EF4-FFF2-40B4-BE49-F238E27FC236}">
                <a16:creationId xmlns:a16="http://schemas.microsoft.com/office/drawing/2014/main" id="{2F46086B-CCE7-86E5-0F81-1BE9DD5B61D8}"/>
              </a:ext>
            </a:extLst>
          </p:cNvPr>
          <p:cNvSpPr txBox="1">
            <a:spLocks/>
          </p:cNvSpPr>
          <p:nvPr/>
        </p:nvSpPr>
        <p:spPr>
          <a:xfrm>
            <a:off x="2989998" y="5609785"/>
            <a:ext cx="5333999" cy="3597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sz="2000" dirty="0">
                <a:solidFill>
                  <a:schemeClr val="tx1">
                    <a:lumMod val="95000"/>
                    <a:lumOff val="5000"/>
                  </a:schemeClr>
                </a:solidFill>
              </a:rPr>
              <a:t> </a:t>
            </a:r>
            <a:r>
              <a:rPr lang="sl-SI" sz="2000" dirty="0">
                <a:solidFill>
                  <a:schemeClr val="tx1">
                    <a:lumMod val="95000"/>
                    <a:lumOff val="5000"/>
                  </a:schemeClr>
                </a:solidFill>
                <a:hlinkClick r:id="rId6"/>
              </a:rPr>
              <a:t>https://redmine.lusy.fri.uni-lj.si/documents/307</a:t>
            </a:r>
            <a:endParaRPr lang="sl-SI" sz="2000" dirty="0">
              <a:solidFill>
                <a:schemeClr val="tx1">
                  <a:lumMod val="95000"/>
                  <a:lumOff val="5000"/>
                </a:schemeClr>
              </a:solidFill>
            </a:endParaRPr>
          </a:p>
        </p:txBody>
      </p:sp>
      <p:pic>
        <p:nvPicPr>
          <p:cNvPr id="5" name="Content Placeholder 7" descr="Qr code&#10;&#10;Description automatically generated">
            <a:extLst>
              <a:ext uri="{FF2B5EF4-FFF2-40B4-BE49-F238E27FC236}">
                <a16:creationId xmlns:a16="http://schemas.microsoft.com/office/drawing/2014/main" id="{3B9C9765-29A4-22B2-C3E7-4E0A289250FA}"/>
              </a:ext>
            </a:extLst>
          </p:cNvPr>
          <p:cNvPicPr>
            <a:picLocks noChangeAspect="1"/>
          </p:cNvPicPr>
          <p:nvPr/>
        </p:nvPicPr>
        <p:blipFill>
          <a:blip r:embed="rId7"/>
          <a:stretch>
            <a:fillRect/>
          </a:stretch>
        </p:blipFill>
        <p:spPr>
          <a:xfrm>
            <a:off x="7648630" y="1567432"/>
            <a:ext cx="3863353" cy="3863353"/>
          </a:xfrm>
          <a:prstGeom prst="rect">
            <a:avLst/>
          </a:prstGeom>
        </p:spPr>
      </p:pic>
    </p:spTree>
    <p:extLst>
      <p:ext uri="{BB962C8B-B14F-4D97-AF65-F5344CB8AC3E}">
        <p14:creationId xmlns:p14="http://schemas.microsoft.com/office/powerpoint/2010/main" val="1999380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rgbClr val="0070C0"/>
                </a:solidFill>
              </a:rPr>
              <a:t>Temeljna znanja</a:t>
            </a:r>
            <a:endParaRPr lang="sl-SI" sz="3600" b="1" i="1" dirty="0">
              <a:solidFill>
                <a:schemeClr val="tx1">
                  <a:lumMod val="95000"/>
                  <a:lumOff val="5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a:bodyPr>
          <a:lstStyle/>
          <a:p>
            <a:pPr marL="514350" indent="-514350">
              <a:buFont typeface="+mj-lt"/>
              <a:buAutoNum type="arabicPeriod"/>
            </a:pPr>
            <a:r>
              <a:rPr lang="sl-SI" i="1" dirty="0">
                <a:solidFill>
                  <a:schemeClr val="accent6">
                    <a:lumMod val="50000"/>
                  </a:schemeClr>
                </a:solidFill>
              </a:rPr>
              <a:t>Računalniški sistemi,</a:t>
            </a:r>
          </a:p>
          <a:p>
            <a:pPr marL="514350" indent="-514350">
              <a:buFont typeface="+mj-lt"/>
              <a:buAutoNum type="arabicPeriod"/>
            </a:pPr>
            <a:r>
              <a:rPr lang="sl-SI" i="1" dirty="0">
                <a:solidFill>
                  <a:schemeClr val="accent6">
                    <a:lumMod val="50000"/>
                  </a:schemeClr>
                </a:solidFill>
              </a:rPr>
              <a:t>Podatki in analiza,</a:t>
            </a:r>
          </a:p>
          <a:p>
            <a:pPr marL="514350" indent="-514350">
              <a:buFont typeface="+mj-lt"/>
              <a:buAutoNum type="arabicPeriod"/>
            </a:pPr>
            <a:r>
              <a:rPr lang="sl-SI" i="1" dirty="0">
                <a:solidFill>
                  <a:schemeClr val="accent6">
                    <a:lumMod val="50000"/>
                  </a:schemeClr>
                </a:solidFill>
              </a:rPr>
              <a:t>Algoritmi in programiranje,</a:t>
            </a:r>
          </a:p>
          <a:p>
            <a:pPr marL="514350" indent="-514350">
              <a:buFont typeface="+mj-lt"/>
              <a:buAutoNum type="arabicPeriod"/>
            </a:pPr>
            <a:r>
              <a:rPr lang="sl-SI" i="1" dirty="0">
                <a:solidFill>
                  <a:schemeClr val="accent6">
                    <a:lumMod val="50000"/>
                  </a:schemeClr>
                </a:solidFill>
              </a:rPr>
              <a:t>Omrežja in Internet ter</a:t>
            </a:r>
          </a:p>
          <a:p>
            <a:pPr marL="514350" indent="-514350">
              <a:buFont typeface="+mj-lt"/>
              <a:buAutoNum type="arabicPeriod"/>
            </a:pPr>
            <a:r>
              <a:rPr lang="sl-SI" i="1" dirty="0">
                <a:solidFill>
                  <a:schemeClr val="accent6">
                    <a:lumMod val="50000"/>
                  </a:schemeClr>
                </a:solidFill>
              </a:rPr>
              <a:t>Učinki računalništva in informatike</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11</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85673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chemeClr val="tx1">
                    <a:lumMod val="95000"/>
                    <a:lumOff val="5000"/>
                  </a:schemeClr>
                </a:solidFill>
              </a:rPr>
              <a:t>In ... Avstrija</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a:bodyPr>
          <a:lstStyle/>
          <a:p>
            <a:r>
              <a:rPr lang="sl-SI" dirty="0">
                <a:solidFill>
                  <a:schemeClr val="accent6">
                    <a:lumMod val="50000"/>
                  </a:schemeClr>
                </a:solidFill>
              </a:rPr>
              <a:t>2006 – kompetence</a:t>
            </a:r>
          </a:p>
          <a:p>
            <a:r>
              <a:rPr lang="sl-SI" dirty="0">
                <a:solidFill>
                  <a:schemeClr val="accent6">
                    <a:lumMod val="50000"/>
                  </a:schemeClr>
                </a:solidFill>
              </a:rPr>
              <a:t>2018 – »Digitalno izobraževanje« (Digitale Grundbildung)</a:t>
            </a:r>
          </a:p>
          <a:p>
            <a:pPr lvl="1"/>
            <a:r>
              <a:rPr lang="sl-SI" sz="2800" dirty="0">
                <a:solidFill>
                  <a:schemeClr val="accent6">
                    <a:lumMod val="50000"/>
                  </a:schemeClr>
                </a:solidFill>
              </a:rPr>
              <a:t>šolska avtonomija ali kot samostojen predmet ali izvajajo integrirano</a:t>
            </a:r>
          </a:p>
          <a:p>
            <a:r>
              <a:rPr lang="sl-SI" dirty="0">
                <a:solidFill>
                  <a:schemeClr val="accent6">
                    <a:lumMod val="50000"/>
                  </a:schemeClr>
                </a:solidFill>
              </a:rPr>
              <a:t>2021 – obvezen opredmet do 2022/23 </a:t>
            </a:r>
          </a:p>
          <a:p>
            <a:pPr lvl="1"/>
            <a:r>
              <a:rPr lang="sl-SI" sz="2800" dirty="0">
                <a:solidFill>
                  <a:schemeClr val="accent6">
                    <a:lumMod val="50000"/>
                  </a:schemeClr>
                </a:solidFill>
              </a:rPr>
              <a:t>preverjanje (RINOS poročilo I)</a:t>
            </a:r>
          </a:p>
          <a:p>
            <a:pPr lvl="1"/>
            <a:r>
              <a:rPr lang="sl-SI" sz="2800" dirty="0">
                <a:solidFill>
                  <a:schemeClr val="accent6">
                    <a:lumMod val="50000"/>
                  </a:schemeClr>
                </a:solidFill>
              </a:rPr>
              <a:t>1h/teden 5-7</a:t>
            </a:r>
          </a:p>
          <a:p>
            <a:pPr lvl="1"/>
            <a:r>
              <a:rPr lang="sl-SI" sz="2800" dirty="0">
                <a:solidFill>
                  <a:schemeClr val="accent6">
                    <a:lumMod val="50000"/>
                  </a:schemeClr>
                </a:solidFill>
              </a:rPr>
              <a:t>naslednje leto vsi razredi</a:t>
            </a:r>
          </a:p>
          <a:p>
            <a:pPr marL="0" indent="0">
              <a:buNone/>
            </a:pP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12</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71748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365125"/>
            <a:ext cx="10515600" cy="1325563"/>
          </a:xfrm>
        </p:spPr>
        <p:txBody>
          <a:bodyPr/>
          <a:lstStyle/>
          <a:p>
            <a:r>
              <a:rPr lang="sl-SI" dirty="0"/>
              <a:t>Poročilo Eurydice 2022 </a:t>
            </a:r>
            <a:r>
              <a:rPr lang="sl-SI" sz="3600" dirty="0"/>
              <a:t>(na kratko)</a:t>
            </a:r>
            <a:endParaRPr lang="sl-SI" dirty="0"/>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dirty="0"/>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13</a:t>
            </a:fld>
            <a:endParaRPr lang="sl-SI"/>
          </a:p>
        </p:txBody>
      </p:sp>
      <p:sp>
        <p:nvSpPr>
          <p:cNvPr id="16" name="Content Placeholder 2">
            <a:extLst>
              <a:ext uri="{FF2B5EF4-FFF2-40B4-BE49-F238E27FC236}">
                <a16:creationId xmlns:a16="http://schemas.microsoft.com/office/drawing/2014/main" id="{C8CCF991-471A-E09B-8868-61A94D20ACB3}"/>
              </a:ext>
            </a:extLst>
          </p:cNvPr>
          <p:cNvSpPr>
            <a:spLocks noGrp="1"/>
          </p:cNvSpPr>
          <p:nvPr>
            <p:ph idx="1"/>
          </p:nvPr>
        </p:nvSpPr>
        <p:spPr>
          <a:xfrm>
            <a:off x="514350" y="1808174"/>
            <a:ext cx="10555994" cy="1754833"/>
          </a:xfrm>
        </p:spPr>
        <p:txBody>
          <a:bodyPr>
            <a:normAutofit fontScale="92500"/>
          </a:bodyPr>
          <a:lstStyle/>
          <a:p>
            <a:pPr marL="0" indent="0">
              <a:buNone/>
            </a:pPr>
            <a:r>
              <a:rPr lang="sl-SI" b="1" dirty="0"/>
              <a:t>države:</a:t>
            </a:r>
          </a:p>
          <a:p>
            <a:pPr lvl="1"/>
            <a:r>
              <a:rPr lang="sl-SI" sz="2800" dirty="0"/>
              <a:t>EU: 27 držav</a:t>
            </a:r>
          </a:p>
          <a:p>
            <a:pPr lvl="1"/>
            <a:r>
              <a:rPr lang="sl-SI" sz="2800" dirty="0">
                <a:solidFill>
                  <a:srgbClr val="0070C0"/>
                </a:solidFill>
              </a:rPr>
              <a:t>ostalo: 10 držav (Albanija, Bosna in Hercegovina, Švica, Islandija, Lihtenštajn, Črna Gora, Severna Makedonija, Norveška, Srbija in Turčija)</a:t>
            </a:r>
            <a:endParaRPr lang="sl-SI" dirty="0">
              <a:solidFill>
                <a:srgbClr val="0070C0"/>
              </a:solidFill>
            </a:endParaRPr>
          </a:p>
          <a:p>
            <a:pPr marL="0" indent="0">
              <a:buNone/>
            </a:pPr>
            <a:endParaRPr lang="sl-SI" b="1" dirty="0"/>
          </a:p>
          <a:p>
            <a:pPr marL="0" indent="0">
              <a:buNone/>
            </a:pPr>
            <a:endParaRPr lang="sl-SI" b="1" dirty="0"/>
          </a:p>
        </p:txBody>
      </p:sp>
      <p:grpSp>
        <p:nvGrpSpPr>
          <p:cNvPr id="3" name="Group 2">
            <a:extLst>
              <a:ext uri="{FF2B5EF4-FFF2-40B4-BE49-F238E27FC236}">
                <a16:creationId xmlns:a16="http://schemas.microsoft.com/office/drawing/2014/main" id="{025B18F9-16DF-4414-10B8-02C00B7012DB}"/>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871A892D-5BE2-4E00-F0B2-DD570CD4618C}"/>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84558397-5DA0-6D66-73CE-2F59BB82A260}"/>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9" name="Footer Placeholder 8">
            <a:extLst>
              <a:ext uri="{FF2B5EF4-FFF2-40B4-BE49-F238E27FC236}">
                <a16:creationId xmlns:a16="http://schemas.microsoft.com/office/drawing/2014/main" id="{E4B01C9B-4E1F-93E3-6CD8-AED97B9851F9}"/>
              </a:ext>
            </a:extLst>
          </p:cNvPr>
          <p:cNvSpPr>
            <a:spLocks noGrp="1"/>
          </p:cNvSpPr>
          <p:nvPr>
            <p:ph type="ftr" sz="quarter" idx="11"/>
          </p:nvPr>
        </p:nvSpPr>
        <p:spPr/>
        <p:txBody>
          <a:bodyPr/>
          <a:lstStyle/>
          <a:p>
            <a:r>
              <a:rPr lang="sl-SI"/>
              <a:t>Digitalne kompetence in znanja</a:t>
            </a:r>
          </a:p>
        </p:txBody>
      </p:sp>
      <p:graphicFrame>
        <p:nvGraphicFramePr>
          <p:cNvPr id="5" name="Table 9">
            <a:extLst>
              <a:ext uri="{FF2B5EF4-FFF2-40B4-BE49-F238E27FC236}">
                <a16:creationId xmlns:a16="http://schemas.microsoft.com/office/drawing/2014/main" id="{A4D74A04-30C5-3435-DE01-1BC1AF1B5B16}"/>
              </a:ext>
            </a:extLst>
          </p:cNvPr>
          <p:cNvGraphicFramePr>
            <a:graphicFrameLocks noGrp="1"/>
          </p:cNvGraphicFramePr>
          <p:nvPr>
            <p:extLst>
              <p:ext uri="{D42A27DB-BD31-4B8C-83A1-F6EECF244321}">
                <p14:modId xmlns:p14="http://schemas.microsoft.com/office/powerpoint/2010/main" val="57314634"/>
              </p:ext>
            </p:extLst>
          </p:nvPr>
        </p:nvGraphicFramePr>
        <p:xfrm>
          <a:off x="1728347" y="3563007"/>
          <a:ext cx="8128000" cy="1483360"/>
        </p:xfrm>
        <a:graphic>
          <a:graphicData uri="http://schemas.openxmlformats.org/drawingml/2006/table">
            <a:tbl>
              <a:tblPr firstRow="1" bandRow="1">
                <a:tableStyleId>{5C22544A-7EE6-4342-B048-85BDC9FD1C3A}</a:tableStyleId>
              </a:tblPr>
              <a:tblGrid>
                <a:gridCol w="1774190">
                  <a:extLst>
                    <a:ext uri="{9D8B030D-6E8A-4147-A177-3AD203B41FA5}">
                      <a16:colId xmlns:a16="http://schemas.microsoft.com/office/drawing/2014/main" val="3664336825"/>
                    </a:ext>
                  </a:extLst>
                </a:gridCol>
                <a:gridCol w="1477010">
                  <a:extLst>
                    <a:ext uri="{9D8B030D-6E8A-4147-A177-3AD203B41FA5}">
                      <a16:colId xmlns:a16="http://schemas.microsoft.com/office/drawing/2014/main" val="2439870911"/>
                    </a:ext>
                  </a:extLst>
                </a:gridCol>
                <a:gridCol w="1625600">
                  <a:extLst>
                    <a:ext uri="{9D8B030D-6E8A-4147-A177-3AD203B41FA5}">
                      <a16:colId xmlns:a16="http://schemas.microsoft.com/office/drawing/2014/main" val="3209592329"/>
                    </a:ext>
                  </a:extLst>
                </a:gridCol>
                <a:gridCol w="1625600">
                  <a:extLst>
                    <a:ext uri="{9D8B030D-6E8A-4147-A177-3AD203B41FA5}">
                      <a16:colId xmlns:a16="http://schemas.microsoft.com/office/drawing/2014/main" val="1121720376"/>
                    </a:ext>
                  </a:extLst>
                </a:gridCol>
                <a:gridCol w="1625600">
                  <a:extLst>
                    <a:ext uri="{9D8B030D-6E8A-4147-A177-3AD203B41FA5}">
                      <a16:colId xmlns:a16="http://schemas.microsoft.com/office/drawing/2014/main" val="1818307556"/>
                    </a:ext>
                  </a:extLst>
                </a:gridCol>
              </a:tblGrid>
              <a:tr h="370840">
                <a:tc>
                  <a:txBody>
                    <a:bodyPr/>
                    <a:lstStyle/>
                    <a:p>
                      <a:endParaRPr lang="sl-SI" dirty="0"/>
                    </a:p>
                  </a:txBody>
                  <a:tcPr>
                    <a:solidFill>
                      <a:srgbClr val="0070C0"/>
                    </a:solidFill>
                  </a:tcPr>
                </a:tc>
                <a:tc gridSpan="2">
                  <a:txBody>
                    <a:bodyPr/>
                    <a:lstStyle/>
                    <a:p>
                      <a:pPr algn="ctr"/>
                      <a:r>
                        <a:rPr lang="sl-SI" dirty="0"/>
                        <a:t>Obvezni predmet</a:t>
                      </a:r>
                    </a:p>
                  </a:txBody>
                  <a:tcPr>
                    <a:solidFill>
                      <a:srgbClr val="0070C0"/>
                    </a:solidFill>
                  </a:tcPr>
                </a:tc>
                <a:tc hMerge="1">
                  <a:txBody>
                    <a:bodyPr/>
                    <a:lstStyle/>
                    <a:p>
                      <a:endParaRPr lang="sl-SI" dirty="0"/>
                    </a:p>
                  </a:txBody>
                  <a:tcPr/>
                </a:tc>
                <a:tc gridSpan="2">
                  <a:txBody>
                    <a:bodyPr/>
                    <a:lstStyle/>
                    <a:p>
                      <a:pPr algn="ctr"/>
                      <a:r>
                        <a:rPr lang="sl-SI" dirty="0"/>
                        <a:t>Obvezna vsebina</a:t>
                      </a:r>
                    </a:p>
                  </a:txBody>
                  <a:tcPr>
                    <a:solidFill>
                      <a:srgbClr val="0070C0"/>
                    </a:solidFill>
                  </a:tcPr>
                </a:tc>
                <a:tc hMerge="1">
                  <a:txBody>
                    <a:bodyPr/>
                    <a:lstStyle/>
                    <a:p>
                      <a:endParaRPr lang="sl-SI" dirty="0"/>
                    </a:p>
                  </a:txBody>
                  <a:tcPr/>
                </a:tc>
                <a:extLst>
                  <a:ext uri="{0D108BD9-81ED-4DB2-BD59-A6C34878D82A}">
                    <a16:rowId xmlns:a16="http://schemas.microsoft.com/office/drawing/2014/main" val="3605297073"/>
                  </a:ext>
                </a:extLst>
              </a:tr>
              <a:tr h="370840">
                <a:tc>
                  <a:txBody>
                    <a:bodyPr/>
                    <a:lstStyle/>
                    <a:p>
                      <a:endParaRPr lang="sl-SI" dirty="0"/>
                    </a:p>
                  </a:txBody>
                  <a:tcPr>
                    <a:solidFill>
                      <a:srgbClr val="0070C0"/>
                    </a:solidFill>
                  </a:tcPr>
                </a:tc>
                <a:tc>
                  <a:txBody>
                    <a:bodyPr/>
                    <a:lstStyle/>
                    <a:p>
                      <a:pPr algn="ctr"/>
                      <a:r>
                        <a:rPr lang="sl-SI" dirty="0">
                          <a:solidFill>
                            <a:schemeClr val="bg1"/>
                          </a:solidFill>
                        </a:rPr>
                        <a:t>V EU (od 27)</a:t>
                      </a:r>
                    </a:p>
                  </a:txBody>
                  <a:tcPr>
                    <a:solidFill>
                      <a:srgbClr val="0070C0"/>
                    </a:solidFill>
                  </a:tcPr>
                </a:tc>
                <a:tc>
                  <a:txBody>
                    <a:bodyPr/>
                    <a:lstStyle/>
                    <a:p>
                      <a:pPr algn="ctr"/>
                      <a:r>
                        <a:rPr lang="sl-SI" dirty="0">
                          <a:solidFill>
                            <a:schemeClr val="bg1"/>
                          </a:solidFill>
                        </a:rPr>
                        <a:t>Ostalo (od 10)</a:t>
                      </a:r>
                    </a:p>
                  </a:txBody>
                  <a:tcPr>
                    <a:solidFill>
                      <a:srgbClr val="0070C0"/>
                    </a:solidFill>
                  </a:tcPr>
                </a:tc>
                <a:tc>
                  <a:txBody>
                    <a:bodyPr/>
                    <a:lstStyle/>
                    <a:p>
                      <a:pPr algn="ctr"/>
                      <a:r>
                        <a:rPr lang="sl-SI" dirty="0">
                          <a:solidFill>
                            <a:schemeClr val="bg1"/>
                          </a:solidFill>
                        </a:rPr>
                        <a:t>V EU (od 27)</a:t>
                      </a:r>
                    </a:p>
                  </a:txBody>
                  <a:tcPr>
                    <a:solidFill>
                      <a:srgbClr val="0070C0"/>
                    </a:solidFill>
                  </a:tcPr>
                </a:tc>
                <a:tc>
                  <a:txBody>
                    <a:bodyPr/>
                    <a:lstStyle/>
                    <a:p>
                      <a:pPr algn="ctr"/>
                      <a:r>
                        <a:rPr lang="sl-SI" dirty="0">
                          <a:solidFill>
                            <a:schemeClr val="bg1"/>
                          </a:solidFill>
                        </a:rPr>
                        <a:t>Ostalo (od 10)</a:t>
                      </a:r>
                    </a:p>
                  </a:txBody>
                  <a:tcPr>
                    <a:solidFill>
                      <a:srgbClr val="0070C0"/>
                    </a:solidFill>
                  </a:tcPr>
                </a:tc>
                <a:extLst>
                  <a:ext uri="{0D108BD9-81ED-4DB2-BD59-A6C34878D82A}">
                    <a16:rowId xmlns:a16="http://schemas.microsoft.com/office/drawing/2014/main" val="3458058510"/>
                  </a:ext>
                </a:extLst>
              </a:tr>
              <a:tr h="370840">
                <a:tc>
                  <a:txBody>
                    <a:bodyPr/>
                    <a:lstStyle/>
                    <a:p>
                      <a:r>
                        <a:rPr lang="sl-SI" dirty="0"/>
                        <a:t>Pred reformami</a:t>
                      </a:r>
                    </a:p>
                  </a:txBody>
                  <a:tcPr/>
                </a:tc>
                <a:tc>
                  <a:txBody>
                    <a:bodyPr/>
                    <a:lstStyle/>
                    <a:p>
                      <a:pPr algn="ctr"/>
                      <a:r>
                        <a:rPr lang="sl-SI" dirty="0"/>
                        <a:t>14</a:t>
                      </a:r>
                    </a:p>
                  </a:txBody>
                  <a:tcPr/>
                </a:tc>
                <a:tc>
                  <a:txBody>
                    <a:bodyPr/>
                    <a:lstStyle/>
                    <a:p>
                      <a:pPr algn="ctr"/>
                      <a:r>
                        <a:rPr lang="sl-SI" dirty="0"/>
                        <a:t>6</a:t>
                      </a:r>
                    </a:p>
                  </a:txBody>
                  <a:tcPr/>
                </a:tc>
                <a:tc>
                  <a:txBody>
                    <a:bodyPr/>
                    <a:lstStyle/>
                    <a:p>
                      <a:pPr algn="ctr"/>
                      <a:r>
                        <a:rPr lang="sl-SI" dirty="0"/>
                        <a:t>23</a:t>
                      </a:r>
                    </a:p>
                  </a:txBody>
                  <a:tcPr/>
                </a:tc>
                <a:tc>
                  <a:txBody>
                    <a:bodyPr/>
                    <a:lstStyle/>
                    <a:p>
                      <a:pPr algn="ctr"/>
                      <a:r>
                        <a:rPr lang="sl-SI" dirty="0"/>
                        <a:t>9</a:t>
                      </a:r>
                    </a:p>
                  </a:txBody>
                  <a:tcPr/>
                </a:tc>
                <a:extLst>
                  <a:ext uri="{0D108BD9-81ED-4DB2-BD59-A6C34878D82A}">
                    <a16:rowId xmlns:a16="http://schemas.microsoft.com/office/drawing/2014/main" val="2141052944"/>
                  </a:ext>
                </a:extLst>
              </a:tr>
              <a:tr h="370840">
                <a:tc>
                  <a:txBody>
                    <a:bodyPr/>
                    <a:lstStyle/>
                    <a:p>
                      <a:r>
                        <a:rPr lang="sl-SI" dirty="0"/>
                        <a:t>Po reformah</a:t>
                      </a:r>
                    </a:p>
                  </a:txBody>
                  <a:tcPr/>
                </a:tc>
                <a:tc>
                  <a:txBody>
                    <a:bodyPr/>
                    <a:lstStyle/>
                    <a:p>
                      <a:pPr algn="ctr"/>
                      <a:r>
                        <a:rPr lang="sl-SI" dirty="0"/>
                        <a:t>19</a:t>
                      </a:r>
                    </a:p>
                  </a:txBody>
                  <a:tcPr/>
                </a:tc>
                <a:tc>
                  <a:txBody>
                    <a:bodyPr/>
                    <a:lstStyle/>
                    <a:p>
                      <a:pPr algn="ctr"/>
                      <a:r>
                        <a:rPr lang="sl-SI" dirty="0"/>
                        <a:t>7</a:t>
                      </a:r>
                    </a:p>
                  </a:txBody>
                  <a:tcPr/>
                </a:tc>
                <a:tc>
                  <a:txBody>
                    <a:bodyPr/>
                    <a:lstStyle/>
                    <a:p>
                      <a:pPr algn="ctr"/>
                      <a:r>
                        <a:rPr lang="sl-SI" dirty="0"/>
                        <a:t>26</a:t>
                      </a:r>
                    </a:p>
                  </a:txBody>
                  <a:tcPr/>
                </a:tc>
                <a:tc>
                  <a:txBody>
                    <a:bodyPr/>
                    <a:lstStyle/>
                    <a:p>
                      <a:pPr algn="ctr"/>
                      <a:r>
                        <a:rPr lang="sl-SI" dirty="0"/>
                        <a:t>10</a:t>
                      </a:r>
                    </a:p>
                  </a:txBody>
                  <a:tcPr/>
                </a:tc>
                <a:extLst>
                  <a:ext uri="{0D108BD9-81ED-4DB2-BD59-A6C34878D82A}">
                    <a16:rowId xmlns:a16="http://schemas.microsoft.com/office/drawing/2014/main" val="3322953169"/>
                  </a:ext>
                </a:extLst>
              </a:tr>
            </a:tbl>
          </a:graphicData>
        </a:graphic>
      </p:graphicFrame>
      <p:grpSp>
        <p:nvGrpSpPr>
          <p:cNvPr id="13" name="Group 12">
            <a:extLst>
              <a:ext uri="{FF2B5EF4-FFF2-40B4-BE49-F238E27FC236}">
                <a16:creationId xmlns:a16="http://schemas.microsoft.com/office/drawing/2014/main" id="{3C6303FB-335B-B9F2-639B-D52C9509DC85}"/>
              </a:ext>
            </a:extLst>
          </p:cNvPr>
          <p:cNvGrpSpPr/>
          <p:nvPr/>
        </p:nvGrpSpPr>
        <p:grpSpPr>
          <a:xfrm>
            <a:off x="5972503" y="4972400"/>
            <a:ext cx="2445349" cy="1089978"/>
            <a:chOff x="6004034" y="4872990"/>
            <a:chExt cx="2445349" cy="1089978"/>
          </a:xfrm>
        </p:grpSpPr>
        <p:sp>
          <p:nvSpPr>
            <p:cNvPr id="10" name="TextBox 9">
              <a:extLst>
                <a:ext uri="{FF2B5EF4-FFF2-40B4-BE49-F238E27FC236}">
                  <a16:creationId xmlns:a16="http://schemas.microsoft.com/office/drawing/2014/main" id="{6DBDA4D4-229D-1557-5959-2B4D323ABE71}"/>
                </a:ext>
              </a:extLst>
            </p:cNvPr>
            <p:cNvSpPr txBox="1"/>
            <p:nvPr/>
          </p:nvSpPr>
          <p:spPr>
            <a:xfrm>
              <a:off x="6004034" y="5439748"/>
              <a:ext cx="2445349" cy="523220"/>
            </a:xfrm>
            <a:prstGeom prst="rect">
              <a:avLst/>
            </a:prstGeom>
            <a:noFill/>
          </p:spPr>
          <p:txBody>
            <a:bodyPr wrap="none" rtlCol="0">
              <a:spAutoFit/>
            </a:bodyPr>
            <a:lstStyle/>
            <a:p>
              <a:r>
                <a:rPr lang="sl-SI" sz="2800" b="1" dirty="0">
                  <a:solidFill>
                    <a:srgbClr val="FF0000"/>
                  </a:solidFill>
                </a:rPr>
                <a:t>Slovenija edina</a:t>
              </a:r>
            </a:p>
          </p:txBody>
        </p:sp>
        <p:cxnSp>
          <p:nvCxnSpPr>
            <p:cNvPr id="12" name="Straight Arrow Connector 11">
              <a:extLst>
                <a:ext uri="{FF2B5EF4-FFF2-40B4-BE49-F238E27FC236}">
                  <a16:creationId xmlns:a16="http://schemas.microsoft.com/office/drawing/2014/main" id="{BDF2E59E-2DCC-A484-5428-87073E5E3803}"/>
                </a:ext>
              </a:extLst>
            </p:cNvPr>
            <p:cNvCxnSpPr>
              <a:stCxn id="10" idx="0"/>
            </p:cNvCxnSpPr>
            <p:nvPr/>
          </p:nvCxnSpPr>
          <p:spPr>
            <a:xfrm flipV="1">
              <a:off x="7226709" y="4872990"/>
              <a:ext cx="198850" cy="566758"/>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341267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365125"/>
            <a:ext cx="10515600" cy="1325563"/>
          </a:xfrm>
        </p:spPr>
        <p:txBody>
          <a:bodyPr/>
          <a:lstStyle/>
          <a:p>
            <a:r>
              <a:rPr lang="sl-SI" dirty="0"/>
              <a:t>Skupnost učiteljev (</a:t>
            </a:r>
            <a:r>
              <a:rPr lang="sl-SI" i="1" dirty="0"/>
              <a:t>Community of Practice)</a:t>
            </a:r>
            <a:endParaRPr lang="sl-SI" dirty="0"/>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dirty="0"/>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14</a:t>
            </a:fld>
            <a:endParaRPr lang="sl-SI"/>
          </a:p>
        </p:txBody>
      </p:sp>
      <p:sp>
        <p:nvSpPr>
          <p:cNvPr id="16" name="Content Placeholder 2">
            <a:extLst>
              <a:ext uri="{FF2B5EF4-FFF2-40B4-BE49-F238E27FC236}">
                <a16:creationId xmlns:a16="http://schemas.microsoft.com/office/drawing/2014/main" id="{C8CCF991-471A-E09B-8868-61A94D20ACB3}"/>
              </a:ext>
            </a:extLst>
          </p:cNvPr>
          <p:cNvSpPr>
            <a:spLocks noGrp="1"/>
          </p:cNvSpPr>
          <p:nvPr>
            <p:ph idx="1"/>
          </p:nvPr>
        </p:nvSpPr>
        <p:spPr>
          <a:xfrm>
            <a:off x="514350" y="1808174"/>
            <a:ext cx="10555994" cy="4298712"/>
          </a:xfrm>
        </p:spPr>
        <p:txBody>
          <a:bodyPr>
            <a:normAutofit/>
          </a:bodyPr>
          <a:lstStyle/>
          <a:p>
            <a:pPr marL="0" indent="0">
              <a:buNone/>
            </a:pPr>
            <a:r>
              <a:rPr lang="sl-SI" dirty="0"/>
              <a:t>Temeljna znanja RIN v povezavi z drugimi predmeti:</a:t>
            </a:r>
          </a:p>
          <a:p>
            <a:pPr marL="457200" lvl="1" indent="0">
              <a:buNone/>
            </a:pPr>
            <a:r>
              <a:rPr lang="sl-SI" dirty="0"/>
              <a:t>Druga polovica 20. stoletja ter 21. stoletje čas, ko prvič v zgodovini stroji, ki jih je naredil</a:t>
            </a:r>
            <a:br>
              <a:rPr lang="sl-SI" dirty="0"/>
            </a:br>
            <a:r>
              <a:rPr lang="sl-SI" dirty="0"/>
              <a:t>človek, ne opravljajo zgolj fizičnega dela, ampak pomagajo človeku tudi pri intelektualnem delu takorekoč na vseh področjih njegove dejavnosti. Stroj (računalnik) postaja človeku sodelavec in partner ter ne zgolj orodje.</a:t>
            </a:r>
          </a:p>
          <a:p>
            <a:pPr marL="0" indent="0" algn="r">
              <a:buNone/>
            </a:pPr>
            <a:r>
              <a:rPr lang="sl-SI" dirty="0">
                <a:hlinkClick r:id="rId2"/>
              </a:rPr>
              <a:t>https://ucilnica.acm.si/enrol/index.php?id=84</a:t>
            </a:r>
            <a:endParaRPr lang="sl-SI" dirty="0"/>
          </a:p>
          <a:p>
            <a:pPr marL="0" indent="0">
              <a:buNone/>
            </a:pPr>
            <a:endParaRPr lang="sl-SI" dirty="0"/>
          </a:p>
          <a:p>
            <a:pPr marL="0" indent="0">
              <a:buNone/>
            </a:pPr>
            <a:r>
              <a:rPr lang="sl-SI" dirty="0"/>
              <a:t>Napoj: </a:t>
            </a:r>
            <a:r>
              <a:rPr lang="sl-SI" dirty="0">
                <a:hlinkClick r:id="rId3"/>
              </a:rPr>
              <a:t>https://napoj.si/</a:t>
            </a:r>
            <a:endParaRPr lang="sl-SI" dirty="0"/>
          </a:p>
          <a:p>
            <a:pPr marL="0" indent="0">
              <a:buNone/>
            </a:pPr>
            <a:r>
              <a:rPr lang="sl-SI" dirty="0"/>
              <a:t>Učbenik in gradiva: </a:t>
            </a:r>
            <a:r>
              <a:rPr lang="sl-SI" dirty="0">
                <a:hlinkClick r:id="rId4"/>
              </a:rPr>
              <a:t>https://lusy.fri.uni-lj.si/ucbenik/</a:t>
            </a:r>
            <a:endParaRPr lang="sl-SI" dirty="0"/>
          </a:p>
        </p:txBody>
      </p:sp>
      <p:grpSp>
        <p:nvGrpSpPr>
          <p:cNvPr id="3" name="Group 2">
            <a:extLst>
              <a:ext uri="{FF2B5EF4-FFF2-40B4-BE49-F238E27FC236}">
                <a16:creationId xmlns:a16="http://schemas.microsoft.com/office/drawing/2014/main" id="{025B18F9-16DF-4414-10B8-02C00B7012DB}"/>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871A892D-5BE2-4E00-F0B2-DD570CD4618C}"/>
                </a:ext>
              </a:extLst>
            </p:cNvPr>
            <p:cNvPicPr>
              <a:picLocks noChangeAspect="1"/>
            </p:cNvPicPr>
            <p:nvPr/>
          </p:nvPicPr>
          <p:blipFill>
            <a:blip r:embed="rId5"/>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84558397-5DA0-6D66-73CE-2F59BB82A260}"/>
                </a:ext>
              </a:extLst>
            </p:cNvPr>
            <p:cNvPicPr>
              <a:picLocks noChangeAspect="1"/>
            </p:cNvPicPr>
            <p:nvPr/>
          </p:nvPicPr>
          <p:blipFill>
            <a:blip r:embed="rId6"/>
            <a:stretch>
              <a:fillRect/>
            </a:stretch>
          </p:blipFill>
          <p:spPr>
            <a:xfrm>
              <a:off x="10469880" y="245916"/>
              <a:ext cx="497840" cy="509418"/>
            </a:xfrm>
            <a:prstGeom prst="rect">
              <a:avLst/>
            </a:prstGeom>
          </p:spPr>
        </p:pic>
      </p:grpSp>
      <p:sp>
        <p:nvSpPr>
          <p:cNvPr id="9" name="Footer Placeholder 8">
            <a:extLst>
              <a:ext uri="{FF2B5EF4-FFF2-40B4-BE49-F238E27FC236}">
                <a16:creationId xmlns:a16="http://schemas.microsoft.com/office/drawing/2014/main" id="{E4B01C9B-4E1F-93E3-6CD8-AED97B9851F9}"/>
              </a:ext>
            </a:extLst>
          </p:cNvPr>
          <p:cNvSpPr>
            <a:spLocks noGrp="1"/>
          </p:cNvSpPr>
          <p:nvPr>
            <p:ph type="ftr" sz="quarter" idx="11"/>
          </p:nvPr>
        </p:nvSpPr>
        <p:spPr/>
        <p:txBody>
          <a:bodyPr/>
          <a:lstStyle/>
          <a:p>
            <a:r>
              <a:rPr lang="sl-SI"/>
              <a:t>Digitalne kompetence in znanja</a:t>
            </a:r>
          </a:p>
        </p:txBody>
      </p:sp>
      <p:pic>
        <p:nvPicPr>
          <p:cNvPr id="2050" name="Picture 2" descr="Logotip projekta">
            <a:extLst>
              <a:ext uri="{FF2B5EF4-FFF2-40B4-BE49-F238E27FC236}">
                <a16:creationId xmlns:a16="http://schemas.microsoft.com/office/drawing/2014/main" id="{0F147073-E53D-86B4-FEBC-276C6B0404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33114" y="4437333"/>
            <a:ext cx="2867478" cy="1949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15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365125"/>
            <a:ext cx="10515600" cy="1325563"/>
          </a:xfrm>
        </p:spPr>
        <p:txBody>
          <a:bodyPr/>
          <a:lstStyle/>
          <a:p>
            <a:r>
              <a:rPr lang="sl-SI" dirty="0"/>
              <a:t>Skupnost učiteljev (</a:t>
            </a:r>
            <a:r>
              <a:rPr lang="sl-SI" i="1" dirty="0"/>
              <a:t>Community of Practice)</a:t>
            </a:r>
            <a:endParaRPr lang="sl-SI" dirty="0"/>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dirty="0"/>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15</a:t>
            </a:fld>
            <a:endParaRPr lang="sl-SI"/>
          </a:p>
        </p:txBody>
      </p:sp>
      <p:sp>
        <p:nvSpPr>
          <p:cNvPr id="16" name="Content Placeholder 2">
            <a:extLst>
              <a:ext uri="{FF2B5EF4-FFF2-40B4-BE49-F238E27FC236}">
                <a16:creationId xmlns:a16="http://schemas.microsoft.com/office/drawing/2014/main" id="{C8CCF991-471A-E09B-8868-61A94D20ACB3}"/>
              </a:ext>
            </a:extLst>
          </p:cNvPr>
          <p:cNvSpPr>
            <a:spLocks noGrp="1"/>
          </p:cNvSpPr>
          <p:nvPr>
            <p:ph idx="1"/>
          </p:nvPr>
        </p:nvSpPr>
        <p:spPr>
          <a:xfrm>
            <a:off x="514350" y="1808174"/>
            <a:ext cx="10555994" cy="4298712"/>
          </a:xfrm>
        </p:spPr>
        <p:txBody>
          <a:bodyPr>
            <a:normAutofit/>
          </a:bodyPr>
          <a:lstStyle/>
          <a:p>
            <a:r>
              <a:rPr lang="sl-SI" dirty="0"/>
              <a:t>Fizično računalništvo pri pouku fizike</a:t>
            </a:r>
          </a:p>
          <a:p>
            <a:r>
              <a:rPr lang="sl-SI" dirty="0"/>
              <a:t>Sklop nalog iz kemije (SŠ) za portal Projekt Tomo</a:t>
            </a:r>
          </a:p>
          <a:p>
            <a:r>
              <a:rPr lang="sl-SI" dirty="0"/>
              <a:t>Merjenje čistosti zraka</a:t>
            </a:r>
          </a:p>
          <a:p>
            <a:r>
              <a:rPr lang="sl-SI" dirty="0"/>
              <a:t>Matematika in Pišek</a:t>
            </a:r>
          </a:p>
          <a:p>
            <a:r>
              <a:rPr lang="sl-SI" dirty="0"/>
              <a:t>Kemijski kalkulator</a:t>
            </a:r>
          </a:p>
          <a:p>
            <a:r>
              <a:rPr lang="sl-SI" dirty="0"/>
              <a:t>Digitalna umetnost in matematika</a:t>
            </a:r>
          </a:p>
          <a:p>
            <a:r>
              <a:rPr lang="sl-SI" dirty="0"/>
              <a:t>Digitalna tehnologija v pouk matematike</a:t>
            </a:r>
          </a:p>
          <a:p>
            <a:r>
              <a:rPr lang="sl-SI" dirty="0"/>
              <a:t>Kameleon</a:t>
            </a:r>
          </a:p>
          <a:p>
            <a:pPr marL="0" indent="0">
              <a:buNone/>
            </a:pPr>
            <a:endParaRPr lang="sl-SI" dirty="0"/>
          </a:p>
        </p:txBody>
      </p:sp>
      <p:grpSp>
        <p:nvGrpSpPr>
          <p:cNvPr id="3" name="Group 2">
            <a:extLst>
              <a:ext uri="{FF2B5EF4-FFF2-40B4-BE49-F238E27FC236}">
                <a16:creationId xmlns:a16="http://schemas.microsoft.com/office/drawing/2014/main" id="{025B18F9-16DF-4414-10B8-02C00B7012DB}"/>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871A892D-5BE2-4E00-F0B2-DD570CD4618C}"/>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84558397-5DA0-6D66-73CE-2F59BB82A260}"/>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9" name="Footer Placeholder 8">
            <a:extLst>
              <a:ext uri="{FF2B5EF4-FFF2-40B4-BE49-F238E27FC236}">
                <a16:creationId xmlns:a16="http://schemas.microsoft.com/office/drawing/2014/main" id="{E4B01C9B-4E1F-93E3-6CD8-AED97B9851F9}"/>
              </a:ext>
            </a:extLst>
          </p:cNvPr>
          <p:cNvSpPr>
            <a:spLocks noGrp="1"/>
          </p:cNvSpPr>
          <p:nvPr>
            <p:ph type="ftr" sz="quarter" idx="11"/>
          </p:nvPr>
        </p:nvSpPr>
        <p:spPr/>
        <p:txBody>
          <a:bodyPr/>
          <a:lstStyle/>
          <a:p>
            <a:r>
              <a:rPr lang="sl-SI"/>
              <a:t>Digitalne kompetence in znanja</a:t>
            </a:r>
          </a:p>
        </p:txBody>
      </p:sp>
      <p:pic>
        <p:nvPicPr>
          <p:cNvPr id="2050" name="Picture 2" descr="Logotip projekta">
            <a:extLst>
              <a:ext uri="{FF2B5EF4-FFF2-40B4-BE49-F238E27FC236}">
                <a16:creationId xmlns:a16="http://schemas.microsoft.com/office/drawing/2014/main" id="{0F147073-E53D-86B4-FEBC-276C6B0404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3114" y="4437333"/>
            <a:ext cx="2867478" cy="1949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687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t>Kako deluje? </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3488140" cy="1680751"/>
          </a:xfrm>
        </p:spPr>
        <p:txBody>
          <a:bodyPr>
            <a:normAutofit fontScale="47500" lnSpcReduction="20000"/>
          </a:bodyPr>
          <a:lstStyle/>
          <a:p>
            <a:pPr marL="0" indent="0">
              <a:buNone/>
            </a:pPr>
            <a:r>
              <a:rPr lang="sl-SI" b="1" dirty="0">
                <a:solidFill>
                  <a:schemeClr val="accent6">
                    <a:lumMod val="50000"/>
                  </a:schemeClr>
                </a:solidFill>
              </a:rPr>
              <a:t>Tri ure hoda za pustno nedeljo leži vas, pa ji pravijo mesto. Sredi vasi se cedi rjava mlakuža, ji pravijo potok. Ob obeh krajih mlakuže stoje koče, jim pravijo hiše. Dve, tri hiše imajo nadstropja, takim hišam pravijo graščine. Ime je vasi Butale.</a:t>
            </a:r>
          </a:p>
          <a:p>
            <a:pPr marL="0" indent="0">
              <a:buNone/>
            </a:pPr>
            <a:r>
              <a:rPr lang="sl-SI" b="1" dirty="0">
                <a:solidFill>
                  <a:schemeClr val="accent6">
                    <a:lumMod val="50000"/>
                  </a:schemeClr>
                </a:solidFill>
              </a:rPr>
              <a:t>Butalci so gadje; tisto leto, ko sta bili dve kravi za en par, so se Butalci skregali s pametjo, pa so zmagali Butalci, — kaj mislite! — in ne pamet: takšni so.</a:t>
            </a: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16</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pic>
        <p:nvPicPr>
          <p:cNvPr id="11" name="Picture 10" descr="Background pattern&#10;&#10;Description automatically generated">
            <a:extLst>
              <a:ext uri="{FF2B5EF4-FFF2-40B4-BE49-F238E27FC236}">
                <a16:creationId xmlns:a16="http://schemas.microsoft.com/office/drawing/2014/main" id="{A74B26BE-7D5A-4127-C4F8-E5E72552F7A9}"/>
              </a:ext>
            </a:extLst>
          </p:cNvPr>
          <p:cNvPicPr>
            <a:picLocks noChangeAspect="1"/>
          </p:cNvPicPr>
          <p:nvPr/>
        </p:nvPicPr>
        <p:blipFill>
          <a:blip r:embed="rId4"/>
          <a:stretch>
            <a:fillRect/>
          </a:stretch>
        </p:blipFill>
        <p:spPr>
          <a:xfrm>
            <a:off x="4765537" y="2483580"/>
            <a:ext cx="1555905" cy="1197477"/>
          </a:xfrm>
          <a:prstGeom prst="rect">
            <a:avLst/>
          </a:prstGeom>
        </p:spPr>
      </p:pic>
      <p:pic>
        <p:nvPicPr>
          <p:cNvPr id="12" name="Picture 11" descr="Qr code&#10;&#10;Description automatically generated">
            <a:extLst>
              <a:ext uri="{FF2B5EF4-FFF2-40B4-BE49-F238E27FC236}">
                <a16:creationId xmlns:a16="http://schemas.microsoft.com/office/drawing/2014/main" id="{1B93060F-0573-DB18-A7F9-1DD1E7E33EFC}"/>
              </a:ext>
            </a:extLst>
          </p:cNvPr>
          <p:cNvPicPr>
            <a:picLocks noChangeAspect="1"/>
          </p:cNvPicPr>
          <p:nvPr/>
        </p:nvPicPr>
        <p:blipFill>
          <a:blip r:embed="rId5"/>
          <a:stretch>
            <a:fillRect/>
          </a:stretch>
        </p:blipFill>
        <p:spPr>
          <a:xfrm>
            <a:off x="1305286" y="3353645"/>
            <a:ext cx="1915585" cy="1915585"/>
          </a:xfrm>
          <a:prstGeom prst="rect">
            <a:avLst/>
          </a:prstGeom>
        </p:spPr>
      </p:pic>
      <p:sp>
        <p:nvSpPr>
          <p:cNvPr id="13" name="Content Placeholder 2">
            <a:extLst>
              <a:ext uri="{FF2B5EF4-FFF2-40B4-BE49-F238E27FC236}">
                <a16:creationId xmlns:a16="http://schemas.microsoft.com/office/drawing/2014/main" id="{2F46086B-CCE7-86E5-0F81-1BE9DD5B61D8}"/>
              </a:ext>
            </a:extLst>
          </p:cNvPr>
          <p:cNvSpPr txBox="1">
            <a:spLocks/>
          </p:cNvSpPr>
          <p:nvPr/>
        </p:nvSpPr>
        <p:spPr>
          <a:xfrm>
            <a:off x="2989998" y="5609785"/>
            <a:ext cx="5333999" cy="3597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sz="2000" dirty="0">
                <a:solidFill>
                  <a:schemeClr val="tx1">
                    <a:lumMod val="95000"/>
                    <a:lumOff val="5000"/>
                  </a:schemeClr>
                </a:solidFill>
              </a:rPr>
              <a:t> </a:t>
            </a:r>
            <a:r>
              <a:rPr lang="sl-SI" sz="2000" dirty="0">
                <a:solidFill>
                  <a:schemeClr val="tx1">
                    <a:lumMod val="95000"/>
                    <a:lumOff val="5000"/>
                  </a:schemeClr>
                </a:solidFill>
                <a:hlinkClick r:id="rId6"/>
              </a:rPr>
              <a:t>https://redmine.lusy.fri.uni-lj.si/documents/307</a:t>
            </a:r>
            <a:endParaRPr lang="sl-SI" sz="2000" dirty="0">
              <a:solidFill>
                <a:schemeClr val="tx1">
                  <a:lumMod val="95000"/>
                  <a:lumOff val="5000"/>
                </a:schemeClr>
              </a:solidFill>
            </a:endParaRPr>
          </a:p>
        </p:txBody>
      </p:sp>
      <p:pic>
        <p:nvPicPr>
          <p:cNvPr id="5" name="Content Placeholder 7" descr="Qr code&#10;&#10;Description automatically generated">
            <a:extLst>
              <a:ext uri="{FF2B5EF4-FFF2-40B4-BE49-F238E27FC236}">
                <a16:creationId xmlns:a16="http://schemas.microsoft.com/office/drawing/2014/main" id="{3B9C9765-29A4-22B2-C3E7-4E0A289250FA}"/>
              </a:ext>
            </a:extLst>
          </p:cNvPr>
          <p:cNvPicPr>
            <a:picLocks noChangeAspect="1"/>
          </p:cNvPicPr>
          <p:nvPr/>
        </p:nvPicPr>
        <p:blipFill>
          <a:blip r:embed="rId7"/>
          <a:stretch>
            <a:fillRect/>
          </a:stretch>
        </p:blipFill>
        <p:spPr>
          <a:xfrm>
            <a:off x="7648630" y="1567432"/>
            <a:ext cx="3863353" cy="3863353"/>
          </a:xfrm>
          <a:prstGeom prst="rect">
            <a:avLst/>
          </a:prstGeom>
        </p:spPr>
      </p:pic>
    </p:spTree>
    <p:extLst>
      <p:ext uri="{BB962C8B-B14F-4D97-AF65-F5344CB8AC3E}">
        <p14:creationId xmlns:p14="http://schemas.microsoft.com/office/powerpoint/2010/main" val="3671436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F0A5C-E7A8-CD26-668D-6A866246E63E}"/>
              </a:ext>
            </a:extLst>
          </p:cNvPr>
          <p:cNvSpPr>
            <a:spLocks noGrp="1"/>
          </p:cNvSpPr>
          <p:nvPr>
            <p:ph type="title"/>
          </p:nvPr>
        </p:nvSpPr>
        <p:spPr/>
        <p:txBody>
          <a:bodyPr/>
          <a:lstStyle/>
          <a:p>
            <a:r>
              <a:rPr lang="sl-SI" dirty="0"/>
              <a:t>Dodatki</a:t>
            </a:r>
          </a:p>
        </p:txBody>
      </p:sp>
      <p:sp>
        <p:nvSpPr>
          <p:cNvPr id="3" name="Text Placeholder 2">
            <a:extLst>
              <a:ext uri="{FF2B5EF4-FFF2-40B4-BE49-F238E27FC236}">
                <a16:creationId xmlns:a16="http://schemas.microsoft.com/office/drawing/2014/main" id="{ADADBBE7-FCE0-9AB5-7B8C-9D128205F218}"/>
              </a:ext>
            </a:extLst>
          </p:cNvPr>
          <p:cNvSpPr>
            <a:spLocks noGrp="1"/>
          </p:cNvSpPr>
          <p:nvPr>
            <p:ph type="body" idx="1"/>
          </p:nvPr>
        </p:nvSpPr>
        <p:spPr/>
        <p:txBody>
          <a:bodyPr/>
          <a:lstStyle/>
          <a:p>
            <a:endParaRPr lang="sl-SI"/>
          </a:p>
        </p:txBody>
      </p:sp>
      <p:sp>
        <p:nvSpPr>
          <p:cNvPr id="4" name="Date Placeholder 3">
            <a:extLst>
              <a:ext uri="{FF2B5EF4-FFF2-40B4-BE49-F238E27FC236}">
                <a16:creationId xmlns:a16="http://schemas.microsoft.com/office/drawing/2014/main" id="{4D012D9F-35DC-E0A8-7D65-478C835A7B39}"/>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F422F39F-AB2F-B691-F988-52D9C499DC1E}"/>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E1A49C7E-1C5D-F4EE-07AD-48D969EFC9F5}"/>
              </a:ext>
            </a:extLst>
          </p:cNvPr>
          <p:cNvSpPr>
            <a:spLocks noGrp="1"/>
          </p:cNvSpPr>
          <p:nvPr>
            <p:ph type="sldNum" sz="quarter" idx="12"/>
          </p:nvPr>
        </p:nvSpPr>
        <p:spPr/>
        <p:txBody>
          <a:bodyPr/>
          <a:lstStyle/>
          <a:p>
            <a:fld id="{6EB04069-6DC5-3C42-9D21-3FEA0E41D8F8}" type="slidenum">
              <a:rPr lang="sl-SI" smtClean="0"/>
              <a:t>17</a:t>
            </a:fld>
            <a:endParaRPr lang="sl-SI"/>
          </a:p>
        </p:txBody>
      </p:sp>
    </p:spTree>
    <p:extLst>
      <p:ext uri="{BB962C8B-B14F-4D97-AF65-F5344CB8AC3E}">
        <p14:creationId xmlns:p14="http://schemas.microsoft.com/office/powerpoint/2010/main" val="1841998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chemeClr val="tx1">
                    <a:lumMod val="95000"/>
                    <a:lumOff val="5000"/>
                  </a:schemeClr>
                </a:solidFill>
              </a:rPr>
              <a:t>Nekateri učni cilji</a:t>
            </a:r>
            <a:br>
              <a:rPr lang="sl-SI" b="1" dirty="0">
                <a:solidFill>
                  <a:schemeClr val="tx1">
                    <a:lumMod val="95000"/>
                    <a:lumOff val="5000"/>
                  </a:schemeClr>
                </a:solidFill>
              </a:rPr>
            </a:br>
            <a:r>
              <a:rPr lang="sl-SI" sz="2400" b="1" dirty="0">
                <a:solidFill>
                  <a:schemeClr val="tx1">
                    <a:lumMod val="95000"/>
                    <a:lumOff val="5000"/>
                  </a:schemeClr>
                </a:solidFill>
              </a:rPr>
              <a:t>(Informatics education at school in Europe, Eurydice report)</a:t>
            </a:r>
            <a:endParaRPr lang="sl-SI" b="1" i="1" dirty="0">
              <a:solidFill>
                <a:schemeClr val="tx1">
                  <a:lumMod val="95000"/>
                  <a:lumOff val="5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lnSpcReduction="10000"/>
          </a:bodyPr>
          <a:lstStyle/>
          <a:p>
            <a:r>
              <a:rPr lang="sl-SI" b="1" i="1" dirty="0"/>
              <a:t>Podatki in informacije</a:t>
            </a:r>
            <a:r>
              <a:rPr lang="sl-SI" dirty="0"/>
              <a:t>: Razumeti, kako je mogoče odnose med podatki uporabiti za strukturiranje njihovega shranjevanja in njihovo učinkovitejšo obdelavo.</a:t>
            </a:r>
          </a:p>
          <a:p>
            <a:r>
              <a:rPr lang="sl-SI" b="1" i="1" dirty="0"/>
              <a:t>Algoritmi</a:t>
            </a:r>
            <a:r>
              <a:rPr lang="sl-SI" dirty="0"/>
              <a:t>: Ustvarite učinkovit algoritem, ki izpolnjuje vse dane cilje naloge za nizko/srednje/visoko zapleten problem (tj. problem z omejenim naborom razpoložljivih ukazov in ciljev).</a:t>
            </a:r>
          </a:p>
          <a:p>
            <a:r>
              <a:rPr lang="sl-SI" b="1" i="1" dirty="0"/>
              <a:t>Programiranje</a:t>
            </a:r>
            <a:r>
              <a:rPr lang="sl-SI" dirty="0"/>
              <a:t>: Načrtovanje, pisanje in odpravljanje napak v programih, ki dosegajo določene cilje, vključno z nadzorom ali simulacijo fizičnih sistemov; reševanje problemov tako, da jih razdelimo na manjše dele.</a:t>
            </a:r>
          </a:p>
          <a:p>
            <a:r>
              <a:rPr lang="sl-SI" b="1" i="1" dirty="0"/>
              <a:t>Računalniški sistemi</a:t>
            </a:r>
            <a:r>
              <a:rPr lang="sl-SI" dirty="0"/>
              <a:t>: Razumeti, kako se navodila programske opreme shranjujejo in izvajajo v računalniškem sistemu.</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18</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127720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chemeClr val="tx1">
                    <a:lumMod val="95000"/>
                    <a:lumOff val="5000"/>
                  </a:schemeClr>
                </a:solidFill>
              </a:rPr>
              <a:t>Nekateri učni cilji </a:t>
            </a:r>
            <a:r>
              <a:rPr lang="sl-SI" sz="3200" b="1" dirty="0">
                <a:solidFill>
                  <a:schemeClr val="tx1">
                    <a:lumMod val="95000"/>
                    <a:lumOff val="5000"/>
                  </a:schemeClr>
                </a:solidFill>
              </a:rPr>
              <a:t>(nadalj.)</a:t>
            </a:r>
            <a:br>
              <a:rPr lang="sl-SI" b="1" dirty="0">
                <a:solidFill>
                  <a:schemeClr val="tx1">
                    <a:lumMod val="95000"/>
                    <a:lumOff val="5000"/>
                  </a:schemeClr>
                </a:solidFill>
              </a:rPr>
            </a:br>
            <a:r>
              <a:rPr lang="sl-SI" sz="2400" b="1" dirty="0">
                <a:solidFill>
                  <a:schemeClr val="tx1">
                    <a:lumMod val="95000"/>
                    <a:lumOff val="5000"/>
                  </a:schemeClr>
                </a:solidFill>
              </a:rPr>
              <a:t>(Informatics education at school in Europe, Eurydice report)</a:t>
            </a:r>
            <a:endParaRPr lang="sl-SI" b="1" i="1" dirty="0">
              <a:solidFill>
                <a:schemeClr val="tx1">
                  <a:lumMod val="95000"/>
                  <a:lumOff val="5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lnSpcReduction="10000"/>
          </a:bodyPr>
          <a:lstStyle/>
          <a:p>
            <a:r>
              <a:rPr lang="sl-SI" b="1" i="1" dirty="0"/>
              <a:t>Omrežja: </a:t>
            </a:r>
            <a:r>
              <a:rPr lang="sl-SI" dirty="0"/>
              <a:t>Razumevanje prenosa podatkov med digitalnimi računalniki prek omrežij, vključno z internetom, tj. naslovi IP in preklapljanje paketov.</a:t>
            </a:r>
          </a:p>
          <a:p>
            <a:r>
              <a:rPr lang="sl-SI" b="1" i="1" dirty="0"/>
              <a:t>Vmesnik človek-stroj</a:t>
            </a:r>
            <a:r>
              <a:rPr lang="sl-SI" b="1" dirty="0"/>
              <a:t>: </a:t>
            </a:r>
            <a:r>
              <a:rPr lang="sl-SI" dirty="0"/>
              <a:t>Priporočite izboljšave zasnove računalniških naprav na podlagi analize interakcije uporabnikov z napravami.</a:t>
            </a:r>
          </a:p>
          <a:p>
            <a:r>
              <a:rPr lang="sl-SI" b="1" i="1" dirty="0"/>
              <a:t>Načrtovanje in razvoj</a:t>
            </a:r>
            <a:r>
              <a:rPr lang="sl-SI" b="1" dirty="0"/>
              <a:t>: </a:t>
            </a:r>
            <a:r>
              <a:rPr lang="sl-SI" dirty="0"/>
              <a:t>Oblikujte in iterativno razvijajte računalniške artefakte za praktične namene, osebno izražanje ali za obravnavo družbenega vprašanja z uporabo dogodkov za sprožitev navodil.</a:t>
            </a:r>
          </a:p>
          <a:p>
            <a:r>
              <a:rPr lang="sl-SI" b="1" i="1" dirty="0"/>
              <a:t>Modeliranje in simulacija</a:t>
            </a:r>
            <a:r>
              <a:rPr lang="sl-SI" b="1" dirty="0"/>
              <a:t>: </a:t>
            </a:r>
            <a:r>
              <a:rPr lang="sl-SI" dirty="0"/>
              <a:t>Oblikovanje, uporaba in vrednotenje računalniških abstrakcij, ki modelirajo stanje in obnašanje problemov in fizičnih sistemov v resničnem svetu.</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19</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082211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808575-2276-10CF-40A1-8B82828C85D8}"/>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CF9BFB8E-803B-5679-5495-F7BF39051652}"/>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98AAF0FA-1190-BFCD-799F-583B38522921}"/>
              </a:ext>
            </a:extLst>
          </p:cNvPr>
          <p:cNvSpPr>
            <a:spLocks noGrp="1"/>
          </p:cNvSpPr>
          <p:nvPr>
            <p:ph type="sldNum" sz="quarter" idx="12"/>
          </p:nvPr>
        </p:nvSpPr>
        <p:spPr/>
        <p:txBody>
          <a:bodyPr/>
          <a:lstStyle/>
          <a:p>
            <a:fld id="{6EB04069-6DC5-3C42-9D21-3FEA0E41D8F8}" type="slidenum">
              <a:rPr lang="sl-SI" smtClean="0"/>
              <a:t>2</a:t>
            </a:fld>
            <a:endParaRPr lang="sl-SI"/>
          </a:p>
        </p:txBody>
      </p:sp>
      <p:grpSp>
        <p:nvGrpSpPr>
          <p:cNvPr id="9" name="Group 8">
            <a:extLst>
              <a:ext uri="{FF2B5EF4-FFF2-40B4-BE49-F238E27FC236}">
                <a16:creationId xmlns:a16="http://schemas.microsoft.com/office/drawing/2014/main" id="{FE479525-B326-E9A4-356B-4F1E9AE6F4CC}"/>
              </a:ext>
            </a:extLst>
          </p:cNvPr>
          <p:cNvGrpSpPr/>
          <p:nvPr/>
        </p:nvGrpSpPr>
        <p:grpSpPr>
          <a:xfrm>
            <a:off x="2002970" y="1429432"/>
            <a:ext cx="8142513" cy="4133168"/>
            <a:chOff x="5285815" y="5032484"/>
            <a:chExt cx="4764037" cy="1415585"/>
          </a:xfrm>
        </p:grpSpPr>
        <p:sp>
          <p:nvSpPr>
            <p:cNvPr id="10" name="Oval 9">
              <a:extLst>
                <a:ext uri="{FF2B5EF4-FFF2-40B4-BE49-F238E27FC236}">
                  <a16:creationId xmlns:a16="http://schemas.microsoft.com/office/drawing/2014/main" id="{9952AFF1-B94B-C6AA-D55C-3B566DBCD494}"/>
                </a:ext>
              </a:extLst>
            </p:cNvPr>
            <p:cNvSpPr/>
            <p:nvPr/>
          </p:nvSpPr>
          <p:spPr>
            <a:xfrm>
              <a:off x="5285815" y="5058888"/>
              <a:ext cx="4764037" cy="13891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bIns="0" rtlCol="0" anchor="b" anchorCtr="0"/>
            <a:lstStyle/>
            <a:p>
              <a:pPr algn="ctr"/>
              <a:r>
                <a:rPr lang="en-CA"/>
                <a:t>RIN</a:t>
              </a:r>
            </a:p>
          </p:txBody>
        </p:sp>
        <p:sp>
          <p:nvSpPr>
            <p:cNvPr id="11" name="Oval 10">
              <a:extLst>
                <a:ext uri="{FF2B5EF4-FFF2-40B4-BE49-F238E27FC236}">
                  <a16:creationId xmlns:a16="http://schemas.microsoft.com/office/drawing/2014/main" id="{30960ECD-BC14-6DC1-F7D1-017BD57A260D}"/>
                </a:ext>
              </a:extLst>
            </p:cNvPr>
            <p:cNvSpPr/>
            <p:nvPr/>
          </p:nvSpPr>
          <p:spPr>
            <a:xfrm>
              <a:off x="7613118" y="5480460"/>
              <a:ext cx="2368090" cy="665018"/>
            </a:xfrm>
            <a:prstGeom prst="ellipse">
              <a:avLst/>
            </a:prstGeom>
            <a:solidFill>
              <a:srgbClr val="7030A0">
                <a:alpha val="60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err="1">
                  <a:solidFill>
                    <a:srgbClr val="FFFF00"/>
                  </a:solidFill>
                </a:rPr>
                <a:t>temeljna</a:t>
              </a:r>
              <a:r>
                <a:rPr lang="en-CA" b="1" dirty="0">
                  <a:solidFill>
                    <a:srgbClr val="FFFF00"/>
                  </a:solidFill>
                </a:rPr>
                <a:t> </a:t>
              </a:r>
              <a:r>
                <a:rPr lang="en-CA" b="1" dirty="0" err="1">
                  <a:solidFill>
                    <a:srgbClr val="FFFF00"/>
                  </a:solidFill>
                </a:rPr>
                <a:t>znanja</a:t>
              </a:r>
              <a:endParaRPr lang="en-CA" b="1" dirty="0">
                <a:solidFill>
                  <a:srgbClr val="FFFF00"/>
                </a:solidFill>
              </a:endParaRPr>
            </a:p>
          </p:txBody>
        </p:sp>
        <p:sp>
          <p:nvSpPr>
            <p:cNvPr id="12" name="Oval 11">
              <a:extLst>
                <a:ext uri="{FF2B5EF4-FFF2-40B4-BE49-F238E27FC236}">
                  <a16:creationId xmlns:a16="http://schemas.microsoft.com/office/drawing/2014/main" id="{764C96EF-BE6C-71BD-8753-65A00BB0D663}"/>
                </a:ext>
              </a:extLst>
            </p:cNvPr>
            <p:cNvSpPr/>
            <p:nvPr/>
          </p:nvSpPr>
          <p:spPr>
            <a:xfrm>
              <a:off x="5450774" y="5307595"/>
              <a:ext cx="2327564" cy="665018"/>
            </a:xfrm>
            <a:prstGeom prst="ellipse">
              <a:avLst/>
            </a:prstGeom>
            <a:solidFill>
              <a:srgbClr val="92D050">
                <a:alpha val="8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err="1"/>
                <a:t>tehnologija</a:t>
              </a:r>
              <a:endParaRPr lang="en-CA" dirty="0"/>
            </a:p>
          </p:txBody>
        </p:sp>
        <p:sp>
          <p:nvSpPr>
            <p:cNvPr id="13" name="Oval 12">
              <a:extLst>
                <a:ext uri="{FF2B5EF4-FFF2-40B4-BE49-F238E27FC236}">
                  <a16:creationId xmlns:a16="http://schemas.microsoft.com/office/drawing/2014/main" id="{712BB5E5-A71F-4B69-2C0F-48DD197DA4DC}"/>
                </a:ext>
              </a:extLst>
            </p:cNvPr>
            <p:cNvSpPr/>
            <p:nvPr/>
          </p:nvSpPr>
          <p:spPr>
            <a:xfrm>
              <a:off x="6590805" y="5032484"/>
              <a:ext cx="1866749" cy="572669"/>
            </a:xfrm>
            <a:prstGeom prst="ellipse">
              <a:avLst/>
            </a:prstGeom>
            <a:solidFill>
              <a:srgbClr val="00B0F0">
                <a:alpha val="6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a:t>pismenost</a:t>
              </a:r>
              <a:endParaRPr lang="en-CA" dirty="0"/>
            </a:p>
          </p:txBody>
        </p:sp>
      </p:grpSp>
    </p:spTree>
    <p:extLst>
      <p:ext uri="{BB962C8B-B14F-4D97-AF65-F5344CB8AC3E}">
        <p14:creationId xmlns:p14="http://schemas.microsoft.com/office/powerpoint/2010/main" val="801859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chemeClr val="tx1">
                    <a:lumMod val="95000"/>
                    <a:lumOff val="5000"/>
                  </a:schemeClr>
                </a:solidFill>
              </a:rPr>
              <a:t>Nekateri učni cilji </a:t>
            </a:r>
            <a:r>
              <a:rPr lang="sl-SI" sz="3200" b="1" dirty="0">
                <a:solidFill>
                  <a:schemeClr val="tx1">
                    <a:lumMod val="95000"/>
                    <a:lumOff val="5000"/>
                  </a:schemeClr>
                </a:solidFill>
              </a:rPr>
              <a:t>(nadalj.)</a:t>
            </a:r>
            <a:br>
              <a:rPr lang="sl-SI" b="1" dirty="0">
                <a:solidFill>
                  <a:schemeClr val="tx1">
                    <a:lumMod val="95000"/>
                    <a:lumOff val="5000"/>
                  </a:schemeClr>
                </a:solidFill>
              </a:rPr>
            </a:br>
            <a:r>
              <a:rPr lang="sl-SI" sz="2400" b="1" dirty="0">
                <a:solidFill>
                  <a:schemeClr val="tx1">
                    <a:lumMod val="95000"/>
                    <a:lumOff val="5000"/>
                  </a:schemeClr>
                </a:solidFill>
              </a:rPr>
              <a:t>(Informatics education at school in Europe, Eurydice report)</a:t>
            </a:r>
            <a:endParaRPr lang="sl-SI" b="1" i="1" dirty="0">
              <a:solidFill>
                <a:schemeClr val="tx1">
                  <a:lumMod val="95000"/>
                  <a:lumOff val="5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a:bodyPr>
          <a:lstStyle/>
          <a:p>
            <a:r>
              <a:rPr lang="sl-SI" b="1" i="1" dirty="0"/>
              <a:t>Ozaveščanje in opolnomočenje</a:t>
            </a:r>
            <a:r>
              <a:rPr lang="sl-SI" b="1" dirty="0"/>
              <a:t>: </a:t>
            </a:r>
            <a:r>
              <a:rPr lang="sl-SI" dirty="0"/>
              <a:t>Ocenite načine, kako računalništvo vpliva na osebne, etične, družbene, ekonomske in kulturne prakse.</a:t>
            </a:r>
          </a:p>
          <a:p>
            <a:r>
              <a:rPr lang="sl-SI" b="1" i="1" dirty="0"/>
              <a:t>Varnost in zaščita</a:t>
            </a:r>
            <a:r>
              <a:rPr lang="sl-SI" b="1" dirty="0"/>
              <a:t>: </a:t>
            </a:r>
            <a:r>
              <a:rPr lang="sl-SI" dirty="0"/>
              <a:t>Razložite koncepte etike, pristranskosti in pravičnosti v kontekstu umetne inteligence in avtomatizacije.</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20</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787548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Motivacija – </a:t>
            </a:r>
            <a:r>
              <a:rPr lang="sl-SI" i="1" dirty="0"/>
              <a:t>Nobelove nagrade 2022</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lnSpcReduction="10000"/>
          </a:bodyPr>
          <a:lstStyle/>
          <a:p>
            <a:r>
              <a:rPr lang="sl-SI" u="sng" dirty="0"/>
              <a:t>fizika::</a:t>
            </a:r>
            <a:r>
              <a:rPr lang="sl-SI" dirty="0"/>
              <a:t> Alain Aspect, John F. Clauser in Anton Zeilinger: eksperimenti s prepletenimi fotoni, določanje kršitev Bellovih neenačb in odkritja na področju </a:t>
            </a:r>
            <a:r>
              <a:rPr lang="sl-SI" b="1" i="1" dirty="0"/>
              <a:t>kvantne informatike</a:t>
            </a:r>
            <a:r>
              <a:rPr lang="sl-SI" dirty="0"/>
              <a:t>.</a:t>
            </a:r>
          </a:p>
          <a:p>
            <a:r>
              <a:rPr lang="sl-SI" u="sng" dirty="0"/>
              <a:t>kemija::</a:t>
            </a:r>
            <a:r>
              <a:rPr lang="sl-SI" dirty="0"/>
              <a:t> Carolyn Bertozzi, Morten Meldal in Barry Sharpless: razvoj klik kemije in bioortogonalne kemije</a:t>
            </a:r>
          </a:p>
          <a:p>
            <a:pPr marL="457200" lvl="1" indent="0">
              <a:buNone/>
            </a:pPr>
            <a:r>
              <a:rPr lang="sl-SI" dirty="0"/>
              <a:t>Durrant JD, McCammon JA (2012) AutoClickChem: Click Chemistry </a:t>
            </a:r>
            <a:r>
              <a:rPr lang="sl-SI" b="1" i="1" dirty="0"/>
              <a:t>in Silico</a:t>
            </a:r>
            <a:r>
              <a:rPr lang="sl-SI" dirty="0"/>
              <a:t>. PLoS Comput Biol 8(3): e1002397.</a:t>
            </a:r>
          </a:p>
          <a:p>
            <a:r>
              <a:rPr lang="sl-SI" u="sng" dirty="0"/>
              <a:t>mir::</a:t>
            </a:r>
            <a:r>
              <a:rPr lang="sl-SI" dirty="0"/>
              <a:t> Ales Bjaljatski, Memorial in Center za državljanske svoboščine.</a:t>
            </a:r>
          </a:p>
          <a:p>
            <a:pPr marL="457200" lvl="1" indent="0">
              <a:buNone/>
            </a:pPr>
            <a:r>
              <a:rPr lang="sl-SI" dirty="0"/>
              <a:t>Center za državljanske svoboščine: </a:t>
            </a:r>
            <a:r>
              <a:rPr lang="sl-SI" b="1" i="1" dirty="0"/>
              <a:t>Interactive map</a:t>
            </a:r>
            <a:r>
              <a:rPr lang="sl-SI" i="1" dirty="0"/>
              <a:t> of enforced disappearances in Ukraine</a:t>
            </a:r>
            <a:r>
              <a:rPr lang="sl-SI" dirty="0"/>
              <a:t> (</a:t>
            </a:r>
            <a:r>
              <a:rPr lang="sl-SI" dirty="0">
                <a:hlinkClick r:id="rId2"/>
              </a:rPr>
              <a:t>https://ccl.org.ua/en/tools/map-of-enforced-disappearances-in-ukraine/</a:t>
            </a:r>
            <a:r>
              <a:rPr lang="sl-SI" dirty="0"/>
              <a:t>)</a:t>
            </a:r>
          </a:p>
        </p:txBody>
      </p:sp>
      <p:sp>
        <p:nvSpPr>
          <p:cNvPr id="4" name="Date Placeholder 3">
            <a:extLst>
              <a:ext uri="{FF2B5EF4-FFF2-40B4-BE49-F238E27FC236}">
                <a16:creationId xmlns:a16="http://schemas.microsoft.com/office/drawing/2014/main" id="{D5867D96-96CE-B639-9EA1-DB1E1A2BCE2B}"/>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E93336A3-0ABB-6A48-085E-44F4BAC86092}"/>
              </a:ext>
            </a:extLst>
          </p:cNvPr>
          <p:cNvSpPr>
            <a:spLocks noGrp="1"/>
          </p:cNvSpPr>
          <p:nvPr>
            <p:ph type="sldNum" sz="quarter" idx="12"/>
          </p:nvPr>
        </p:nvSpPr>
        <p:spPr/>
        <p:txBody>
          <a:bodyPr/>
          <a:lstStyle/>
          <a:p>
            <a:fld id="{6EB04069-6DC5-3C42-9D21-3FEA0E41D8F8}" type="slidenum">
              <a:rPr lang="sl-SI" smtClean="0"/>
              <a:t>21</a:t>
            </a:fld>
            <a:endParaRPr lang="sl-SI"/>
          </a:p>
        </p:txBody>
      </p:sp>
      <p:grpSp>
        <p:nvGrpSpPr>
          <p:cNvPr id="7" name="Group 6">
            <a:extLst>
              <a:ext uri="{FF2B5EF4-FFF2-40B4-BE49-F238E27FC236}">
                <a16:creationId xmlns:a16="http://schemas.microsoft.com/office/drawing/2014/main" id="{5C5536A9-A89A-19CD-B803-5C72DB3AE5E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83444AE5-DB19-ED58-C341-3D2FDADEFD1D}"/>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60D55938-83CD-1326-BA08-5EFB256D143B}"/>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CEA80AA3-4DA6-82E5-5411-5C65CE6E2C20}"/>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19663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Motivacija - </a:t>
            </a:r>
            <a:r>
              <a:rPr lang="sl-SI" i="1" dirty="0"/>
              <a:t>tekmovanja</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IOI – srednješolci (</a:t>
            </a:r>
            <a:r>
              <a:rPr lang="sl-SI" sz="2400" dirty="0">
                <a:hlinkClick r:id="rId2"/>
              </a:rPr>
              <a:t>https://stats.ioinformatics.org/countries/?sort=total_desc</a:t>
            </a:r>
            <a:r>
              <a:rPr lang="sl-SI" dirty="0"/>
              <a:t>):</a:t>
            </a:r>
          </a:p>
          <a:p>
            <a:pPr lvl="1"/>
            <a:r>
              <a:rPr lang="sl" dirty="0"/>
              <a:t>(2) Poljska: 41 zlatih, 49 srebrnih, 33 bronastih</a:t>
            </a:r>
          </a:p>
          <a:p>
            <a:pPr lvl="1"/>
            <a:r>
              <a:rPr lang="sl" dirty="0"/>
              <a:t>(3) Romunija: 33, 55, 35</a:t>
            </a:r>
          </a:p>
          <a:p>
            <a:pPr lvl="1"/>
            <a:r>
              <a:rPr lang="sl" dirty="0"/>
              <a:t>(12) Slovaška: 25, 44, 34</a:t>
            </a:r>
          </a:p>
          <a:p>
            <a:pPr lvl="1"/>
            <a:r>
              <a:rPr lang="sl" dirty="0"/>
              <a:t>(14) Hrvaška: 16, 44, 40</a:t>
            </a:r>
          </a:p>
          <a:p>
            <a:pPr lvl="1"/>
            <a:r>
              <a:rPr lang="sl" b="1" dirty="0"/>
              <a:t>(47) Slovenija: 1, 6, 28</a:t>
            </a:r>
          </a:p>
          <a:p>
            <a:r>
              <a:rPr lang="sl-SI" dirty="0"/>
              <a:t>CERC – študenti RIN (2021, </a:t>
            </a:r>
            <a:r>
              <a:rPr lang="sl-SI" sz="2400" dirty="0">
                <a:hlinkClick r:id="rId3"/>
              </a:rPr>
              <a:t>https://cerc2021.acm.si/#results</a:t>
            </a:r>
            <a:r>
              <a:rPr lang="sl-SI" dirty="0"/>
              <a:t>):</a:t>
            </a:r>
          </a:p>
          <a:p>
            <a:pPr lvl="1"/>
            <a:r>
              <a:rPr lang="sl" dirty="0"/>
              <a:t>1-10: Poljska 9, Madžarska 1</a:t>
            </a:r>
          </a:p>
          <a:p>
            <a:pPr lvl="1"/>
            <a:r>
              <a:rPr lang="sl" dirty="0"/>
              <a:t>11-20: Poljska 5, Hrvaška 3, Madžarska: 1, Češka: 1</a:t>
            </a:r>
          </a:p>
          <a:p>
            <a:pPr lvl="1"/>
            <a:r>
              <a:rPr lang="sl" dirty="0"/>
              <a:t>21-30: Poljska 3, Latvija 2, </a:t>
            </a:r>
            <a:r>
              <a:rPr lang="sl" b="1" dirty="0"/>
              <a:t>Slovenija [24.] 2 </a:t>
            </a:r>
            <a:r>
              <a:rPr lang="sl" dirty="0"/>
              <a:t>, Češka 1, Hrvaška 1, Madžarska: 1</a:t>
            </a:r>
          </a:p>
        </p:txBody>
      </p:sp>
      <p:sp>
        <p:nvSpPr>
          <p:cNvPr id="4" name="Date Placeholder 3">
            <a:extLst>
              <a:ext uri="{FF2B5EF4-FFF2-40B4-BE49-F238E27FC236}">
                <a16:creationId xmlns:a16="http://schemas.microsoft.com/office/drawing/2014/main" id="{092CAFE8-8712-A8C8-F060-DF3042F17ACD}"/>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0EE038CD-6B5A-4EDD-07A7-28AF87D3D73F}"/>
              </a:ext>
            </a:extLst>
          </p:cNvPr>
          <p:cNvSpPr>
            <a:spLocks noGrp="1"/>
          </p:cNvSpPr>
          <p:nvPr>
            <p:ph type="sldNum" sz="quarter" idx="12"/>
          </p:nvPr>
        </p:nvSpPr>
        <p:spPr/>
        <p:txBody>
          <a:bodyPr/>
          <a:lstStyle/>
          <a:p>
            <a:fld id="{6EB04069-6DC5-3C42-9D21-3FEA0E41D8F8}" type="slidenum">
              <a:rPr lang="sl-SI" smtClean="0"/>
              <a:t>22</a:t>
            </a:fld>
            <a:endParaRPr lang="sl-SI"/>
          </a:p>
        </p:txBody>
      </p:sp>
      <p:grpSp>
        <p:nvGrpSpPr>
          <p:cNvPr id="7" name="Group 6">
            <a:extLst>
              <a:ext uri="{FF2B5EF4-FFF2-40B4-BE49-F238E27FC236}">
                <a16:creationId xmlns:a16="http://schemas.microsoft.com/office/drawing/2014/main" id="{351E08B3-E251-6892-0903-90A542B5E1D2}"/>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04605F87-A60D-C674-E11D-DD2BBF8A07FA}"/>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45F8A2C4-1CF6-D01F-4B8A-FBD6F94EEF03}"/>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FE0AD96-7917-E00C-A4B2-A17CA91010E4}"/>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1976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Motivacija - </a:t>
            </a:r>
            <a:r>
              <a:rPr lang="sl-SI" i="1" dirty="0"/>
              <a:t>gospodarstvo</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Glede na cilje EU Digitalnega kompasa bomo letno potrebovali 5.000 do 6.000 novih IKT strokovnjakov vsako leto </a:t>
            </a:r>
            <a:r>
              <a:rPr lang="sl-SI" sz="2200" dirty="0"/>
              <a:t>(ZIT GZS, april 2022)</a:t>
            </a:r>
            <a:endParaRPr lang="sl-SI" dirty="0"/>
          </a:p>
          <a:p>
            <a:pPr lvl="1"/>
            <a:r>
              <a:rPr lang="sl-SI" dirty="0"/>
              <a:t>tretjina generacije</a:t>
            </a:r>
            <a:endParaRPr lang="sl" dirty="0"/>
          </a:p>
          <a:p>
            <a:pPr lvl="1"/>
            <a:r>
              <a:rPr lang="sl" dirty="0"/>
              <a:t>matura iz informatike: manj kot 4% maturantov</a:t>
            </a:r>
          </a:p>
        </p:txBody>
      </p:sp>
      <p:sp>
        <p:nvSpPr>
          <p:cNvPr id="4" name="Date Placeholder 3">
            <a:extLst>
              <a:ext uri="{FF2B5EF4-FFF2-40B4-BE49-F238E27FC236}">
                <a16:creationId xmlns:a16="http://schemas.microsoft.com/office/drawing/2014/main" id="{092CAFE8-8712-A8C8-F060-DF3042F17ACD}"/>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0EE038CD-6B5A-4EDD-07A7-28AF87D3D73F}"/>
              </a:ext>
            </a:extLst>
          </p:cNvPr>
          <p:cNvSpPr>
            <a:spLocks noGrp="1"/>
          </p:cNvSpPr>
          <p:nvPr>
            <p:ph type="sldNum" sz="quarter" idx="12"/>
          </p:nvPr>
        </p:nvSpPr>
        <p:spPr/>
        <p:txBody>
          <a:bodyPr/>
          <a:lstStyle/>
          <a:p>
            <a:fld id="{6EB04069-6DC5-3C42-9D21-3FEA0E41D8F8}" type="slidenum">
              <a:rPr lang="sl-SI" smtClean="0"/>
              <a:t>23</a:t>
            </a:fld>
            <a:endParaRPr lang="sl-SI"/>
          </a:p>
        </p:txBody>
      </p:sp>
      <p:grpSp>
        <p:nvGrpSpPr>
          <p:cNvPr id="7" name="Group 6">
            <a:extLst>
              <a:ext uri="{FF2B5EF4-FFF2-40B4-BE49-F238E27FC236}">
                <a16:creationId xmlns:a16="http://schemas.microsoft.com/office/drawing/2014/main" id="{351E08B3-E251-6892-0903-90A542B5E1D2}"/>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04605F87-A60D-C674-E11D-DD2BBF8A07FA}"/>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45F8A2C4-1CF6-D01F-4B8A-FBD6F94EEF03}"/>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FE0AD96-7917-E00C-A4B2-A17CA91010E4}"/>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26912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reforma v Sloveniji</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pPr marL="0" indent="0">
              <a:buNone/>
            </a:pPr>
            <a:r>
              <a:rPr lang="sl-SI" i="1" dirty="0"/>
              <a:t>Izhodišča za prenovo učnih načrtov v osnovni šoli in gimnaziji</a:t>
            </a:r>
            <a:r>
              <a:rPr lang="sl-SI" dirty="0"/>
              <a:t>:</a:t>
            </a:r>
          </a:p>
          <a:p>
            <a:r>
              <a:rPr lang="sl-SI" dirty="0"/>
              <a:t>uvajanje digitalnih kompetenc prečno v predmetih</a:t>
            </a:r>
          </a:p>
          <a:p>
            <a:pPr lvl="1"/>
            <a:r>
              <a:rPr lang="sl-SI" dirty="0"/>
              <a:t>slaba izkušnja v Avstriji (</a:t>
            </a:r>
            <a:r>
              <a:rPr lang="sl-SI" sz="1800" i="1" dirty="0"/>
              <a:t>Corinna Hörmann, Lisa Kuka, Eva Schmidthaler, Marina Rottenhofer, and Barbara Sabitzer: From Non-Existent to Mandatory in Five Years – The Journey of Digital Education in the Austrian School System, ISSEP 2022</a:t>
            </a:r>
            <a:r>
              <a:rPr lang="sl-SI" dirty="0"/>
              <a:t>)</a:t>
            </a:r>
          </a:p>
          <a:p>
            <a:r>
              <a:rPr lang="sl-SI" dirty="0"/>
              <a:t>osnova </a:t>
            </a:r>
            <a:r>
              <a:rPr lang="sl-SI" i="1" dirty="0"/>
              <a:t>DigComp2.2</a:t>
            </a:r>
            <a:r>
              <a:rPr lang="sl-SI" dirty="0"/>
              <a:t>: uporaba IKT in ne razumevanje</a:t>
            </a:r>
          </a:p>
          <a:p>
            <a:pPr lvl="1"/>
            <a:r>
              <a:rPr lang="sl-SI" dirty="0"/>
              <a:t>spretnosti, ki vodi k uporabnikom in ne ustvarjalcem, 2. poročilo RINOS:</a:t>
            </a:r>
            <a:br>
              <a:rPr lang="sl-SI" dirty="0"/>
            </a:br>
            <a:r>
              <a:rPr lang="sl-SI" i="1" dirty="0"/>
              <a:t>Digitalne kompetence nas naučijo </a:t>
            </a:r>
            <a:r>
              <a:rPr lang="sl-SI" b="1" i="1" dirty="0"/>
              <a:t>držati pero</a:t>
            </a:r>
            <a:r>
              <a:rPr lang="sl-SI" i="1" dirty="0"/>
              <a:t>, pri RIN pa se učimo </a:t>
            </a:r>
            <a:r>
              <a:rPr lang="sl-SI" b="1" i="1" dirty="0"/>
              <a:t>pisati zgodbe</a:t>
            </a:r>
            <a:r>
              <a:rPr lang="sl-SI" i="1" dirty="0"/>
              <a:t>.</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24</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226358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premisleki </a:t>
            </a:r>
            <a:r>
              <a:rPr lang="sl-SI" sz="3200" dirty="0"/>
              <a:t>(Eurydice)</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fontScale="92500" lnSpcReduction="20000"/>
          </a:bodyPr>
          <a:lstStyle/>
          <a:p>
            <a:pPr marL="0" indent="0">
              <a:buNone/>
            </a:pPr>
            <a:r>
              <a:rPr lang="sl-SI" b="1" dirty="0"/>
              <a:t>Poseben predmet / integrirano:</a:t>
            </a:r>
          </a:p>
          <a:p>
            <a:pPr>
              <a:buFont typeface="System Font Regular"/>
              <a:buChar char="+"/>
            </a:pPr>
            <a:r>
              <a:rPr lang="sl" dirty="0">
                <a:solidFill>
                  <a:schemeClr val="accent6">
                    <a:lumMod val="50000"/>
                  </a:schemeClr>
                </a:solidFill>
              </a:rPr>
              <a:t>izobraževalni cilji so jasnejši, kurikulum je lažje razvijati in upravljati</a:t>
            </a:r>
          </a:p>
          <a:p>
            <a:pPr>
              <a:buFont typeface="System Font Regular"/>
              <a:buChar char="+"/>
            </a:pPr>
            <a:r>
              <a:rPr lang="sl" dirty="0">
                <a:solidFill>
                  <a:schemeClr val="accent6">
                    <a:lumMod val="50000"/>
                  </a:schemeClr>
                </a:solidFill>
              </a:rPr>
              <a:t>predmet ima pomembnejši status in njegovo poravnanost z drugimi predmeti	</a:t>
            </a:r>
          </a:p>
          <a:p>
            <a:pPr>
              <a:buFont typeface="System Font Regular"/>
              <a:buChar char="+"/>
            </a:pPr>
            <a:r>
              <a:rPr lang="sl" dirty="0">
                <a:solidFill>
                  <a:schemeClr val="accent6">
                    <a:lumMod val="50000"/>
                  </a:schemeClr>
                </a:solidFill>
              </a:rPr>
              <a:t>boljši za kariero učiteljev RIN</a:t>
            </a:r>
            <a:endParaRPr lang="sl-SI" dirty="0"/>
          </a:p>
          <a:p>
            <a:pPr>
              <a:buFont typeface="System Font Regular"/>
              <a:buChar char="-"/>
            </a:pPr>
            <a:r>
              <a:rPr lang="sl" dirty="0">
                <a:solidFill>
                  <a:srgbClr val="FF0000"/>
                </a:solidFill>
              </a:rPr>
              <a:t>težje najti mesto za novo vsebino v obstoječem urniku</a:t>
            </a:r>
            <a:endParaRPr lang="sl-SI" dirty="0">
              <a:solidFill>
                <a:srgbClr val="FF0000"/>
              </a:solidFill>
            </a:endParaRPr>
          </a:p>
          <a:p>
            <a:pPr marL="0" indent="0">
              <a:buNone/>
            </a:pPr>
            <a:r>
              <a:rPr lang="sl-SI" b="1" dirty="0"/>
              <a:t>Prečna vsebina:</a:t>
            </a:r>
            <a:endParaRPr lang="sl-SI" dirty="0"/>
          </a:p>
          <a:p>
            <a:pPr>
              <a:buFont typeface="System Font Regular"/>
              <a:buChar char="+"/>
            </a:pPr>
            <a:r>
              <a:rPr lang="sl" dirty="0">
                <a:solidFill>
                  <a:schemeClr val="accent6">
                    <a:lumMod val="50000"/>
                  </a:schemeClr>
                </a:solidFill>
              </a:rPr>
              <a:t>drugi predmeti imajo koristi od pomembne vloge RIN</a:t>
            </a:r>
          </a:p>
          <a:p>
            <a:pPr>
              <a:buFont typeface="System Font Regular"/>
              <a:buChar char="-"/>
            </a:pPr>
            <a:r>
              <a:rPr lang="sl" dirty="0">
                <a:solidFill>
                  <a:srgbClr val="FF0000"/>
                </a:solidFill>
              </a:rPr>
              <a:t>tveganje osredotočanja na tehnološki del in spodbujanje dojemanja RIN kot orodja za poučevanje drugih predmetov in ne kot samostojnega znanstvenega predmeta.</a:t>
            </a:r>
            <a:endParaRPr lang="sl-SI" dirty="0"/>
          </a:p>
        </p:txBody>
      </p:sp>
      <p:sp>
        <p:nvSpPr>
          <p:cNvPr id="4" name="Date Placeholder 3">
            <a:extLst>
              <a:ext uri="{FF2B5EF4-FFF2-40B4-BE49-F238E27FC236}">
                <a16:creationId xmlns:a16="http://schemas.microsoft.com/office/drawing/2014/main" id="{6C54B0DE-675B-E544-2B86-79E18DE6C7C7}"/>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9421ECAC-B356-9D0A-E11B-6980D73F16F8}"/>
              </a:ext>
            </a:extLst>
          </p:cNvPr>
          <p:cNvSpPr>
            <a:spLocks noGrp="1"/>
          </p:cNvSpPr>
          <p:nvPr>
            <p:ph type="sldNum" sz="quarter" idx="12"/>
          </p:nvPr>
        </p:nvSpPr>
        <p:spPr/>
        <p:txBody>
          <a:bodyPr/>
          <a:lstStyle/>
          <a:p>
            <a:fld id="{6EB04069-6DC5-3C42-9D21-3FEA0E41D8F8}" type="slidenum">
              <a:rPr lang="sl-SI" smtClean="0"/>
              <a:t>25</a:t>
            </a:fld>
            <a:endParaRPr lang="sl-SI"/>
          </a:p>
        </p:txBody>
      </p:sp>
      <p:grpSp>
        <p:nvGrpSpPr>
          <p:cNvPr id="7" name="Group 6">
            <a:extLst>
              <a:ext uri="{FF2B5EF4-FFF2-40B4-BE49-F238E27FC236}">
                <a16:creationId xmlns:a16="http://schemas.microsoft.com/office/drawing/2014/main" id="{4884CAFA-9B74-D642-DE02-541725E9F40E}"/>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9A5C26CD-0605-2B29-4CDF-554E264B8F29}"/>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CCD2C6B7-1BE6-3BBD-6775-9972E4A10732}"/>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6AAA41FF-C22D-7EF4-19DD-F96EA1570744}"/>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029567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i="1" dirty="0"/>
              <a:t>Politična volja – zgolj in samo </a:t>
            </a:r>
            <a:r>
              <a:rPr lang="sl-SI" sz="2800" dirty="0"/>
              <a:t>(kronologija)</a:t>
            </a:r>
            <a:endParaRPr lang="sl-SI"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lnSpcReduction="10000"/>
          </a:bodyPr>
          <a:lstStyle/>
          <a:p>
            <a:pPr marL="0" indent="0">
              <a:buNone/>
            </a:pPr>
            <a:r>
              <a:rPr lang="sl-SI" dirty="0"/>
              <a:t>Posvet SAZU 2017:</a:t>
            </a:r>
          </a:p>
          <a:p>
            <a:pPr marL="457200" lvl="1" indent="0">
              <a:buNone/>
            </a:pPr>
            <a:r>
              <a:rPr lang="sl-SI" b="1" dirty="0">
                <a:solidFill>
                  <a:schemeClr val="accent6">
                    <a:lumMod val="50000"/>
                  </a:schemeClr>
                </a:solidFill>
              </a:rPr>
              <a:t>Uvesti temeljne vsebine RIN v kurikul vrtcev ter učne načrte osnovne in srednjih šol.</a:t>
            </a:r>
            <a:endParaRPr lang="sl-SI" dirty="0"/>
          </a:p>
          <a:p>
            <a:pPr marL="0" indent="0">
              <a:buNone/>
            </a:pPr>
            <a:r>
              <a:rPr lang="sl-SI" dirty="0"/>
              <a:t>Strokovni  svet RS za splošno izobraževanje, 21. 10. 2021:</a:t>
            </a:r>
          </a:p>
          <a:p>
            <a:pPr marL="457200" lvl="1" indent="0">
              <a:buNone/>
            </a:pPr>
            <a:r>
              <a:rPr lang="sl-SI" b="1" dirty="0">
                <a:solidFill>
                  <a:schemeClr val="accent6">
                    <a:lumMod val="50000"/>
                  </a:schemeClr>
                </a:solidFill>
              </a:rPr>
              <a:t>Strokovni  svet RS za splošno izobraževanje </a:t>
            </a:r>
            <a:r>
              <a:rPr lang="sl-SI" b="1" dirty="0">
                <a:solidFill>
                  <a:srgbClr val="FF0000"/>
                </a:solidFill>
              </a:rPr>
              <a:t>poziva Ministrstvo za izobraževanje, znanost in šport, da naredi ključne korake</a:t>
            </a:r>
            <a:r>
              <a:rPr lang="sl-SI" b="1" dirty="0">
                <a:solidFill>
                  <a:schemeClr val="accent6">
                    <a:lumMod val="50000"/>
                  </a:schemeClr>
                </a:solidFill>
              </a:rPr>
              <a:t> za izvajanje ciljev iz poročila strokovne delovne skupine (RINOS) z upoštevanjem poudarkov iz razprave.</a:t>
            </a:r>
            <a:endParaRPr lang="sl-SI" dirty="0"/>
          </a:p>
          <a:p>
            <a:pPr marL="0" indent="0">
              <a:buNone/>
            </a:pPr>
            <a:r>
              <a:rPr lang="sl-SI" dirty="0"/>
              <a:t>2TDK:</a:t>
            </a:r>
          </a:p>
          <a:p>
            <a:pPr marL="457200" lvl="1" indent="0">
              <a:buNone/>
            </a:pPr>
            <a:r>
              <a:rPr lang="sl-SI" dirty="0">
                <a:solidFill>
                  <a:schemeClr val="accent6">
                    <a:lumMod val="50000"/>
                  </a:schemeClr>
                </a:solidFill>
              </a:rPr>
              <a:t>Austria Rail Engineering GmbH in SŽ – Projektivno podjetje, d.d., za takratno Ministrstvo za promet in zveze izdelala študijo upravičenosti: Povečanje kapacitet enotirne proge Divača–Koper. [1996]</a:t>
            </a:r>
          </a:p>
        </p:txBody>
      </p:sp>
      <p:sp>
        <p:nvSpPr>
          <p:cNvPr id="4" name="Date Placeholder 3">
            <a:extLst>
              <a:ext uri="{FF2B5EF4-FFF2-40B4-BE49-F238E27FC236}">
                <a16:creationId xmlns:a16="http://schemas.microsoft.com/office/drawing/2014/main" id="{FB75ECFD-4176-A79B-C88F-E0127F337C44}"/>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C2F7838D-FC43-A8BF-206D-651F25D7EEA6}"/>
              </a:ext>
            </a:extLst>
          </p:cNvPr>
          <p:cNvSpPr>
            <a:spLocks noGrp="1"/>
          </p:cNvSpPr>
          <p:nvPr>
            <p:ph type="sldNum" sz="quarter" idx="12"/>
          </p:nvPr>
        </p:nvSpPr>
        <p:spPr/>
        <p:txBody>
          <a:bodyPr/>
          <a:lstStyle/>
          <a:p>
            <a:fld id="{6EB04069-6DC5-3C42-9D21-3FEA0E41D8F8}" type="slidenum">
              <a:rPr lang="sl-SI" smtClean="0"/>
              <a:t>26</a:t>
            </a:fld>
            <a:endParaRPr lang="sl-SI"/>
          </a:p>
        </p:txBody>
      </p:sp>
      <p:grpSp>
        <p:nvGrpSpPr>
          <p:cNvPr id="7" name="Group 6">
            <a:extLst>
              <a:ext uri="{FF2B5EF4-FFF2-40B4-BE49-F238E27FC236}">
                <a16:creationId xmlns:a16="http://schemas.microsoft.com/office/drawing/2014/main" id="{473AEF9F-5C77-C6B8-AD67-12869F408D05}"/>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CF3CA438-9140-B4AD-E067-EA5C315239A8}"/>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D876F36D-3C58-6D4D-058B-26D773ABF557}"/>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409C588C-3ED9-4C96-B291-15DA532AC81A}"/>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197644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i="1" dirty="0"/>
              <a:t>Si lahko privoščimo</a:t>
            </a:r>
            <a:endParaRPr lang="sl-SI"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lnSpcReduction="10000"/>
          </a:bodyPr>
          <a:lstStyle/>
          <a:p>
            <a:endParaRPr lang="sl-SI" dirty="0">
              <a:solidFill>
                <a:schemeClr val="tx1">
                  <a:lumMod val="95000"/>
                  <a:lumOff val="5000"/>
                </a:schemeClr>
              </a:solidFill>
            </a:endParaRPr>
          </a:p>
          <a:p>
            <a:endParaRPr lang="sl-SI" dirty="0">
              <a:solidFill>
                <a:schemeClr val="tx1">
                  <a:lumMod val="95000"/>
                  <a:lumOff val="5000"/>
                </a:schemeClr>
              </a:solidFill>
            </a:endParaRPr>
          </a:p>
          <a:p>
            <a:r>
              <a:rPr lang="sl-SI" b="1" dirty="0">
                <a:solidFill>
                  <a:srgbClr val="FF0000"/>
                </a:solidFill>
              </a:rPr>
              <a:t>da gradimo razslojeno družbo z depriviligiranimi sodržavljani?</a:t>
            </a:r>
          </a:p>
          <a:p>
            <a:endParaRPr lang="sl-SI" b="1" dirty="0">
              <a:solidFill>
                <a:srgbClr val="FF0000"/>
              </a:solidFill>
            </a:endParaRPr>
          </a:p>
          <a:p>
            <a:r>
              <a:rPr lang="sl-SI" b="1" dirty="0">
                <a:solidFill>
                  <a:srgbClr val="FF0000"/>
                </a:solidFill>
              </a:rPr>
              <a:t>da odrečemo mladim enakopraven položaj v globalni digitalni družbi 21. stoletja?</a:t>
            </a:r>
          </a:p>
          <a:p>
            <a:pPr marL="0" indent="0">
              <a:buNone/>
            </a:pPr>
            <a:endParaRPr lang="sl-SI" dirty="0">
              <a:solidFill>
                <a:schemeClr val="tx1">
                  <a:lumMod val="95000"/>
                  <a:lumOff val="5000"/>
                </a:schemeClr>
              </a:solidFill>
            </a:endParaRPr>
          </a:p>
          <a:p>
            <a:pPr marL="0" indent="0">
              <a:buNone/>
            </a:pPr>
            <a:endParaRPr lang="sl-SI" dirty="0">
              <a:solidFill>
                <a:schemeClr val="tx1">
                  <a:lumMod val="95000"/>
                  <a:lumOff val="5000"/>
                </a:schemeClr>
              </a:solidFill>
            </a:endParaRPr>
          </a:p>
          <a:p>
            <a:pPr marL="0" indent="0">
              <a:buNone/>
            </a:pPr>
            <a:r>
              <a:rPr lang="sl-SI" dirty="0">
                <a:solidFill>
                  <a:schemeClr val="tx1">
                    <a:lumMod val="95000"/>
                    <a:lumOff val="5000"/>
                  </a:schemeClr>
                </a:solidFill>
              </a:rPr>
              <a:t>	        </a:t>
            </a:r>
            <a:r>
              <a:rPr lang="sl-SI" dirty="0">
                <a:solidFill>
                  <a:schemeClr val="tx1">
                    <a:lumMod val="95000"/>
                    <a:lumOff val="5000"/>
                  </a:schemeClr>
                </a:solidFill>
                <a:hlinkClick r:id="rId2"/>
              </a:rPr>
              <a:t>https://redmine.lusy.fri.uni-lj.si/documents/307</a:t>
            </a:r>
            <a:endParaRPr lang="sl-SI" dirty="0">
              <a:solidFill>
                <a:schemeClr val="tx1">
                  <a:lumMod val="95000"/>
                  <a:lumOff val="5000"/>
                </a:schemeClr>
              </a:solidFill>
            </a:endParaRPr>
          </a:p>
        </p:txBody>
      </p:sp>
      <p:sp>
        <p:nvSpPr>
          <p:cNvPr id="4" name="Date Placeholder 3">
            <a:extLst>
              <a:ext uri="{FF2B5EF4-FFF2-40B4-BE49-F238E27FC236}">
                <a16:creationId xmlns:a16="http://schemas.microsoft.com/office/drawing/2014/main" id="{FB75ECFD-4176-A79B-C88F-E0127F337C44}"/>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C2F7838D-FC43-A8BF-206D-651F25D7EEA6}"/>
              </a:ext>
            </a:extLst>
          </p:cNvPr>
          <p:cNvSpPr>
            <a:spLocks noGrp="1"/>
          </p:cNvSpPr>
          <p:nvPr>
            <p:ph type="sldNum" sz="quarter" idx="12"/>
          </p:nvPr>
        </p:nvSpPr>
        <p:spPr/>
        <p:txBody>
          <a:bodyPr/>
          <a:lstStyle/>
          <a:p>
            <a:fld id="{6EB04069-6DC5-3C42-9D21-3FEA0E41D8F8}" type="slidenum">
              <a:rPr lang="sl-SI" smtClean="0"/>
              <a:t>27</a:t>
            </a:fld>
            <a:endParaRPr lang="sl-SI"/>
          </a:p>
        </p:txBody>
      </p:sp>
      <p:grpSp>
        <p:nvGrpSpPr>
          <p:cNvPr id="7" name="Group 6">
            <a:extLst>
              <a:ext uri="{FF2B5EF4-FFF2-40B4-BE49-F238E27FC236}">
                <a16:creationId xmlns:a16="http://schemas.microsoft.com/office/drawing/2014/main" id="{473AEF9F-5C77-C6B8-AD67-12869F408D05}"/>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CF3CA438-9140-B4AD-E067-EA5C315239A8}"/>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D876F36D-3C58-6D4D-058B-26D773ABF557}"/>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409C588C-3ED9-4C96-B291-15DA532AC81A}"/>
              </a:ext>
            </a:extLst>
          </p:cNvPr>
          <p:cNvSpPr>
            <a:spLocks noGrp="1"/>
          </p:cNvSpPr>
          <p:nvPr>
            <p:ph type="ftr" sz="quarter" idx="11"/>
          </p:nvPr>
        </p:nvSpPr>
        <p:spPr/>
        <p:txBody>
          <a:bodyPr/>
          <a:lstStyle/>
          <a:p>
            <a:r>
              <a:rPr lang="sl-SI"/>
              <a:t>Digitalne kompetence in znanja</a:t>
            </a:r>
          </a:p>
        </p:txBody>
      </p:sp>
      <p:pic>
        <p:nvPicPr>
          <p:cNvPr id="5" name="Picture 4" descr="Qr code&#10;&#10;Description automatically generated">
            <a:extLst>
              <a:ext uri="{FF2B5EF4-FFF2-40B4-BE49-F238E27FC236}">
                <a16:creationId xmlns:a16="http://schemas.microsoft.com/office/drawing/2014/main" id="{E077637A-92FD-B4BD-28CB-DEC6BE8B6C5E}"/>
              </a:ext>
            </a:extLst>
          </p:cNvPr>
          <p:cNvPicPr>
            <a:picLocks noChangeAspect="1"/>
          </p:cNvPicPr>
          <p:nvPr/>
        </p:nvPicPr>
        <p:blipFill>
          <a:blip r:embed="rId5"/>
          <a:stretch>
            <a:fillRect/>
          </a:stretch>
        </p:blipFill>
        <p:spPr>
          <a:xfrm>
            <a:off x="9555480" y="4401185"/>
            <a:ext cx="1623060" cy="1623060"/>
          </a:xfrm>
          <a:prstGeom prst="rect">
            <a:avLst/>
          </a:prstGeom>
        </p:spPr>
      </p:pic>
    </p:spTree>
    <p:extLst>
      <p:ext uri="{BB962C8B-B14F-4D97-AF65-F5344CB8AC3E}">
        <p14:creationId xmlns:p14="http://schemas.microsoft.com/office/powerpoint/2010/main" val="3949514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Reference</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fontScale="85000" lnSpcReduction="20000"/>
          </a:bodyPr>
          <a:lstStyle/>
          <a:p>
            <a:r>
              <a:rPr lang="sl-SI" dirty="0"/>
              <a:t>[</a:t>
            </a:r>
            <a:r>
              <a:rPr lang="sl-SI" b="1" i="1" dirty="0"/>
              <a:t>Poročilo</a:t>
            </a:r>
            <a:r>
              <a:rPr lang="sl-SI" dirty="0"/>
              <a:t>] EURYDICE. </a:t>
            </a:r>
            <a:r>
              <a:rPr lang="sl-SI" i="1" dirty="0"/>
              <a:t>Informatics education at school in Europe</a:t>
            </a:r>
            <a:r>
              <a:rPr lang="sl-SI" dirty="0"/>
              <a:t>, 2022.</a:t>
            </a:r>
          </a:p>
          <a:p>
            <a:r>
              <a:rPr lang="sl-SI" dirty="0"/>
              <a:t>[</a:t>
            </a:r>
            <a:r>
              <a:rPr lang="sl-SI" b="1" i="1" dirty="0"/>
              <a:t>RINOS-1</a:t>
            </a:r>
            <a:r>
              <a:rPr lang="sl-SI" dirty="0"/>
              <a:t>] RINOS. </a:t>
            </a:r>
            <a:r>
              <a:rPr lang="sl-SI" i="1" dirty="0"/>
              <a:t>Snovalci digitalne prihodnosti ali le uporabniki?</a:t>
            </a:r>
            <a:r>
              <a:rPr lang="sl-SI" dirty="0"/>
              <a:t>, 2018.</a:t>
            </a:r>
          </a:p>
          <a:p>
            <a:r>
              <a:rPr lang="sl-SI" dirty="0"/>
              <a:t>[</a:t>
            </a:r>
            <a:r>
              <a:rPr lang="sl-SI" b="1" i="1" dirty="0"/>
              <a:t>RINOS-2</a:t>
            </a:r>
            <a:r>
              <a:rPr lang="sl-SI" dirty="0"/>
              <a:t>] RINOS. </a:t>
            </a:r>
            <a:r>
              <a:rPr lang="sl-SI" i="1" dirty="0"/>
              <a:t>Digitalne kompetence nas naučijo držati pero, računalništvo in informatika nas uči pisati zgodbe</a:t>
            </a:r>
            <a:r>
              <a:rPr lang="sl-SI" dirty="0"/>
              <a:t>, 2021.</a:t>
            </a:r>
          </a:p>
          <a:p>
            <a:r>
              <a:rPr lang="sl-SI" dirty="0"/>
              <a:t>[</a:t>
            </a:r>
            <a:r>
              <a:rPr lang="sl-SI" b="1" i="1" dirty="0"/>
              <a:t>RINOS-3</a:t>
            </a:r>
            <a:r>
              <a:rPr lang="sl-SI" dirty="0"/>
              <a:t>] RINOS. </a:t>
            </a:r>
            <a:r>
              <a:rPr lang="sl-SI" i="1" dirty="0"/>
              <a:t>Okvir računalništva in informatike od vrtca do srednje šole,</a:t>
            </a:r>
            <a:r>
              <a:rPr lang="sl-SI" dirty="0"/>
              <a:t> 2022.</a:t>
            </a:r>
          </a:p>
          <a:p>
            <a:r>
              <a:rPr lang="sl-SI" dirty="0"/>
              <a:t>ARNES </a:t>
            </a:r>
            <a:r>
              <a:rPr lang="sl-SI" i="1" dirty="0"/>
              <a:t>Mreža znanja</a:t>
            </a:r>
            <a:r>
              <a:rPr lang="sl-SI" dirty="0"/>
              <a:t>. Okrogla miza o poučevanju RIN v šolah v Evropi – Slovenija med državami: </a:t>
            </a:r>
            <a:r>
              <a:rPr lang="en-US" sz="2600" dirty="0">
                <a:latin typeface="sans-serif"/>
                <a:hlinkClick r:id="rId2"/>
              </a:rPr>
              <a:t>https://video.arnes.si/watch/tmjyl44yqpfg</a:t>
            </a:r>
            <a:endParaRPr lang="sl-SI" dirty="0"/>
          </a:p>
          <a:p>
            <a:pPr marL="0" indent="0">
              <a:buNone/>
            </a:pPr>
            <a:endParaRPr lang="sl-SI" dirty="0"/>
          </a:p>
          <a:p>
            <a:pPr marL="0" indent="0" algn="r">
              <a:buNone/>
            </a:pPr>
            <a:r>
              <a:rPr lang="sl-SI" b="1" i="1" dirty="0"/>
              <a:t>RINOS</a:t>
            </a:r>
            <a:r>
              <a:rPr lang="sl-SI" dirty="0"/>
              <a:t> - Strokovna delovna skupina za analizo prisotnosti vsebin računalništva in informatike v programih osnovnih in srednjih šol ter za pripravo študije o možnih spremembah</a:t>
            </a:r>
          </a:p>
          <a:p>
            <a:pPr marL="0" indent="0">
              <a:buNone/>
            </a:pPr>
            <a:endParaRPr lang="sl-SI" dirty="0"/>
          </a:p>
        </p:txBody>
      </p:sp>
      <p:sp>
        <p:nvSpPr>
          <p:cNvPr id="4" name="Date Placeholder 3">
            <a:extLst>
              <a:ext uri="{FF2B5EF4-FFF2-40B4-BE49-F238E27FC236}">
                <a16:creationId xmlns:a16="http://schemas.microsoft.com/office/drawing/2014/main" id="{42C1D0FE-AB44-5286-6C07-6CB7F8A6A13E}"/>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4FA9105E-89C1-6CA2-62F7-48D7EDC3850F}"/>
              </a:ext>
            </a:extLst>
          </p:cNvPr>
          <p:cNvSpPr>
            <a:spLocks noGrp="1"/>
          </p:cNvSpPr>
          <p:nvPr>
            <p:ph type="sldNum" sz="quarter" idx="12"/>
          </p:nvPr>
        </p:nvSpPr>
        <p:spPr/>
        <p:txBody>
          <a:bodyPr/>
          <a:lstStyle/>
          <a:p>
            <a:fld id="{6EB04069-6DC5-3C42-9D21-3FEA0E41D8F8}" type="slidenum">
              <a:rPr lang="sl-SI" smtClean="0"/>
              <a:t>28</a:t>
            </a:fld>
            <a:endParaRPr lang="sl-SI"/>
          </a:p>
        </p:txBody>
      </p:sp>
      <p:grpSp>
        <p:nvGrpSpPr>
          <p:cNvPr id="7" name="Group 6">
            <a:extLst>
              <a:ext uri="{FF2B5EF4-FFF2-40B4-BE49-F238E27FC236}">
                <a16:creationId xmlns:a16="http://schemas.microsoft.com/office/drawing/2014/main" id="{524C3580-8018-C9C6-8153-ACC4E59FB034}"/>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E0EE92DE-D756-3A5E-B3AC-A1A9CBC33E74}"/>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7A6DAECC-8223-9DE3-A47E-B9B8B24FF2F1}"/>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6594311C-56AA-CF98-8F8E-E909D19B06CB}"/>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025908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Izhodišča</a:t>
            </a:r>
            <a:r>
              <a:rPr lang="en-CA" dirty="0"/>
              <a:t> – </a:t>
            </a:r>
            <a:r>
              <a:rPr lang="en-CA" dirty="0" err="1"/>
              <a:t>Ugotovitve</a:t>
            </a:r>
            <a:r>
              <a:rPr lang="en-CA" dirty="0"/>
              <a:t> RINOS 1 / SAZU</a:t>
            </a:r>
          </a:p>
        </p:txBody>
      </p:sp>
      <p:sp>
        <p:nvSpPr>
          <p:cNvPr id="3" name="Content Placeholder 2"/>
          <p:cNvSpPr>
            <a:spLocks noGrp="1"/>
          </p:cNvSpPr>
          <p:nvPr>
            <p:ph idx="1"/>
          </p:nvPr>
        </p:nvSpPr>
        <p:spPr/>
        <p:txBody>
          <a:bodyPr>
            <a:normAutofit lnSpcReduction="10000"/>
          </a:bodyPr>
          <a:lstStyle/>
          <a:p>
            <a:pPr marL="457200" indent="-457200">
              <a:buFont typeface="+mj-lt"/>
              <a:buAutoNum type="arabicPeriod"/>
            </a:pPr>
            <a:r>
              <a:rPr lang="en-CA" sz="1600" b="1" dirty="0">
                <a:solidFill>
                  <a:srgbClr val="FF0000"/>
                </a:solidFill>
              </a:rPr>
              <a:t>SVET</a:t>
            </a:r>
            <a:r>
              <a:rPr lang="en-CA" dirty="0"/>
              <a:t>: </a:t>
            </a:r>
            <a:r>
              <a:rPr lang="en-CA" dirty="0" err="1"/>
              <a:t>Stanje</a:t>
            </a:r>
            <a:r>
              <a:rPr lang="en-CA" dirty="0"/>
              <a:t> v </a:t>
            </a:r>
            <a:r>
              <a:rPr lang="en-CA" dirty="0" err="1"/>
              <a:t>svetu</a:t>
            </a:r>
            <a:r>
              <a:rPr lang="en-CA" dirty="0"/>
              <a:t>: </a:t>
            </a:r>
            <a:r>
              <a:rPr lang="en-CA" dirty="0" err="1"/>
              <a:t>sodobno</a:t>
            </a:r>
            <a:r>
              <a:rPr lang="en-CA" dirty="0"/>
              <a:t> </a:t>
            </a:r>
            <a:r>
              <a:rPr lang="en-CA" dirty="0" err="1"/>
              <a:t>poučevanje</a:t>
            </a:r>
            <a:r>
              <a:rPr lang="en-CA" dirty="0"/>
              <a:t> RIN se </a:t>
            </a:r>
            <a:r>
              <a:rPr lang="en-CA" b="1" dirty="0" err="1">
                <a:solidFill>
                  <a:srgbClr val="00B050"/>
                </a:solidFill>
              </a:rPr>
              <a:t>obrača</a:t>
            </a:r>
            <a:r>
              <a:rPr lang="en-CA" b="1" dirty="0">
                <a:solidFill>
                  <a:srgbClr val="00B050"/>
                </a:solidFill>
              </a:rPr>
              <a:t> k </a:t>
            </a:r>
            <a:r>
              <a:rPr lang="en-CA" b="1" dirty="0" err="1">
                <a:solidFill>
                  <a:srgbClr val="00B050"/>
                </a:solidFill>
              </a:rPr>
              <a:t>poučevanju</a:t>
            </a:r>
            <a:r>
              <a:rPr lang="en-CA" b="1" dirty="0">
                <a:solidFill>
                  <a:srgbClr val="00B050"/>
                </a:solidFill>
              </a:rPr>
              <a:t> </a:t>
            </a:r>
            <a:r>
              <a:rPr lang="en-CA" b="1" dirty="0" err="1">
                <a:solidFill>
                  <a:srgbClr val="00B050"/>
                </a:solidFill>
              </a:rPr>
              <a:t>temeljnih</a:t>
            </a:r>
            <a:r>
              <a:rPr lang="en-CA" b="1" dirty="0">
                <a:solidFill>
                  <a:srgbClr val="00B050"/>
                </a:solidFill>
              </a:rPr>
              <a:t> </a:t>
            </a:r>
            <a:r>
              <a:rPr lang="en-CA" b="1" dirty="0" err="1">
                <a:solidFill>
                  <a:srgbClr val="00B050"/>
                </a:solidFill>
              </a:rPr>
              <a:t>vsebin</a:t>
            </a:r>
            <a:r>
              <a:rPr lang="en-CA" b="1" dirty="0">
                <a:solidFill>
                  <a:srgbClr val="00B050"/>
                </a:solidFill>
              </a:rPr>
              <a:t> v </a:t>
            </a:r>
            <a:r>
              <a:rPr lang="en-CA" b="1" dirty="0" err="1">
                <a:solidFill>
                  <a:srgbClr val="00B050"/>
                </a:solidFill>
              </a:rPr>
              <a:t>obveznem</a:t>
            </a:r>
            <a:r>
              <a:rPr lang="en-CA" b="1" dirty="0">
                <a:solidFill>
                  <a:srgbClr val="00B050"/>
                </a:solidFill>
              </a:rPr>
              <a:t> </a:t>
            </a:r>
            <a:r>
              <a:rPr lang="en-CA" b="1" dirty="0" err="1">
                <a:solidFill>
                  <a:srgbClr val="00B050"/>
                </a:solidFill>
              </a:rPr>
              <a:t>delu</a:t>
            </a:r>
            <a:r>
              <a:rPr lang="en-CA" b="1" dirty="0">
                <a:solidFill>
                  <a:srgbClr val="00B050"/>
                </a:solidFill>
              </a:rPr>
              <a:t> </a:t>
            </a:r>
            <a:r>
              <a:rPr lang="en-CA" b="1" dirty="0" err="1">
                <a:solidFill>
                  <a:srgbClr val="00B050"/>
                </a:solidFill>
              </a:rPr>
              <a:t>kurikulov</a:t>
            </a:r>
            <a:r>
              <a:rPr lang="en-CA" dirty="0"/>
              <a:t> in </a:t>
            </a:r>
            <a:r>
              <a:rPr lang="en-CA" dirty="0" err="1"/>
              <a:t>praviloma</a:t>
            </a:r>
            <a:r>
              <a:rPr lang="en-CA" dirty="0"/>
              <a:t> </a:t>
            </a:r>
            <a:r>
              <a:rPr lang="en-CA" dirty="0" err="1"/>
              <a:t>skozi</a:t>
            </a:r>
            <a:r>
              <a:rPr lang="en-CA" dirty="0"/>
              <a:t> </a:t>
            </a:r>
            <a:r>
              <a:rPr lang="en-CA" dirty="0" err="1"/>
              <a:t>celoten</a:t>
            </a:r>
            <a:r>
              <a:rPr lang="en-CA" dirty="0"/>
              <a:t> </a:t>
            </a:r>
            <a:r>
              <a:rPr lang="en-CA" dirty="0" err="1"/>
              <a:t>vzgojno</a:t>
            </a:r>
            <a:r>
              <a:rPr lang="en-CA" dirty="0"/>
              <a:t> </a:t>
            </a:r>
            <a:r>
              <a:rPr lang="en-CA" dirty="0" err="1"/>
              <a:t>izobraževalni</a:t>
            </a:r>
            <a:r>
              <a:rPr lang="en-CA" dirty="0"/>
              <a:t> </a:t>
            </a:r>
            <a:r>
              <a:rPr lang="en-CA" dirty="0" err="1"/>
              <a:t>sistem</a:t>
            </a:r>
            <a:r>
              <a:rPr lang="en-CA" dirty="0"/>
              <a:t> od </a:t>
            </a:r>
            <a:r>
              <a:rPr lang="en-CA" dirty="0" err="1"/>
              <a:t>vrtca</a:t>
            </a:r>
            <a:r>
              <a:rPr lang="en-CA" dirty="0"/>
              <a:t> do </a:t>
            </a:r>
            <a:r>
              <a:rPr lang="en-CA" dirty="0" err="1"/>
              <a:t>konca</a:t>
            </a:r>
            <a:r>
              <a:rPr lang="en-CA" dirty="0"/>
              <a:t> </a:t>
            </a:r>
            <a:r>
              <a:rPr lang="en-CA" dirty="0" err="1"/>
              <a:t>srednje</a:t>
            </a:r>
            <a:r>
              <a:rPr lang="en-CA" dirty="0"/>
              <a:t> </a:t>
            </a:r>
            <a:r>
              <a:rPr lang="en-CA" dirty="0" err="1"/>
              <a:t>šole</a:t>
            </a:r>
            <a:r>
              <a:rPr lang="en-CA" dirty="0"/>
              <a:t>.</a:t>
            </a:r>
          </a:p>
          <a:p>
            <a:pPr marL="457200" indent="-457200">
              <a:buFont typeface="+mj-lt"/>
              <a:buAutoNum type="arabicPeriod"/>
            </a:pPr>
            <a:r>
              <a:rPr lang="en-CA" sz="1600" b="1" dirty="0">
                <a:solidFill>
                  <a:srgbClr val="FF0000"/>
                </a:solidFill>
              </a:rPr>
              <a:t>SLOVENIJA</a:t>
            </a:r>
            <a:r>
              <a:rPr lang="en-CA" dirty="0"/>
              <a:t>: V </a:t>
            </a:r>
            <a:r>
              <a:rPr lang="en-CA" dirty="0" err="1"/>
              <a:t>Sloveniji</a:t>
            </a:r>
            <a:r>
              <a:rPr lang="en-CA" dirty="0"/>
              <a:t> v </a:t>
            </a:r>
            <a:r>
              <a:rPr lang="en-CA" dirty="0" err="1"/>
              <a:t>obveznem</a:t>
            </a:r>
            <a:r>
              <a:rPr lang="en-CA" dirty="0"/>
              <a:t> </a:t>
            </a:r>
            <a:r>
              <a:rPr lang="en-CA" dirty="0" err="1"/>
              <a:t>delu</a:t>
            </a:r>
            <a:r>
              <a:rPr lang="en-CA" dirty="0"/>
              <a:t> </a:t>
            </a:r>
            <a:r>
              <a:rPr lang="en-CA" dirty="0" err="1"/>
              <a:t>splošnega</a:t>
            </a:r>
            <a:r>
              <a:rPr lang="en-CA" dirty="0"/>
              <a:t> </a:t>
            </a:r>
            <a:r>
              <a:rPr lang="en-CA" dirty="0" err="1"/>
              <a:t>izobraževanja</a:t>
            </a:r>
            <a:r>
              <a:rPr lang="en-CA" dirty="0"/>
              <a:t> </a:t>
            </a:r>
            <a:r>
              <a:rPr lang="en-CA" dirty="0" err="1"/>
              <a:t>obstaja</a:t>
            </a:r>
            <a:r>
              <a:rPr lang="en-CA" dirty="0"/>
              <a:t> </a:t>
            </a:r>
            <a:r>
              <a:rPr lang="en-CA" b="1" dirty="0" err="1">
                <a:solidFill>
                  <a:srgbClr val="00B050"/>
                </a:solidFill>
              </a:rPr>
              <a:t>samo</a:t>
            </a:r>
            <a:r>
              <a:rPr lang="en-CA" b="1" dirty="0">
                <a:solidFill>
                  <a:srgbClr val="00B050"/>
                </a:solidFill>
              </a:rPr>
              <a:t> </a:t>
            </a:r>
            <a:r>
              <a:rPr lang="en-CA" b="1" dirty="0" err="1">
                <a:solidFill>
                  <a:srgbClr val="00B050"/>
                </a:solidFill>
              </a:rPr>
              <a:t>eno</a:t>
            </a:r>
            <a:r>
              <a:rPr lang="en-CA" b="1" dirty="0">
                <a:solidFill>
                  <a:srgbClr val="00B050"/>
                </a:solidFill>
              </a:rPr>
              <a:t> </a:t>
            </a:r>
            <a:r>
              <a:rPr lang="en-CA" b="1" dirty="0" err="1">
                <a:solidFill>
                  <a:srgbClr val="00B050"/>
                </a:solidFill>
              </a:rPr>
              <a:t>leto</a:t>
            </a:r>
            <a:r>
              <a:rPr lang="en-CA" b="1" dirty="0">
                <a:solidFill>
                  <a:srgbClr val="00B050"/>
                </a:solidFill>
              </a:rPr>
              <a:t> </a:t>
            </a:r>
            <a:r>
              <a:rPr lang="en-CA" b="1" dirty="0" err="1">
                <a:solidFill>
                  <a:srgbClr val="00B050"/>
                </a:solidFill>
              </a:rPr>
              <a:t>poučevanje</a:t>
            </a:r>
            <a:r>
              <a:rPr lang="en-CA" b="1" dirty="0">
                <a:solidFill>
                  <a:srgbClr val="00B050"/>
                </a:solidFill>
              </a:rPr>
              <a:t> RIN v </a:t>
            </a:r>
            <a:r>
              <a:rPr lang="en-CA" b="1" dirty="0" err="1">
                <a:solidFill>
                  <a:srgbClr val="00B050"/>
                </a:solidFill>
              </a:rPr>
              <a:t>gimnaziji</a:t>
            </a:r>
            <a:r>
              <a:rPr lang="en-CA" dirty="0"/>
              <a:t>, </a:t>
            </a:r>
            <a:r>
              <a:rPr lang="en-CA" dirty="0" err="1"/>
              <a:t>ki</a:t>
            </a:r>
            <a:r>
              <a:rPr lang="en-CA" dirty="0"/>
              <a:t> </a:t>
            </a:r>
            <a:r>
              <a:rPr lang="en-CA" dirty="0" err="1"/>
              <a:t>ima</a:t>
            </a:r>
            <a:r>
              <a:rPr lang="en-CA" dirty="0"/>
              <a:t> </a:t>
            </a:r>
            <a:r>
              <a:rPr lang="en-CA" dirty="0" err="1"/>
              <a:t>sicer</a:t>
            </a:r>
            <a:r>
              <a:rPr lang="en-CA" dirty="0"/>
              <a:t> </a:t>
            </a:r>
            <a:r>
              <a:rPr lang="en-CA" dirty="0" err="1"/>
              <a:t>precej</a:t>
            </a:r>
            <a:r>
              <a:rPr lang="en-CA" dirty="0"/>
              <a:t> </a:t>
            </a:r>
            <a:r>
              <a:rPr lang="en-CA" dirty="0" err="1"/>
              <a:t>odprt</a:t>
            </a:r>
            <a:r>
              <a:rPr lang="en-CA" dirty="0"/>
              <a:t> </a:t>
            </a:r>
            <a:r>
              <a:rPr lang="en-CA" dirty="0" err="1"/>
              <a:t>učni</a:t>
            </a:r>
            <a:r>
              <a:rPr lang="en-CA" dirty="0"/>
              <a:t> </a:t>
            </a:r>
            <a:r>
              <a:rPr lang="en-CA" dirty="0" err="1"/>
              <a:t>načrt</a:t>
            </a:r>
            <a:r>
              <a:rPr lang="en-CA" dirty="0"/>
              <a:t>. </a:t>
            </a:r>
            <a:r>
              <a:rPr lang="en-CA" dirty="0" err="1"/>
              <a:t>Posledica</a:t>
            </a:r>
            <a:r>
              <a:rPr lang="en-CA" dirty="0"/>
              <a:t> je </a:t>
            </a:r>
            <a:r>
              <a:rPr lang="en-CA" dirty="0" err="1"/>
              <a:t>pogosto</a:t>
            </a:r>
            <a:r>
              <a:rPr lang="en-CA" dirty="0"/>
              <a:t> </a:t>
            </a:r>
            <a:r>
              <a:rPr lang="en-CA" b="1" dirty="0" err="1">
                <a:solidFill>
                  <a:srgbClr val="00B050"/>
                </a:solidFill>
              </a:rPr>
              <a:t>zgolj</a:t>
            </a:r>
            <a:r>
              <a:rPr lang="en-CA" b="1" dirty="0">
                <a:solidFill>
                  <a:srgbClr val="00B050"/>
                </a:solidFill>
              </a:rPr>
              <a:t> </a:t>
            </a:r>
            <a:r>
              <a:rPr lang="en-CA" b="1" dirty="0" err="1">
                <a:solidFill>
                  <a:srgbClr val="00B050"/>
                </a:solidFill>
              </a:rPr>
              <a:t>opismenjevanje</a:t>
            </a:r>
            <a:r>
              <a:rPr lang="en-CA" b="1" dirty="0">
                <a:solidFill>
                  <a:srgbClr val="00B050"/>
                </a:solidFill>
              </a:rPr>
              <a:t> in </a:t>
            </a:r>
            <a:r>
              <a:rPr lang="en-CA" b="1" dirty="0" err="1">
                <a:solidFill>
                  <a:srgbClr val="00B050"/>
                </a:solidFill>
              </a:rPr>
              <a:t>poučevanje</a:t>
            </a:r>
            <a:r>
              <a:rPr lang="en-CA" b="1" dirty="0">
                <a:solidFill>
                  <a:srgbClr val="00B050"/>
                </a:solidFill>
              </a:rPr>
              <a:t> </a:t>
            </a:r>
            <a:r>
              <a:rPr lang="en-CA" b="1" dirty="0" err="1">
                <a:solidFill>
                  <a:srgbClr val="00B050"/>
                </a:solidFill>
              </a:rPr>
              <a:t>rabe</a:t>
            </a:r>
            <a:r>
              <a:rPr lang="en-CA" b="1" dirty="0">
                <a:solidFill>
                  <a:srgbClr val="00B050"/>
                </a:solidFill>
              </a:rPr>
              <a:t> </a:t>
            </a:r>
            <a:r>
              <a:rPr lang="en-CA" b="1" dirty="0" err="1">
                <a:solidFill>
                  <a:srgbClr val="00B050"/>
                </a:solidFill>
              </a:rPr>
              <a:t>tehnologije</a:t>
            </a:r>
            <a:r>
              <a:rPr lang="en-CA" dirty="0"/>
              <a:t>.</a:t>
            </a:r>
          </a:p>
          <a:p>
            <a:pPr marL="457200" indent="-457200">
              <a:buFont typeface="+mj-lt"/>
              <a:buAutoNum type="arabicPeriod"/>
            </a:pPr>
            <a:r>
              <a:rPr lang="en-CA" sz="1600" b="1" dirty="0">
                <a:solidFill>
                  <a:srgbClr val="FF0000"/>
                </a:solidFill>
              </a:rPr>
              <a:t>UČITELJI</a:t>
            </a:r>
            <a:r>
              <a:rPr lang="en-CA" dirty="0"/>
              <a:t>: V </a:t>
            </a:r>
            <a:r>
              <a:rPr lang="en-CA" dirty="0" err="1"/>
              <a:t>državah</a:t>
            </a:r>
            <a:r>
              <a:rPr lang="en-CA" dirty="0"/>
              <a:t>, </a:t>
            </a:r>
            <a:r>
              <a:rPr lang="en-CA" dirty="0" err="1"/>
              <a:t>ki</a:t>
            </a:r>
            <a:r>
              <a:rPr lang="en-CA" dirty="0"/>
              <a:t> so </a:t>
            </a:r>
            <a:r>
              <a:rPr lang="en-CA" dirty="0" err="1"/>
              <a:t>že</a:t>
            </a:r>
            <a:r>
              <a:rPr lang="en-CA" dirty="0"/>
              <a:t> </a:t>
            </a:r>
            <a:r>
              <a:rPr lang="en-CA" dirty="0" err="1"/>
              <a:t>izvedle</a:t>
            </a:r>
            <a:r>
              <a:rPr lang="en-CA" dirty="0"/>
              <a:t> </a:t>
            </a:r>
            <a:r>
              <a:rPr lang="en-CA" dirty="0" err="1"/>
              <a:t>reformo</a:t>
            </a:r>
            <a:r>
              <a:rPr lang="en-CA" dirty="0"/>
              <a:t> RIN, so </a:t>
            </a:r>
            <a:r>
              <a:rPr lang="en-CA" dirty="0" err="1"/>
              <a:t>hkrati</a:t>
            </a:r>
            <a:r>
              <a:rPr lang="en-CA" dirty="0"/>
              <a:t> </a:t>
            </a:r>
            <a:r>
              <a:rPr lang="en-CA" b="1" dirty="0" err="1">
                <a:solidFill>
                  <a:srgbClr val="00B050"/>
                </a:solidFill>
              </a:rPr>
              <a:t>sistematično</a:t>
            </a:r>
            <a:r>
              <a:rPr lang="en-CA" b="1" dirty="0">
                <a:solidFill>
                  <a:srgbClr val="00B050"/>
                </a:solidFill>
              </a:rPr>
              <a:t> </a:t>
            </a:r>
            <a:r>
              <a:rPr lang="en-CA" b="1" dirty="0" err="1">
                <a:solidFill>
                  <a:srgbClr val="00B050"/>
                </a:solidFill>
              </a:rPr>
              <a:t>nadgradile</a:t>
            </a:r>
            <a:r>
              <a:rPr lang="en-CA" b="1" dirty="0">
                <a:solidFill>
                  <a:srgbClr val="00B050"/>
                </a:solidFill>
              </a:rPr>
              <a:t> </a:t>
            </a:r>
            <a:r>
              <a:rPr lang="en-CA" b="1" dirty="0" err="1">
                <a:solidFill>
                  <a:srgbClr val="00B050"/>
                </a:solidFill>
              </a:rPr>
              <a:t>sistem</a:t>
            </a:r>
            <a:r>
              <a:rPr lang="en-CA" b="1" dirty="0">
                <a:solidFill>
                  <a:srgbClr val="00B050"/>
                </a:solidFill>
              </a:rPr>
              <a:t> </a:t>
            </a:r>
            <a:r>
              <a:rPr lang="en-CA" b="1" dirty="0" err="1">
                <a:solidFill>
                  <a:srgbClr val="00B050"/>
                </a:solidFill>
              </a:rPr>
              <a:t>izobraževanja</a:t>
            </a:r>
            <a:r>
              <a:rPr lang="en-CA" b="1" dirty="0">
                <a:solidFill>
                  <a:srgbClr val="00B050"/>
                </a:solidFill>
              </a:rPr>
              <a:t> in </a:t>
            </a:r>
            <a:r>
              <a:rPr lang="en-CA" b="1" dirty="0" err="1">
                <a:solidFill>
                  <a:srgbClr val="00B050"/>
                </a:solidFill>
              </a:rPr>
              <a:t>nadaljnjega</a:t>
            </a:r>
            <a:r>
              <a:rPr lang="en-CA" b="1" dirty="0">
                <a:solidFill>
                  <a:srgbClr val="00B050"/>
                </a:solidFill>
              </a:rPr>
              <a:t> </a:t>
            </a:r>
            <a:r>
              <a:rPr lang="en-CA" b="1" dirty="0" err="1">
                <a:solidFill>
                  <a:srgbClr val="00B050"/>
                </a:solidFill>
              </a:rPr>
              <a:t>strokovnega</a:t>
            </a:r>
            <a:r>
              <a:rPr lang="en-CA" b="1" dirty="0">
                <a:solidFill>
                  <a:srgbClr val="00B050"/>
                </a:solidFill>
              </a:rPr>
              <a:t> </a:t>
            </a:r>
            <a:r>
              <a:rPr lang="en-CA" b="1" dirty="0" err="1">
                <a:solidFill>
                  <a:srgbClr val="00B050"/>
                </a:solidFill>
              </a:rPr>
              <a:t>usposabljanja</a:t>
            </a:r>
            <a:r>
              <a:rPr lang="en-CA" b="1" dirty="0">
                <a:solidFill>
                  <a:srgbClr val="00B050"/>
                </a:solidFill>
              </a:rPr>
              <a:t> </a:t>
            </a:r>
            <a:r>
              <a:rPr lang="en-CA" b="1" dirty="0" err="1">
                <a:solidFill>
                  <a:srgbClr val="00B050"/>
                </a:solidFill>
              </a:rPr>
              <a:t>učiteljev</a:t>
            </a:r>
            <a:r>
              <a:rPr lang="en-CA" b="1" dirty="0">
                <a:solidFill>
                  <a:srgbClr val="00B050"/>
                </a:solidFill>
              </a:rPr>
              <a:t> RIN</a:t>
            </a:r>
            <a:r>
              <a:rPr lang="en-CA" dirty="0"/>
              <a:t> (finance, </a:t>
            </a:r>
            <a:r>
              <a:rPr lang="en-CA" dirty="0" err="1"/>
              <a:t>kadri</a:t>
            </a:r>
            <a:r>
              <a:rPr lang="en-CA" dirty="0"/>
              <a:t>, </a:t>
            </a:r>
            <a:r>
              <a:rPr lang="en-CA" dirty="0" err="1"/>
              <a:t>vsebine</a:t>
            </a:r>
            <a:r>
              <a:rPr lang="en-CA" dirty="0"/>
              <a:t>, </a:t>
            </a:r>
            <a:r>
              <a:rPr lang="en-CA" dirty="0" err="1"/>
              <a:t>deležnike</a:t>
            </a:r>
            <a:r>
              <a:rPr lang="en-CA" dirty="0"/>
              <a:t>).</a:t>
            </a:r>
          </a:p>
        </p:txBody>
      </p:sp>
      <p:sp>
        <p:nvSpPr>
          <p:cNvPr id="4" name="Date Placeholder 3"/>
          <p:cNvSpPr>
            <a:spLocks noGrp="1"/>
          </p:cNvSpPr>
          <p:nvPr>
            <p:ph type="dt" sz="half" idx="10"/>
          </p:nvPr>
        </p:nvSpPr>
        <p:spPr/>
        <p:txBody>
          <a:bodyPr/>
          <a:lstStyle/>
          <a:p>
            <a:r>
              <a:rPr lang="en-US"/>
              <a:t>Teden digitalnega izobraževanja, 25. 11. 2022</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29</a:t>
            </a:fld>
            <a:endParaRPr lang="en-US" dirty="0"/>
          </a:p>
        </p:txBody>
      </p:sp>
      <p:sp>
        <p:nvSpPr>
          <p:cNvPr id="7" name="Footer Placeholder 6">
            <a:extLst>
              <a:ext uri="{FF2B5EF4-FFF2-40B4-BE49-F238E27FC236}">
                <a16:creationId xmlns:a16="http://schemas.microsoft.com/office/drawing/2014/main" id="{71DA8023-DD23-E8F2-C080-6D194A7EE376}"/>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518907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677333" y="375920"/>
            <a:ext cx="11166323" cy="711200"/>
          </a:xfrm>
        </p:spPr>
        <p:txBody>
          <a:bodyPr/>
          <a:lstStyle/>
          <a:p>
            <a:r>
              <a:rPr lang="sl-SI" dirty="0"/>
              <a:t>Zgodovina kot učiteljica</a:t>
            </a:r>
          </a:p>
        </p:txBody>
      </p:sp>
      <p:sp>
        <p:nvSpPr>
          <p:cNvPr id="9" name="Označba mesta vsebine 8"/>
          <p:cNvSpPr>
            <a:spLocks noGrp="1"/>
          </p:cNvSpPr>
          <p:nvPr>
            <p:ph idx="1"/>
          </p:nvPr>
        </p:nvSpPr>
        <p:spPr>
          <a:xfrm>
            <a:off x="677334" y="1450849"/>
            <a:ext cx="7498031" cy="882550"/>
          </a:xfrm>
        </p:spPr>
        <p:txBody>
          <a:bodyPr>
            <a:normAutofit fontScale="77500" lnSpcReduction="20000"/>
          </a:bodyPr>
          <a:lstStyle/>
          <a:p>
            <a:pPr marL="0" indent="0">
              <a:lnSpc>
                <a:spcPct val="80000"/>
              </a:lnSpc>
              <a:buNone/>
            </a:pPr>
            <a:r>
              <a:rPr lang="sl-SI" sz="2400" dirty="0">
                <a:solidFill>
                  <a:schemeClr val="accent2"/>
                </a:solidFill>
              </a:rPr>
              <a:t>Ker je želela modernizirati </a:t>
            </a:r>
            <a:r>
              <a:rPr lang="sl-SI" sz="2400" i="1" u="sng" dirty="0">
                <a:solidFill>
                  <a:schemeClr val="accent1"/>
                </a:solidFill>
              </a:rPr>
              <a:t>Avstrijo</a:t>
            </a:r>
            <a:r>
              <a:rPr lang="sl-SI" sz="2400" dirty="0">
                <a:solidFill>
                  <a:schemeClr val="accent2"/>
                </a:solidFill>
              </a:rPr>
              <a:t>, je po pruskem vzorcu reformirala šolstvo (</a:t>
            </a:r>
            <a:r>
              <a:rPr lang="sl-SI" sz="2400" dirty="0">
                <a:solidFill>
                  <a:srgbClr val="FF0000"/>
                </a:solidFill>
              </a:rPr>
              <a:t>1775</a:t>
            </a:r>
            <a:r>
              <a:rPr lang="sl-SI" sz="2400" dirty="0">
                <a:solidFill>
                  <a:schemeClr val="accent2"/>
                </a:solidFill>
              </a:rPr>
              <a:t>):</a:t>
            </a:r>
          </a:p>
          <a:p>
            <a:pPr marL="400050" lvl="1" indent="0">
              <a:lnSpc>
                <a:spcPct val="80000"/>
              </a:lnSpc>
              <a:buNone/>
            </a:pPr>
            <a:r>
              <a:rPr lang="sl-SI" sz="2400" dirty="0">
                <a:solidFill>
                  <a:schemeClr val="accent2"/>
                </a:solidFill>
              </a:rPr>
              <a:t>vsi otroci so morali obiskovati šolo od šestega do dvanajastega leta starosti</a:t>
            </a:r>
            <a:r>
              <a:rPr lang="sl-SI" sz="2000" dirty="0">
                <a:solidFill>
                  <a:schemeClr val="accent2"/>
                </a:solidFill>
              </a:rPr>
              <a:t> </a:t>
            </a:r>
          </a:p>
        </p:txBody>
      </p:sp>
      <p:sp>
        <p:nvSpPr>
          <p:cNvPr id="4" name="AutoShape 2" descr="mage result for maria theresa"/>
          <p:cNvSpPr>
            <a:spLocks noChangeAspect="1" noChangeArrowheads="1"/>
          </p:cNvSpPr>
          <p:nvPr/>
        </p:nvSpPr>
        <p:spPr bwMode="auto">
          <a:xfrm>
            <a:off x="0" y="0"/>
            <a:ext cx="3733800" cy="46291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a:p>
        </p:txBody>
      </p:sp>
      <p:grpSp>
        <p:nvGrpSpPr>
          <p:cNvPr id="14" name="Group 13">
            <a:extLst>
              <a:ext uri="{FF2B5EF4-FFF2-40B4-BE49-F238E27FC236}">
                <a16:creationId xmlns:a16="http://schemas.microsoft.com/office/drawing/2014/main" id="{DA617B64-EF97-4532-E23E-D79BA5CC45B4}"/>
              </a:ext>
            </a:extLst>
          </p:cNvPr>
          <p:cNvGrpSpPr/>
          <p:nvPr/>
        </p:nvGrpSpPr>
        <p:grpSpPr>
          <a:xfrm>
            <a:off x="988615" y="3151344"/>
            <a:ext cx="5699847" cy="3707452"/>
            <a:chOff x="988615" y="3151344"/>
            <a:chExt cx="5699847" cy="3707452"/>
          </a:xfrm>
        </p:grpSpPr>
        <p:pic>
          <p:nvPicPr>
            <p:cNvPr id="3080" name="Picture 8" descr="ttps://upload.wikimedia.org/wikipedia/commons/9/9d/Corps_of_Austria-Hunga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8615" y="3151344"/>
              <a:ext cx="4686300" cy="370745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674915" y="6329605"/>
              <a:ext cx="1013547" cy="307777"/>
            </a:xfrm>
            <a:prstGeom prst="rect">
              <a:avLst/>
            </a:prstGeom>
            <a:noFill/>
          </p:spPr>
          <p:txBody>
            <a:bodyPr wrap="none" rtlCol="0">
              <a:spAutoFit/>
            </a:bodyPr>
            <a:lstStyle/>
            <a:p>
              <a:r>
                <a:rPr lang="en-CA" sz="1400" i="1" dirty="0" err="1"/>
                <a:t>WikiMedia</a:t>
              </a:r>
              <a:endParaRPr lang="en-CA" i="1" dirty="0"/>
            </a:p>
          </p:txBody>
        </p:sp>
      </p:grpSp>
      <p:sp>
        <p:nvSpPr>
          <p:cNvPr id="6" name="Date Placeholder 5"/>
          <p:cNvSpPr>
            <a:spLocks noGrp="1"/>
          </p:cNvSpPr>
          <p:nvPr>
            <p:ph type="dt" sz="half" idx="10"/>
          </p:nvPr>
        </p:nvSpPr>
        <p:spPr/>
        <p:txBody>
          <a:bodyPr/>
          <a:lstStyle/>
          <a:p>
            <a:r>
              <a:rPr lang="en-US"/>
              <a:t>Teden digitalnega izobraževanja, 25. 11. 2022</a:t>
            </a:r>
            <a:endParaRPr lang="en-US" dirty="0"/>
          </a:p>
        </p:txBody>
      </p:sp>
      <p:sp>
        <p:nvSpPr>
          <p:cNvPr id="8" name="Slide Number Placeholder 7"/>
          <p:cNvSpPr>
            <a:spLocks noGrp="1"/>
          </p:cNvSpPr>
          <p:nvPr>
            <p:ph type="sldNum" sz="quarter" idx="12"/>
          </p:nvPr>
        </p:nvSpPr>
        <p:spPr/>
        <p:txBody>
          <a:bodyPr/>
          <a:lstStyle/>
          <a:p>
            <a:endParaRPr lang="en-US" dirty="0"/>
          </a:p>
        </p:txBody>
      </p:sp>
      <p:grpSp>
        <p:nvGrpSpPr>
          <p:cNvPr id="5" name="Group 4">
            <a:extLst>
              <a:ext uri="{FF2B5EF4-FFF2-40B4-BE49-F238E27FC236}">
                <a16:creationId xmlns:a16="http://schemas.microsoft.com/office/drawing/2014/main" id="{DF7A39C4-A2BC-2DDE-3EFC-1FA1EE72EB3F}"/>
              </a:ext>
            </a:extLst>
          </p:cNvPr>
          <p:cNvGrpSpPr/>
          <p:nvPr/>
        </p:nvGrpSpPr>
        <p:grpSpPr>
          <a:xfrm>
            <a:off x="10469880" y="245916"/>
            <a:ext cx="1487169" cy="509418"/>
            <a:chOff x="10469880" y="245916"/>
            <a:chExt cx="1487169" cy="509418"/>
          </a:xfrm>
        </p:grpSpPr>
        <p:pic>
          <p:nvPicPr>
            <p:cNvPr id="10" name="Picture 9">
              <a:extLst>
                <a:ext uri="{FF2B5EF4-FFF2-40B4-BE49-F238E27FC236}">
                  <a16:creationId xmlns:a16="http://schemas.microsoft.com/office/drawing/2014/main" id="{C9C56231-1BF2-E9E9-69EC-2428086E8CF0}"/>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12" name="Picture 11">
              <a:extLst>
                <a:ext uri="{FF2B5EF4-FFF2-40B4-BE49-F238E27FC236}">
                  <a16:creationId xmlns:a16="http://schemas.microsoft.com/office/drawing/2014/main" id="{CB31D93D-00D9-7540-D428-D599A5FC1AEA}"/>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3" name="Footer Placeholder 12">
            <a:extLst>
              <a:ext uri="{FF2B5EF4-FFF2-40B4-BE49-F238E27FC236}">
                <a16:creationId xmlns:a16="http://schemas.microsoft.com/office/drawing/2014/main" id="{318039F4-9101-4471-99DC-C9757CFF866D}"/>
              </a:ext>
            </a:extLst>
          </p:cNvPr>
          <p:cNvSpPr>
            <a:spLocks noGrp="1"/>
          </p:cNvSpPr>
          <p:nvPr>
            <p:ph type="ftr" sz="quarter" idx="11"/>
          </p:nvPr>
        </p:nvSpPr>
        <p:spPr>
          <a:xfrm>
            <a:off x="4344745" y="6356350"/>
            <a:ext cx="4114800" cy="365125"/>
          </a:xfrm>
        </p:spPr>
        <p:txBody>
          <a:bodyPr/>
          <a:lstStyle/>
          <a:p>
            <a:r>
              <a:rPr lang="sl-SI"/>
              <a:t>Digitalne kompetence in znanja</a:t>
            </a:r>
            <a:endParaRPr lang="sl-SI" dirty="0"/>
          </a:p>
        </p:txBody>
      </p:sp>
      <p:grpSp>
        <p:nvGrpSpPr>
          <p:cNvPr id="16" name="Group 15">
            <a:extLst>
              <a:ext uri="{FF2B5EF4-FFF2-40B4-BE49-F238E27FC236}">
                <a16:creationId xmlns:a16="http://schemas.microsoft.com/office/drawing/2014/main" id="{E0926D70-A7D3-87BC-87AA-259E7DC9B06B}"/>
              </a:ext>
            </a:extLst>
          </p:cNvPr>
          <p:cNvGrpSpPr/>
          <p:nvPr/>
        </p:nvGrpSpPr>
        <p:grpSpPr>
          <a:xfrm>
            <a:off x="6517087" y="1986059"/>
            <a:ext cx="5467045" cy="4542877"/>
            <a:chOff x="6517087" y="1986059"/>
            <a:chExt cx="5467045" cy="4542877"/>
          </a:xfrm>
        </p:grpSpPr>
        <p:sp>
          <p:nvSpPr>
            <p:cNvPr id="3" name="TextBox 2"/>
            <p:cNvSpPr txBox="1"/>
            <p:nvPr/>
          </p:nvSpPr>
          <p:spPr>
            <a:xfrm>
              <a:off x="7161818" y="6164143"/>
              <a:ext cx="1013547" cy="307777"/>
            </a:xfrm>
            <a:prstGeom prst="rect">
              <a:avLst/>
            </a:prstGeom>
            <a:noFill/>
          </p:spPr>
          <p:txBody>
            <a:bodyPr wrap="none" rtlCol="0">
              <a:spAutoFit/>
            </a:bodyPr>
            <a:lstStyle/>
            <a:p>
              <a:r>
                <a:rPr lang="en-CA" sz="1400" i="1" dirty="0" err="1"/>
                <a:t>WikiMedia</a:t>
              </a:r>
              <a:endParaRPr lang="en-CA" i="1" dirty="0"/>
            </a:p>
          </p:txBody>
        </p:sp>
        <p:pic>
          <p:nvPicPr>
            <p:cNvPr id="3078" name="Picture 6" descr="ttps://upload.wikimedia.org/wikipedia/commons/3/3e/Kaiserin_Maria_Theresia_%28HRR%2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23730" y="1986059"/>
              <a:ext cx="3660402" cy="454287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CF523DF5-5F83-0D7E-2640-0740FCEBCDB8}"/>
                </a:ext>
              </a:extLst>
            </p:cNvPr>
            <p:cNvSpPr txBox="1"/>
            <p:nvPr/>
          </p:nvSpPr>
          <p:spPr>
            <a:xfrm>
              <a:off x="6517087" y="5504664"/>
              <a:ext cx="1550297" cy="541046"/>
            </a:xfrm>
            <a:prstGeom prst="rect">
              <a:avLst/>
            </a:prstGeom>
            <a:noFill/>
          </p:spPr>
          <p:txBody>
            <a:bodyPr wrap="none" rtlCol="0">
              <a:spAutoFit/>
            </a:bodyPr>
            <a:lstStyle/>
            <a:p>
              <a:pPr marL="0" indent="0" algn="r">
                <a:lnSpc>
                  <a:spcPct val="80000"/>
                </a:lnSpc>
                <a:buNone/>
              </a:pPr>
              <a:r>
                <a:rPr lang="sl-SI" sz="1800" dirty="0">
                  <a:solidFill>
                    <a:schemeClr val="accent2"/>
                  </a:solidFill>
                </a:rPr>
                <a:t>Marija Terezija</a:t>
              </a:r>
            </a:p>
            <a:p>
              <a:pPr marL="0" indent="0" algn="r">
                <a:lnSpc>
                  <a:spcPct val="80000"/>
                </a:lnSpc>
                <a:buNone/>
              </a:pPr>
              <a:r>
                <a:rPr lang="sl-SI" sz="1800" dirty="0">
                  <a:solidFill>
                    <a:schemeClr val="accent2"/>
                  </a:solidFill>
                </a:rPr>
                <a:t>(</a:t>
              </a:r>
              <a:r>
                <a:rPr lang="sl-SI" sz="1800" dirty="0">
                  <a:solidFill>
                    <a:srgbClr val="FF0000"/>
                  </a:solidFill>
                </a:rPr>
                <a:t>1717-1780</a:t>
              </a:r>
              <a:r>
                <a:rPr lang="sl-SI" sz="1800" dirty="0">
                  <a:solidFill>
                    <a:schemeClr val="accent2"/>
                  </a:solidFill>
                </a:rPr>
                <a:t>)</a:t>
              </a:r>
              <a:endParaRPr lang="sl-SI" dirty="0"/>
            </a:p>
          </p:txBody>
        </p:sp>
      </p:grpSp>
      <p:sp>
        <p:nvSpPr>
          <p:cNvPr id="17" name="Označba mesta vsebine 8">
            <a:extLst>
              <a:ext uri="{FF2B5EF4-FFF2-40B4-BE49-F238E27FC236}">
                <a16:creationId xmlns:a16="http://schemas.microsoft.com/office/drawing/2014/main" id="{3D0E6128-DDA1-FA95-65CD-B4D43F5F2056}"/>
              </a:ext>
            </a:extLst>
          </p:cNvPr>
          <p:cNvSpPr txBox="1">
            <a:spLocks/>
          </p:cNvSpPr>
          <p:nvPr/>
        </p:nvSpPr>
        <p:spPr>
          <a:xfrm>
            <a:off x="717226" y="2086699"/>
            <a:ext cx="7498031" cy="156257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00050" lvl="1" indent="0">
              <a:lnSpc>
                <a:spcPct val="80000"/>
              </a:lnSpc>
              <a:buFont typeface="Arial" panose="020B0604020202020204" pitchFamily="34" charset="0"/>
              <a:buNone/>
            </a:pPr>
            <a:endParaRPr lang="sl-SI" dirty="0">
              <a:solidFill>
                <a:schemeClr val="accent2"/>
              </a:solidFill>
            </a:endParaRPr>
          </a:p>
          <a:p>
            <a:pPr marL="0" indent="-57150" algn="r">
              <a:lnSpc>
                <a:spcPct val="80000"/>
              </a:lnSpc>
              <a:buFont typeface="Arial" panose="020B0604020202020204" pitchFamily="34" charset="0"/>
              <a:buNone/>
            </a:pPr>
            <a:r>
              <a:rPr lang="sl-SI" b="1" i="1" dirty="0">
                <a:solidFill>
                  <a:srgbClr val="00B050"/>
                </a:solidFill>
              </a:rPr>
              <a:t>V bivši skupni državi: 1/13 prebivalstva, 1/5 BDP in dobra tretjina izvoza.</a:t>
            </a:r>
            <a:endParaRPr lang="sl-SI" sz="2000" dirty="0">
              <a:solidFill>
                <a:schemeClr val="accent2"/>
              </a:solidFill>
            </a:endParaRPr>
          </a:p>
          <a:p>
            <a:pPr marL="0" indent="0" algn="r">
              <a:lnSpc>
                <a:spcPct val="80000"/>
              </a:lnSpc>
              <a:buFont typeface="Arial" panose="020B0604020202020204" pitchFamily="34" charset="0"/>
              <a:buNone/>
            </a:pPr>
            <a:r>
              <a:rPr lang="sl-SI" sz="2000" dirty="0">
                <a:solidFill>
                  <a:schemeClr val="accent2"/>
                </a:solidFill>
              </a:rPr>
              <a:t> </a:t>
            </a:r>
          </a:p>
        </p:txBody>
      </p:sp>
    </p:spTree>
    <p:extLst>
      <p:ext uri="{BB962C8B-B14F-4D97-AF65-F5344CB8AC3E}">
        <p14:creationId xmlns:p14="http://schemas.microsoft.com/office/powerpoint/2010/main" val="206198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Izhodišča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DEAP, ukrep 10</a:t>
            </a:r>
          </a:p>
          <a:p>
            <a:r>
              <a:rPr lang="sl-SI" dirty="0"/>
              <a:t>RIN je predmet splošnega (naravoslovnega) izobraževanja, kot so (matematika), biologija, kemija ali fizika</a:t>
            </a:r>
          </a:p>
          <a:p>
            <a:r>
              <a:rPr lang="sl-SI" dirty="0"/>
              <a:t>ni namen izobraževati programerje – pogovorni programer (</a:t>
            </a:r>
            <a:r>
              <a:rPr lang="sl-SI" i="1" dirty="0"/>
              <a:t>conversational programmer</a:t>
            </a:r>
            <a:r>
              <a:rPr lang="sl-SI" dirty="0"/>
              <a:t>)</a:t>
            </a:r>
            <a:br>
              <a:rPr lang="sl-SI" dirty="0"/>
            </a:br>
            <a:br>
              <a:rPr lang="sl-SI" dirty="0"/>
            </a:br>
            <a:r>
              <a:rPr lang="sl" i="1" dirty="0"/>
              <a:t>Sposoben izraziti zahteve pravemu programerju. </a:t>
            </a:r>
            <a:br>
              <a:rPr lang="sl-SI" dirty="0"/>
            </a:br>
            <a:r>
              <a:rPr lang="sl" i="1" dirty="0"/>
              <a:t>Za to pa mora imeti potrebne kompetence, vključno s pisanjem programov.</a:t>
            </a:r>
            <a:endParaRPr lang="sl-SI" i="1" dirty="0"/>
          </a:p>
        </p:txBody>
      </p:sp>
      <p:sp>
        <p:nvSpPr>
          <p:cNvPr id="4" name="Date Placeholder 3">
            <a:extLst>
              <a:ext uri="{FF2B5EF4-FFF2-40B4-BE49-F238E27FC236}">
                <a16:creationId xmlns:a16="http://schemas.microsoft.com/office/drawing/2014/main" id="{E09068E0-22F4-C793-6DEC-FF530315B11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3E89386C-4C23-A0A0-9AB0-7A31375093E2}"/>
              </a:ext>
            </a:extLst>
          </p:cNvPr>
          <p:cNvSpPr>
            <a:spLocks noGrp="1"/>
          </p:cNvSpPr>
          <p:nvPr>
            <p:ph type="sldNum" sz="quarter" idx="12"/>
          </p:nvPr>
        </p:nvSpPr>
        <p:spPr/>
        <p:txBody>
          <a:bodyPr/>
          <a:lstStyle/>
          <a:p>
            <a:fld id="{6EB04069-6DC5-3C42-9D21-3FEA0E41D8F8}" type="slidenum">
              <a:rPr lang="sl-SI" smtClean="0"/>
              <a:t>30</a:t>
            </a:fld>
            <a:endParaRPr lang="sl-SI"/>
          </a:p>
        </p:txBody>
      </p:sp>
      <p:grpSp>
        <p:nvGrpSpPr>
          <p:cNvPr id="7" name="Group 6">
            <a:extLst>
              <a:ext uri="{FF2B5EF4-FFF2-40B4-BE49-F238E27FC236}">
                <a16:creationId xmlns:a16="http://schemas.microsoft.com/office/drawing/2014/main" id="{6349BDD2-08AC-FDC2-9004-7D75921D6B2C}"/>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069D7CBF-FA1A-07DA-3BBF-626907FCBAAE}"/>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00B9E2FB-8EE0-1554-323D-B93ADACFB8AF}"/>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DF06EE10-9E1F-7712-8D65-F844FE012F43}"/>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6330174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Vsebina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pPr marL="514350" indent="-514350">
              <a:buFont typeface="+mj-lt"/>
              <a:buAutoNum type="arabicPeriod"/>
            </a:pPr>
            <a:r>
              <a:rPr lang="sl-SI" dirty="0"/>
              <a:t>RIN in kurikulum</a:t>
            </a:r>
          </a:p>
          <a:p>
            <a:pPr marL="514350" indent="-514350">
              <a:buFont typeface="+mj-lt"/>
              <a:buAutoNum type="arabicPeriod"/>
            </a:pPr>
            <a:r>
              <a:rPr lang="sl-SI" dirty="0"/>
              <a:t>Učni cilji RIN</a:t>
            </a:r>
          </a:p>
          <a:p>
            <a:pPr marL="514350" indent="-514350">
              <a:buFont typeface="+mj-lt"/>
              <a:buAutoNum type="arabicPeriod"/>
            </a:pPr>
            <a:r>
              <a:rPr lang="sl-SI" dirty="0"/>
              <a:t>Učitelji</a:t>
            </a:r>
          </a:p>
        </p:txBody>
      </p:sp>
      <p:sp>
        <p:nvSpPr>
          <p:cNvPr id="4" name="Date Placeholder 3">
            <a:extLst>
              <a:ext uri="{FF2B5EF4-FFF2-40B4-BE49-F238E27FC236}">
                <a16:creationId xmlns:a16="http://schemas.microsoft.com/office/drawing/2014/main" id="{93A95F6A-1A22-0077-9799-E7B9A721D529}"/>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70C0B16-9606-A822-82FF-5521907484F6}"/>
              </a:ext>
            </a:extLst>
          </p:cNvPr>
          <p:cNvSpPr>
            <a:spLocks noGrp="1"/>
          </p:cNvSpPr>
          <p:nvPr>
            <p:ph type="sldNum" sz="quarter" idx="12"/>
          </p:nvPr>
        </p:nvSpPr>
        <p:spPr/>
        <p:txBody>
          <a:bodyPr/>
          <a:lstStyle/>
          <a:p>
            <a:fld id="{6EB04069-6DC5-3C42-9D21-3FEA0E41D8F8}" type="slidenum">
              <a:rPr lang="sl-SI" smtClean="0"/>
              <a:t>31</a:t>
            </a:fld>
            <a:endParaRPr lang="sl-SI"/>
          </a:p>
        </p:txBody>
      </p:sp>
      <p:grpSp>
        <p:nvGrpSpPr>
          <p:cNvPr id="7" name="Group 6">
            <a:extLst>
              <a:ext uri="{FF2B5EF4-FFF2-40B4-BE49-F238E27FC236}">
                <a16:creationId xmlns:a16="http://schemas.microsoft.com/office/drawing/2014/main" id="{CF808E97-B2DE-78C6-A4F9-A28F9BF0BB4B}"/>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328512A-56BD-89A0-6AD8-91E9671415AE}"/>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2A1CF289-9801-BD90-EF51-4189859D14E5}"/>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60E38139-D5C4-EF78-790E-B7A153C534E6}"/>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2214573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normAutofit/>
          </a:bodyPr>
          <a:lstStyle/>
          <a:p>
            <a:r>
              <a:rPr lang="sl-SI" dirty="0"/>
              <a:t>RIN in kurikulum – področja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2561431"/>
            <a:ext cx="4996543" cy="3855023"/>
          </a:xfrm>
        </p:spPr>
        <p:txBody>
          <a:bodyPr>
            <a:normAutofit fontScale="85000" lnSpcReduction="20000"/>
          </a:bodyPr>
          <a:lstStyle/>
          <a:p>
            <a:pPr marL="514350" indent="-514350">
              <a:buFont typeface="+mj-lt"/>
              <a:buAutoNum type="arabicPeriod"/>
            </a:pPr>
            <a:r>
              <a:rPr lang="sl" dirty="0"/>
              <a:t>Podatki in informacije</a:t>
            </a:r>
          </a:p>
          <a:p>
            <a:pPr marL="514350" indent="-514350">
              <a:buFont typeface="+mj-lt"/>
              <a:buAutoNum type="arabicPeriod"/>
            </a:pPr>
            <a:r>
              <a:rPr lang="sl" dirty="0"/>
              <a:t>Algoritmi</a:t>
            </a:r>
          </a:p>
          <a:p>
            <a:pPr marL="514350" indent="-514350">
              <a:buFont typeface="+mj-lt"/>
              <a:buAutoNum type="arabicPeriod"/>
            </a:pPr>
            <a:r>
              <a:rPr lang="sl" dirty="0"/>
              <a:t>Programiranje</a:t>
            </a:r>
          </a:p>
          <a:p>
            <a:pPr marL="514350" indent="-514350">
              <a:buFont typeface="+mj-lt"/>
              <a:buAutoNum type="arabicPeriod"/>
            </a:pPr>
            <a:r>
              <a:rPr lang="sl" dirty="0"/>
              <a:t>Računalniški sistemi</a:t>
            </a:r>
          </a:p>
          <a:p>
            <a:pPr marL="514350" indent="-514350">
              <a:buFont typeface="+mj-lt"/>
              <a:buAutoNum type="arabicPeriod"/>
            </a:pPr>
            <a:r>
              <a:rPr lang="sl" dirty="0"/>
              <a:t>Omrežja</a:t>
            </a:r>
          </a:p>
          <a:p>
            <a:pPr marL="514350" indent="-514350">
              <a:buFont typeface="+mj-lt"/>
              <a:buAutoNum type="arabicPeriod"/>
            </a:pPr>
            <a:r>
              <a:rPr lang="sl" dirty="0"/>
              <a:t>Vmesnik človek–sistem</a:t>
            </a:r>
          </a:p>
          <a:p>
            <a:pPr marL="514350" indent="-514350">
              <a:buFont typeface="+mj-lt"/>
              <a:buAutoNum type="arabicPeriod"/>
            </a:pPr>
            <a:r>
              <a:rPr lang="sl" dirty="0"/>
              <a:t>Oblikovanje in razvoj</a:t>
            </a:r>
          </a:p>
          <a:p>
            <a:pPr marL="514350" indent="-514350">
              <a:buFont typeface="+mj-lt"/>
              <a:buAutoNum type="arabicPeriod"/>
            </a:pPr>
            <a:r>
              <a:rPr lang="sl" dirty="0"/>
              <a:t>Modeliranje in simulacija</a:t>
            </a:r>
          </a:p>
          <a:p>
            <a:pPr marL="514350" indent="-514350">
              <a:buFont typeface="+mj-lt"/>
              <a:buAutoNum type="arabicPeriod"/>
            </a:pPr>
            <a:r>
              <a:rPr lang="sl" dirty="0"/>
              <a:t>Ozaveščanje in opolnomočenje</a:t>
            </a:r>
          </a:p>
          <a:p>
            <a:pPr marL="514350" indent="-514350">
              <a:buFont typeface="+mj-lt"/>
              <a:buAutoNum type="arabicPeriod"/>
            </a:pPr>
            <a:r>
              <a:rPr lang="sl" dirty="0"/>
              <a:t>Varnost in zaščita</a:t>
            </a:r>
            <a:endParaRPr lang="sl-SI" dirty="0"/>
          </a:p>
        </p:txBody>
      </p:sp>
      <p:sp>
        <p:nvSpPr>
          <p:cNvPr id="4" name="Content Placeholder 2">
            <a:extLst>
              <a:ext uri="{FF2B5EF4-FFF2-40B4-BE49-F238E27FC236}">
                <a16:creationId xmlns:a16="http://schemas.microsoft.com/office/drawing/2014/main" id="{F762FA81-F55D-7CF4-C359-A21834B718CB}"/>
              </a:ext>
            </a:extLst>
          </p:cNvPr>
          <p:cNvSpPr txBox="1">
            <a:spLocks/>
          </p:cNvSpPr>
          <p:nvPr/>
        </p:nvSpPr>
        <p:spPr>
          <a:xfrm>
            <a:off x="6259285" y="2561430"/>
            <a:ext cx="4996543" cy="38550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sl-SI" sz="2400" dirty="0"/>
              <a:t>Računalniški sistemi</a:t>
            </a:r>
          </a:p>
          <a:p>
            <a:pPr marL="514350" indent="-514350">
              <a:buFont typeface="+mj-lt"/>
              <a:buAutoNum type="arabicPeriod"/>
            </a:pPr>
            <a:r>
              <a:rPr lang="sl-SI" sz="2400" dirty="0"/>
              <a:t>Podatki in analiza</a:t>
            </a:r>
          </a:p>
          <a:p>
            <a:pPr marL="514350" indent="-514350">
              <a:buFont typeface="+mj-lt"/>
              <a:buAutoNum type="arabicPeriod"/>
            </a:pPr>
            <a:r>
              <a:rPr lang="sl-SI" sz="2400" dirty="0"/>
              <a:t>Algoritmi in programiranje</a:t>
            </a:r>
          </a:p>
          <a:p>
            <a:pPr marL="514350" indent="-514350">
              <a:buFont typeface="+mj-lt"/>
              <a:buAutoNum type="arabicPeriod"/>
            </a:pPr>
            <a:r>
              <a:rPr lang="sl-SI" sz="2400" dirty="0"/>
              <a:t>Omrežja in Internet</a:t>
            </a:r>
          </a:p>
          <a:p>
            <a:pPr marL="514350" indent="-514350">
              <a:buFont typeface="+mj-lt"/>
              <a:buAutoNum type="arabicPeriod"/>
            </a:pPr>
            <a:r>
              <a:rPr lang="sl-SI" sz="2400" dirty="0"/>
              <a:t>Učinki računalništva in informatike</a:t>
            </a:r>
          </a:p>
          <a:p>
            <a:pPr marL="0" indent="0">
              <a:buNone/>
            </a:pPr>
            <a:endParaRPr lang="sl-SI" sz="2400" dirty="0"/>
          </a:p>
          <a:p>
            <a:pPr marL="0" indent="0" algn="r">
              <a:buNone/>
            </a:pPr>
            <a:r>
              <a:rPr lang="sl-SI" sz="2400" b="1" i="1" dirty="0"/>
              <a:t>RINOS-3</a:t>
            </a:r>
          </a:p>
        </p:txBody>
      </p:sp>
      <p:sp>
        <p:nvSpPr>
          <p:cNvPr id="5" name="Content Placeholder 2">
            <a:extLst>
              <a:ext uri="{FF2B5EF4-FFF2-40B4-BE49-F238E27FC236}">
                <a16:creationId xmlns:a16="http://schemas.microsoft.com/office/drawing/2014/main" id="{A032FF4D-F495-4331-9738-EF5623D76622}"/>
              </a:ext>
            </a:extLst>
          </p:cNvPr>
          <p:cNvSpPr txBox="1">
            <a:spLocks/>
          </p:cNvSpPr>
          <p:nvPr/>
        </p:nvSpPr>
        <p:spPr>
          <a:xfrm>
            <a:off x="838200" y="1339056"/>
            <a:ext cx="10515600" cy="122237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 dirty="0"/>
              <a:t>Trenutni trend se odmika </a:t>
            </a:r>
            <a:br>
              <a:rPr lang="sl-SI" dirty="0"/>
            </a:br>
            <a:r>
              <a:rPr lang="sl" dirty="0">
                <a:solidFill>
                  <a:srgbClr val="00B050"/>
                </a:solidFill>
              </a:rPr>
              <a:t>od tradicionalnih vsebin IKT in osredotočenosti na uporabo digitalnih orodij</a:t>
            </a:r>
            <a:br>
              <a:rPr lang="sl" dirty="0">
                <a:solidFill>
                  <a:srgbClr val="00B050"/>
                </a:solidFill>
              </a:rPr>
            </a:br>
            <a:r>
              <a:rPr lang="sl" dirty="0"/>
              <a:t>k </a:t>
            </a:r>
            <a:r>
              <a:rPr lang="sl" b="1" dirty="0">
                <a:solidFill>
                  <a:srgbClr val="C00000"/>
                </a:solidFill>
              </a:rPr>
              <a:t>bolj znanstvenemu pristopu</a:t>
            </a:r>
            <a:r>
              <a:rPr lang="sl" dirty="0"/>
              <a:t>.</a:t>
            </a:r>
            <a:endParaRPr lang="sl-SI" dirty="0"/>
          </a:p>
        </p:txBody>
      </p:sp>
      <p:sp>
        <p:nvSpPr>
          <p:cNvPr id="6" name="Date Placeholder 5">
            <a:extLst>
              <a:ext uri="{FF2B5EF4-FFF2-40B4-BE49-F238E27FC236}">
                <a16:creationId xmlns:a16="http://schemas.microsoft.com/office/drawing/2014/main" id="{5BFF00A5-9E17-F1A5-6A4E-91AE933AD61A}"/>
              </a:ext>
            </a:extLst>
          </p:cNvPr>
          <p:cNvSpPr>
            <a:spLocks noGrp="1"/>
          </p:cNvSpPr>
          <p:nvPr>
            <p:ph type="dt" sz="half" idx="10"/>
          </p:nvPr>
        </p:nvSpPr>
        <p:spPr/>
        <p:txBody>
          <a:bodyPr/>
          <a:lstStyle/>
          <a:p>
            <a:r>
              <a:rPr lang="en-US"/>
              <a:t>Teden digitalnega izobraževanja, 25. 11. 2022</a:t>
            </a:r>
            <a:endParaRPr lang="sl-SI"/>
          </a:p>
        </p:txBody>
      </p:sp>
      <p:sp>
        <p:nvSpPr>
          <p:cNvPr id="8" name="Slide Number Placeholder 7">
            <a:extLst>
              <a:ext uri="{FF2B5EF4-FFF2-40B4-BE49-F238E27FC236}">
                <a16:creationId xmlns:a16="http://schemas.microsoft.com/office/drawing/2014/main" id="{7B25F23A-2517-64F9-08EF-A35BA1CEC710}"/>
              </a:ext>
            </a:extLst>
          </p:cNvPr>
          <p:cNvSpPr>
            <a:spLocks noGrp="1"/>
          </p:cNvSpPr>
          <p:nvPr>
            <p:ph type="sldNum" sz="quarter" idx="12"/>
          </p:nvPr>
        </p:nvSpPr>
        <p:spPr/>
        <p:txBody>
          <a:bodyPr/>
          <a:lstStyle/>
          <a:p>
            <a:fld id="{6EB04069-6DC5-3C42-9D21-3FEA0E41D8F8}" type="slidenum">
              <a:rPr lang="sl-SI" smtClean="0"/>
              <a:t>32</a:t>
            </a:fld>
            <a:endParaRPr lang="sl-SI"/>
          </a:p>
        </p:txBody>
      </p:sp>
      <p:grpSp>
        <p:nvGrpSpPr>
          <p:cNvPr id="9" name="Group 8">
            <a:extLst>
              <a:ext uri="{FF2B5EF4-FFF2-40B4-BE49-F238E27FC236}">
                <a16:creationId xmlns:a16="http://schemas.microsoft.com/office/drawing/2014/main" id="{F4341CB9-97C4-290D-9E2B-74DDE2DD36F9}"/>
              </a:ext>
            </a:extLst>
          </p:cNvPr>
          <p:cNvGrpSpPr/>
          <p:nvPr/>
        </p:nvGrpSpPr>
        <p:grpSpPr>
          <a:xfrm>
            <a:off x="10469880" y="245916"/>
            <a:ext cx="1487169" cy="509418"/>
            <a:chOff x="10469880" y="245916"/>
            <a:chExt cx="1487169" cy="509418"/>
          </a:xfrm>
        </p:grpSpPr>
        <p:pic>
          <p:nvPicPr>
            <p:cNvPr id="10" name="Picture 9">
              <a:extLst>
                <a:ext uri="{FF2B5EF4-FFF2-40B4-BE49-F238E27FC236}">
                  <a16:creationId xmlns:a16="http://schemas.microsoft.com/office/drawing/2014/main" id="{22868415-A94F-28D1-8EA1-3C70EFDFC492}"/>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11" name="Picture 10">
              <a:extLst>
                <a:ext uri="{FF2B5EF4-FFF2-40B4-BE49-F238E27FC236}">
                  <a16:creationId xmlns:a16="http://schemas.microsoft.com/office/drawing/2014/main" id="{D77D49A8-F7F5-7786-DFE7-00EAB104058C}"/>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2" name="Footer Placeholder 11">
            <a:extLst>
              <a:ext uri="{FF2B5EF4-FFF2-40B4-BE49-F238E27FC236}">
                <a16:creationId xmlns:a16="http://schemas.microsoft.com/office/drawing/2014/main" id="{E61D8115-9A26-4BFF-745C-DE823CAA9B09}"/>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5993934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področja (</a:t>
            </a:r>
            <a:r>
              <a:rPr lang="sl-SI" i="1" dirty="0"/>
              <a:t>primer</a:t>
            </a:r>
            <a:r>
              <a:rPr lang="sl-SI" dirty="0"/>
              <a:t>)</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690688"/>
            <a:ext cx="10515600" cy="4486275"/>
          </a:xfrm>
        </p:spPr>
        <p:txBody>
          <a:bodyPr>
            <a:normAutofit/>
          </a:bodyPr>
          <a:lstStyle/>
          <a:p>
            <a:pPr marL="0" indent="0" algn="r">
              <a:buNone/>
            </a:pPr>
            <a:r>
              <a:rPr lang="sl" sz="2400" dirty="0"/>
              <a:t>Podatki in informacije</a:t>
            </a:r>
          </a:p>
          <a:p>
            <a:pPr marL="0" indent="0" algn="r">
              <a:buNone/>
            </a:pPr>
            <a:endParaRPr lang="sl-SI" sz="2400" dirty="0"/>
          </a:p>
          <a:p>
            <a:pPr marL="0" indent="0" algn="r">
              <a:buNone/>
            </a:pPr>
            <a:endParaRPr lang="sl-SI" sz="2400" dirty="0"/>
          </a:p>
          <a:p>
            <a:pPr marL="0" indent="0" algn="r">
              <a:buNone/>
            </a:pPr>
            <a:endParaRPr lang="sl-SI" sz="2400" dirty="0"/>
          </a:p>
          <a:p>
            <a:pPr marL="0" indent="0" algn="r">
              <a:buNone/>
            </a:pPr>
            <a:endParaRPr lang="sl-SI" sz="2400" dirty="0"/>
          </a:p>
          <a:p>
            <a:pPr marL="0" indent="0" algn="r">
              <a:buNone/>
            </a:pPr>
            <a:r>
              <a:rPr lang="sl-SI" sz="2400" dirty="0"/>
              <a:t>Algoritmi</a:t>
            </a:r>
          </a:p>
          <a:p>
            <a:pPr marL="0" indent="0" algn="r">
              <a:buNone/>
            </a:pPr>
            <a:endParaRPr lang="sl-SI" sz="2400" dirty="0"/>
          </a:p>
        </p:txBody>
      </p:sp>
      <p:sp>
        <p:nvSpPr>
          <p:cNvPr id="4" name="Date Placeholder 3">
            <a:extLst>
              <a:ext uri="{FF2B5EF4-FFF2-40B4-BE49-F238E27FC236}">
                <a16:creationId xmlns:a16="http://schemas.microsoft.com/office/drawing/2014/main" id="{2542D2B3-EFB6-CBCE-D5C7-2F032E31AD8E}"/>
              </a:ext>
            </a:extLst>
          </p:cNvPr>
          <p:cNvSpPr>
            <a:spLocks noGrp="1"/>
          </p:cNvSpPr>
          <p:nvPr>
            <p:ph type="dt" sz="half" idx="10"/>
          </p:nvPr>
        </p:nvSpPr>
        <p:spPr/>
        <p:txBody>
          <a:bodyPr/>
          <a:lstStyle/>
          <a:p>
            <a:r>
              <a:rPr lang="en-US"/>
              <a:t>Teden digitalnega izobraževanja, 25. 11. 2022</a:t>
            </a:r>
            <a:endParaRPr lang="sl-SI"/>
          </a:p>
        </p:txBody>
      </p:sp>
      <p:sp>
        <p:nvSpPr>
          <p:cNvPr id="8" name="Slide Number Placeholder 7">
            <a:extLst>
              <a:ext uri="{FF2B5EF4-FFF2-40B4-BE49-F238E27FC236}">
                <a16:creationId xmlns:a16="http://schemas.microsoft.com/office/drawing/2014/main" id="{DA25C388-E1F9-DB25-CBCB-1729D211676C}"/>
              </a:ext>
            </a:extLst>
          </p:cNvPr>
          <p:cNvSpPr>
            <a:spLocks noGrp="1"/>
          </p:cNvSpPr>
          <p:nvPr>
            <p:ph type="sldNum" sz="quarter" idx="12"/>
          </p:nvPr>
        </p:nvSpPr>
        <p:spPr/>
        <p:txBody>
          <a:bodyPr/>
          <a:lstStyle/>
          <a:p>
            <a:fld id="{6EB04069-6DC5-3C42-9D21-3FEA0E41D8F8}" type="slidenum">
              <a:rPr lang="sl-SI" smtClean="0"/>
              <a:t>33</a:t>
            </a:fld>
            <a:endParaRPr lang="sl-SI"/>
          </a:p>
        </p:txBody>
      </p:sp>
      <p:pic>
        <p:nvPicPr>
          <p:cNvPr id="10" name="Picture 9" descr="Text&#10;&#10;Description automatically generated">
            <a:extLst>
              <a:ext uri="{FF2B5EF4-FFF2-40B4-BE49-F238E27FC236}">
                <a16:creationId xmlns:a16="http://schemas.microsoft.com/office/drawing/2014/main" id="{469AF085-40E9-48D9-047D-67F36C95E997}"/>
              </a:ext>
            </a:extLst>
          </p:cNvPr>
          <p:cNvPicPr>
            <a:picLocks noChangeAspect="1"/>
          </p:cNvPicPr>
          <p:nvPr/>
        </p:nvPicPr>
        <p:blipFill>
          <a:blip r:embed="rId3"/>
          <a:stretch>
            <a:fillRect/>
          </a:stretch>
        </p:blipFill>
        <p:spPr>
          <a:xfrm>
            <a:off x="769620" y="1673119"/>
            <a:ext cx="7772400" cy="2293647"/>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DEC93C96-C084-FA3A-19E7-2CE4EA1E3170}"/>
              </a:ext>
            </a:extLst>
          </p:cNvPr>
          <p:cNvPicPr>
            <a:picLocks noChangeAspect="1"/>
          </p:cNvPicPr>
          <p:nvPr/>
        </p:nvPicPr>
        <p:blipFill>
          <a:blip r:embed="rId4"/>
          <a:stretch>
            <a:fillRect/>
          </a:stretch>
        </p:blipFill>
        <p:spPr>
          <a:xfrm>
            <a:off x="769620" y="3898186"/>
            <a:ext cx="7772400" cy="2293647"/>
          </a:xfrm>
          <a:prstGeom prst="rect">
            <a:avLst/>
          </a:prstGeom>
        </p:spPr>
      </p:pic>
      <p:grpSp>
        <p:nvGrpSpPr>
          <p:cNvPr id="5" name="Group 4">
            <a:extLst>
              <a:ext uri="{FF2B5EF4-FFF2-40B4-BE49-F238E27FC236}">
                <a16:creationId xmlns:a16="http://schemas.microsoft.com/office/drawing/2014/main" id="{5C3618B6-CFE2-8AD7-AAD8-C60077ABF163}"/>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4E54DD62-837D-3524-D8A5-E176F12C9614}"/>
                </a:ext>
              </a:extLst>
            </p:cNvPr>
            <p:cNvPicPr>
              <a:picLocks noChangeAspect="1"/>
            </p:cNvPicPr>
            <p:nvPr/>
          </p:nvPicPr>
          <p:blipFill>
            <a:blip r:embed="rId5"/>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50E3DCBA-9F15-961F-55CE-5FC0DF6BC733}"/>
                </a:ext>
              </a:extLst>
            </p:cNvPr>
            <p:cNvPicPr>
              <a:picLocks noChangeAspect="1"/>
            </p:cNvPicPr>
            <p:nvPr/>
          </p:nvPicPr>
          <p:blipFill>
            <a:blip r:embed="rId6"/>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09B75658-C4AF-A4DE-345C-409AD4B8BDCC}"/>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8415341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premisleki</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pPr marL="0" indent="0">
              <a:buNone/>
            </a:pPr>
            <a:r>
              <a:rPr lang="sl-SI" b="1" dirty="0"/>
              <a:t>Začetna starost:</a:t>
            </a:r>
            <a:endParaRPr lang="sl-SI" dirty="0"/>
          </a:p>
          <a:p>
            <a:r>
              <a:rPr lang="sl" dirty="0"/>
              <a:t>vedno večje soglasje, da se RIN začne poučevati že v razrednem delu OŠ</a:t>
            </a:r>
          </a:p>
          <a:p>
            <a:r>
              <a:rPr lang="sl" dirty="0"/>
              <a:t>poudarek je lahko na konkretnosti in praktičnem raziskovanju</a:t>
            </a:r>
          </a:p>
          <a:p>
            <a:pPr lvl="1"/>
            <a:r>
              <a:rPr lang="sl" dirty="0"/>
              <a:t>prim. matematika, spoznavanje narave, ...</a:t>
            </a:r>
          </a:p>
          <a:p>
            <a:r>
              <a:rPr lang="sl" dirty="0"/>
              <a:t>vrsta empiričnih dokazov, ki potrjujejo, da je izpostavljenost programiranju pred 12. letom potrebna in smiselna</a:t>
            </a:r>
            <a:endParaRPr lang="sl-SI" dirty="0"/>
          </a:p>
        </p:txBody>
      </p:sp>
      <p:sp>
        <p:nvSpPr>
          <p:cNvPr id="4" name="Date Placeholder 3">
            <a:extLst>
              <a:ext uri="{FF2B5EF4-FFF2-40B4-BE49-F238E27FC236}">
                <a16:creationId xmlns:a16="http://schemas.microsoft.com/office/drawing/2014/main" id="{DEE50530-8A34-6561-440A-2DDAEBA8F518}"/>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51568FA5-A041-02C9-CA71-E5851660D211}"/>
              </a:ext>
            </a:extLst>
          </p:cNvPr>
          <p:cNvSpPr>
            <a:spLocks noGrp="1"/>
          </p:cNvSpPr>
          <p:nvPr>
            <p:ph type="sldNum" sz="quarter" idx="12"/>
          </p:nvPr>
        </p:nvSpPr>
        <p:spPr/>
        <p:txBody>
          <a:bodyPr/>
          <a:lstStyle/>
          <a:p>
            <a:fld id="{6EB04069-6DC5-3C42-9D21-3FEA0E41D8F8}" type="slidenum">
              <a:rPr lang="sl-SI" smtClean="0"/>
              <a:t>34</a:t>
            </a:fld>
            <a:endParaRPr lang="sl-SI"/>
          </a:p>
        </p:txBody>
      </p:sp>
      <p:grpSp>
        <p:nvGrpSpPr>
          <p:cNvPr id="7" name="Group 6">
            <a:extLst>
              <a:ext uri="{FF2B5EF4-FFF2-40B4-BE49-F238E27FC236}">
                <a16:creationId xmlns:a16="http://schemas.microsoft.com/office/drawing/2014/main" id="{1EC4C12C-3F38-CCF6-3BFF-893795B82834}"/>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2C70DA34-2AEE-60A8-5CB7-7F1BAEBD3D2D}"/>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2078B220-8093-4861-2585-009F36E544B5}"/>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5E9F8273-3261-A518-1712-5CA5D0E4F01D}"/>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0793094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premisleki</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fontScale="92500" lnSpcReduction="10000"/>
          </a:bodyPr>
          <a:lstStyle/>
          <a:p>
            <a:pPr marL="0" indent="0">
              <a:buNone/>
            </a:pPr>
            <a:r>
              <a:rPr lang="sl-SI" b="1" dirty="0"/>
              <a:t>Obvezno / izbirno:</a:t>
            </a:r>
            <a:endParaRPr lang="sl-SI" dirty="0"/>
          </a:p>
          <a:p>
            <a:pPr>
              <a:buFont typeface="System Font Regular"/>
              <a:buChar char="+"/>
            </a:pPr>
            <a:r>
              <a:rPr lang="sl" b="1" dirty="0">
                <a:solidFill>
                  <a:schemeClr val="accent6">
                    <a:lumMod val="50000"/>
                  </a:schemeClr>
                </a:solidFill>
              </a:rPr>
              <a:t>povečuje zanimanja za disciplino</a:t>
            </a:r>
            <a:r>
              <a:rPr lang="sl" dirty="0">
                <a:solidFill>
                  <a:schemeClr val="accent6">
                    <a:lumMod val="50000"/>
                  </a:schemeClr>
                </a:solidFill>
              </a:rPr>
              <a:t>, spodbuja </a:t>
            </a:r>
            <a:r>
              <a:rPr lang="sl" b="1" dirty="0">
                <a:solidFill>
                  <a:schemeClr val="accent6">
                    <a:lumMod val="50000"/>
                  </a:schemeClr>
                </a:solidFill>
              </a:rPr>
              <a:t>aktivno udeležbe v digitalni družbi </a:t>
            </a:r>
            <a:r>
              <a:rPr lang="sl" dirty="0">
                <a:solidFill>
                  <a:schemeClr val="accent6">
                    <a:lumMod val="50000"/>
                  </a:schemeClr>
                </a:solidFill>
              </a:rPr>
              <a:t>, omogoča oblikovanje verodostojnih stališč o kritičnih vprašanjih in razpravah ter krepitev sposobnosti razmisleka in spretnosti reševanja problemov</a:t>
            </a:r>
          </a:p>
          <a:p>
            <a:pPr>
              <a:buFont typeface="System Font Regular"/>
              <a:buChar char="+"/>
            </a:pPr>
            <a:r>
              <a:rPr lang="sl" b="1" dirty="0">
                <a:solidFill>
                  <a:schemeClr val="accent6">
                    <a:lumMod val="50000"/>
                  </a:schemeClr>
                </a:solidFill>
              </a:rPr>
              <a:t>splošna miselna orodja, </a:t>
            </a:r>
            <a:r>
              <a:rPr lang="sl" dirty="0">
                <a:solidFill>
                  <a:schemeClr val="accent6">
                    <a:lumMod val="50000"/>
                  </a:schemeClr>
                </a:solidFill>
              </a:rPr>
              <a:t>ki so uporabna življenje so: (i) </a:t>
            </a:r>
            <a:r>
              <a:rPr lang="sl" b="1" dirty="0">
                <a:solidFill>
                  <a:schemeClr val="accent6">
                    <a:lumMod val="50000"/>
                  </a:schemeClr>
                </a:solidFill>
              </a:rPr>
              <a:t>naravni jezik </a:t>
            </a:r>
            <a:r>
              <a:rPr lang="sl" dirty="0">
                <a:solidFill>
                  <a:schemeClr val="accent6">
                    <a:lumMod val="50000"/>
                  </a:schemeClr>
                </a:solidFill>
              </a:rPr>
              <a:t>, (ii) </a:t>
            </a:r>
            <a:r>
              <a:rPr lang="sl" b="1" dirty="0">
                <a:solidFill>
                  <a:schemeClr val="accent6">
                    <a:lumMod val="50000"/>
                  </a:schemeClr>
                </a:solidFill>
              </a:rPr>
              <a:t>matematika </a:t>
            </a:r>
            <a:r>
              <a:rPr lang="sl" dirty="0">
                <a:solidFill>
                  <a:schemeClr val="accent6">
                    <a:lumMod val="50000"/>
                  </a:schemeClr>
                </a:solidFill>
              </a:rPr>
              <a:t>, (iii) </a:t>
            </a:r>
            <a:r>
              <a:rPr lang="sl" b="1" dirty="0">
                <a:solidFill>
                  <a:schemeClr val="accent6">
                    <a:lumMod val="50000"/>
                  </a:schemeClr>
                </a:solidFill>
              </a:rPr>
              <a:t>RIN</a:t>
            </a:r>
            <a:endParaRPr lang="sl-SI" dirty="0">
              <a:solidFill>
                <a:schemeClr val="accent6">
                  <a:lumMod val="50000"/>
                </a:schemeClr>
              </a:solidFill>
            </a:endParaRPr>
          </a:p>
          <a:p>
            <a:pPr>
              <a:buFont typeface="System Font Regular"/>
              <a:buChar char="-"/>
            </a:pPr>
            <a:r>
              <a:rPr lang="sl" dirty="0">
                <a:solidFill>
                  <a:srgbClr val="FF0000"/>
                </a:solidFill>
              </a:rPr>
              <a:t>učitelj kateregakoli tehnološkega predmeta ne more nadomestiti učitelja s temeljnim znanjem RIN</a:t>
            </a:r>
          </a:p>
          <a:p>
            <a:pPr>
              <a:buFont typeface="System Font Regular"/>
              <a:buChar char="-"/>
            </a:pPr>
            <a:r>
              <a:rPr lang="sl" dirty="0">
                <a:solidFill>
                  <a:srgbClr val="FF0000"/>
                </a:solidFill>
              </a:rPr>
              <a:t>RIN samo za nekatere dijake v srednji šoli, vendar ne prej, ogroža koristi, ki jih učenje RIN prinaša</a:t>
            </a: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10988C0C-C3F2-4A3D-312B-B0F0FB9C2693}"/>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BAD41542-0CF1-FB83-E1D9-2058C9AC8013}"/>
              </a:ext>
            </a:extLst>
          </p:cNvPr>
          <p:cNvSpPr>
            <a:spLocks noGrp="1"/>
          </p:cNvSpPr>
          <p:nvPr>
            <p:ph type="sldNum" sz="quarter" idx="12"/>
          </p:nvPr>
        </p:nvSpPr>
        <p:spPr/>
        <p:txBody>
          <a:bodyPr/>
          <a:lstStyle/>
          <a:p>
            <a:fld id="{6EB04069-6DC5-3C42-9D21-3FEA0E41D8F8}" type="slidenum">
              <a:rPr lang="sl-SI" smtClean="0"/>
              <a:t>35</a:t>
            </a:fld>
            <a:endParaRPr lang="sl-SI"/>
          </a:p>
        </p:txBody>
      </p:sp>
      <p:grpSp>
        <p:nvGrpSpPr>
          <p:cNvPr id="7" name="Group 6">
            <a:extLst>
              <a:ext uri="{FF2B5EF4-FFF2-40B4-BE49-F238E27FC236}">
                <a16:creationId xmlns:a16="http://schemas.microsoft.com/office/drawing/2014/main" id="{2B246EF3-46E0-883B-C182-0D3338779D71}"/>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75B6A8C8-8B5F-6CF6-5B92-00559D64BE63}"/>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ACA619AD-1FAD-34C5-0F05-20F90BE39006}"/>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280CD564-5E41-A2BA-E576-005FB4E2465B}"/>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641235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180063"/>
            <a:ext cx="10515600" cy="1325563"/>
          </a:xfrm>
        </p:spPr>
        <p:txBody>
          <a:bodyPr/>
          <a:lstStyle/>
          <a:p>
            <a:r>
              <a:rPr lang="sl-SI" dirty="0"/>
              <a:t>RIN in kurikulum – OŠ razredna stopnja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5693229"/>
            <a:ext cx="10515600" cy="483734"/>
          </a:xfrm>
        </p:spPr>
        <p:txBody>
          <a:bodyPr>
            <a:normAutofit/>
          </a:bodyPr>
          <a:lstStyle/>
          <a:p>
            <a:pPr marL="0" indent="0">
              <a:buNone/>
            </a:pPr>
            <a:r>
              <a:rPr lang="sl-SI" sz="2400" dirty="0"/>
              <a:t>Komentar: – pogosto ni predmetov, – Litva od 2023, Nemčija – članek ISSEP 22</a:t>
            </a:r>
          </a:p>
        </p:txBody>
      </p:sp>
      <p:sp>
        <p:nvSpPr>
          <p:cNvPr id="4" name="Date Placeholder 3">
            <a:extLst>
              <a:ext uri="{FF2B5EF4-FFF2-40B4-BE49-F238E27FC236}">
                <a16:creationId xmlns:a16="http://schemas.microsoft.com/office/drawing/2014/main" id="{566E2044-F774-3F2A-72FE-877750B55825}"/>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B3D07CAF-29E6-280A-CCE3-1129E792B59D}"/>
              </a:ext>
            </a:extLst>
          </p:cNvPr>
          <p:cNvSpPr>
            <a:spLocks noGrp="1"/>
          </p:cNvSpPr>
          <p:nvPr>
            <p:ph type="sldNum" sz="quarter" idx="12"/>
          </p:nvPr>
        </p:nvSpPr>
        <p:spPr/>
        <p:txBody>
          <a:bodyPr/>
          <a:lstStyle/>
          <a:p>
            <a:fld id="{6EB04069-6DC5-3C42-9D21-3FEA0E41D8F8}" type="slidenum">
              <a:rPr lang="sl-SI" smtClean="0"/>
              <a:t>36</a:t>
            </a:fld>
            <a:endParaRPr lang="sl-SI"/>
          </a:p>
        </p:txBody>
      </p:sp>
      <p:pic>
        <p:nvPicPr>
          <p:cNvPr id="9" name="Picture 8" descr="Map&#10;&#10;Description automatically generated">
            <a:extLst>
              <a:ext uri="{FF2B5EF4-FFF2-40B4-BE49-F238E27FC236}">
                <a16:creationId xmlns:a16="http://schemas.microsoft.com/office/drawing/2014/main" id="{94E4A172-85B9-D57C-DA96-AF06A9454061}"/>
              </a:ext>
            </a:extLst>
          </p:cNvPr>
          <p:cNvPicPr>
            <a:picLocks noChangeAspect="1"/>
          </p:cNvPicPr>
          <p:nvPr/>
        </p:nvPicPr>
        <p:blipFill>
          <a:blip r:embed="rId3"/>
          <a:stretch>
            <a:fillRect/>
          </a:stretch>
        </p:blipFill>
        <p:spPr>
          <a:xfrm>
            <a:off x="2209800" y="1261321"/>
            <a:ext cx="7772400" cy="4335358"/>
          </a:xfrm>
          <a:prstGeom prst="rect">
            <a:avLst/>
          </a:prstGeom>
        </p:spPr>
      </p:pic>
      <p:grpSp>
        <p:nvGrpSpPr>
          <p:cNvPr id="5" name="Group 4">
            <a:extLst>
              <a:ext uri="{FF2B5EF4-FFF2-40B4-BE49-F238E27FC236}">
                <a16:creationId xmlns:a16="http://schemas.microsoft.com/office/drawing/2014/main" id="{10D0A380-CF26-E443-8DF4-027F4465A505}"/>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5587E5CF-7FD2-36FA-815E-DF524A81C4A4}"/>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0950234A-36CA-B8C3-81DD-6A1B31127EF5}"/>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72A8E080-9E30-CD12-CEEE-F58ADEC01533}"/>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8399901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180063"/>
            <a:ext cx="10515600" cy="1325563"/>
          </a:xfrm>
        </p:spPr>
        <p:txBody>
          <a:bodyPr/>
          <a:lstStyle/>
          <a:p>
            <a:r>
              <a:rPr lang="sl-SI" dirty="0"/>
              <a:t>RIN in kurikulum – OŠ predmetna stopnja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5693229"/>
            <a:ext cx="10515600" cy="483734"/>
          </a:xfrm>
        </p:spPr>
        <p:txBody>
          <a:bodyPr>
            <a:normAutofit/>
          </a:bodyPr>
          <a:lstStyle/>
          <a:p>
            <a:pPr marL="0" indent="0">
              <a:buNone/>
            </a:pPr>
            <a:r>
              <a:rPr lang="sl-SI" sz="2400" dirty="0"/>
              <a:t>Komentar: – SLO ena od 4 brez vsebin, 13 obvezni predmet</a:t>
            </a:r>
          </a:p>
        </p:txBody>
      </p:sp>
      <p:sp>
        <p:nvSpPr>
          <p:cNvPr id="4" name="Date Placeholder 3">
            <a:extLst>
              <a:ext uri="{FF2B5EF4-FFF2-40B4-BE49-F238E27FC236}">
                <a16:creationId xmlns:a16="http://schemas.microsoft.com/office/drawing/2014/main" id="{9427C6CF-B069-36B5-2E73-6F0C8A2001C1}"/>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7CFB2DC3-58B6-B323-469A-171FFB028ADE}"/>
              </a:ext>
            </a:extLst>
          </p:cNvPr>
          <p:cNvSpPr>
            <a:spLocks noGrp="1"/>
          </p:cNvSpPr>
          <p:nvPr>
            <p:ph type="sldNum" sz="quarter" idx="12"/>
          </p:nvPr>
        </p:nvSpPr>
        <p:spPr/>
        <p:txBody>
          <a:bodyPr/>
          <a:lstStyle/>
          <a:p>
            <a:fld id="{6EB04069-6DC5-3C42-9D21-3FEA0E41D8F8}" type="slidenum">
              <a:rPr lang="sl-SI" smtClean="0"/>
              <a:t>37</a:t>
            </a:fld>
            <a:endParaRPr lang="sl-SI"/>
          </a:p>
        </p:txBody>
      </p:sp>
      <p:pic>
        <p:nvPicPr>
          <p:cNvPr id="9" name="Picture 8">
            <a:extLst>
              <a:ext uri="{FF2B5EF4-FFF2-40B4-BE49-F238E27FC236}">
                <a16:creationId xmlns:a16="http://schemas.microsoft.com/office/drawing/2014/main" id="{3D415731-8236-52DD-C656-F08D412D8D3C}"/>
              </a:ext>
            </a:extLst>
          </p:cNvPr>
          <p:cNvPicPr>
            <a:picLocks noChangeAspect="1"/>
          </p:cNvPicPr>
          <p:nvPr/>
        </p:nvPicPr>
        <p:blipFill>
          <a:blip r:embed="rId3"/>
          <a:stretch>
            <a:fillRect/>
          </a:stretch>
        </p:blipFill>
        <p:spPr>
          <a:xfrm>
            <a:off x="2209800" y="1163677"/>
            <a:ext cx="7772400" cy="4530645"/>
          </a:xfrm>
          <a:prstGeom prst="rect">
            <a:avLst/>
          </a:prstGeom>
        </p:spPr>
      </p:pic>
      <p:grpSp>
        <p:nvGrpSpPr>
          <p:cNvPr id="6" name="Group 5">
            <a:extLst>
              <a:ext uri="{FF2B5EF4-FFF2-40B4-BE49-F238E27FC236}">
                <a16:creationId xmlns:a16="http://schemas.microsoft.com/office/drawing/2014/main" id="{65924B02-D79B-B1D1-F4D5-2F9F5E783E5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0B782DF1-CE93-35B4-EA3D-FDA67CF31806}"/>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3C0ECE7A-ADE9-D840-EFC9-B4460E8D3D92}"/>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29C126A6-C3FC-C453-F20D-609508B91F06}"/>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680025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180063"/>
            <a:ext cx="10515600" cy="1325563"/>
          </a:xfrm>
        </p:spPr>
        <p:txBody>
          <a:bodyPr/>
          <a:lstStyle/>
          <a:p>
            <a:r>
              <a:rPr lang="sl-SI" dirty="0"/>
              <a:t>RIN in kurikulum – srednja šola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5693229"/>
            <a:ext cx="10515600" cy="483734"/>
          </a:xfrm>
        </p:spPr>
        <p:txBody>
          <a:bodyPr>
            <a:normAutofit/>
          </a:bodyPr>
          <a:lstStyle/>
          <a:p>
            <a:pPr marL="0" indent="0">
              <a:buNone/>
            </a:pPr>
            <a:r>
              <a:rPr lang="sl-SI" sz="2400" dirty="0"/>
              <a:t>Komentar: – SLO brez predmeta</a:t>
            </a:r>
          </a:p>
        </p:txBody>
      </p:sp>
      <p:sp>
        <p:nvSpPr>
          <p:cNvPr id="4" name="Date Placeholder 3">
            <a:extLst>
              <a:ext uri="{FF2B5EF4-FFF2-40B4-BE49-F238E27FC236}">
                <a16:creationId xmlns:a16="http://schemas.microsoft.com/office/drawing/2014/main" id="{72A55393-D55B-13FF-0744-C83DC28DEFE7}"/>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E0E4399C-0E0B-387F-981C-65950A937AA2}"/>
              </a:ext>
            </a:extLst>
          </p:cNvPr>
          <p:cNvSpPr>
            <a:spLocks noGrp="1"/>
          </p:cNvSpPr>
          <p:nvPr>
            <p:ph type="sldNum" sz="quarter" idx="12"/>
          </p:nvPr>
        </p:nvSpPr>
        <p:spPr/>
        <p:txBody>
          <a:bodyPr/>
          <a:lstStyle/>
          <a:p>
            <a:fld id="{6EB04069-6DC5-3C42-9D21-3FEA0E41D8F8}" type="slidenum">
              <a:rPr lang="sl-SI" smtClean="0"/>
              <a:t>38</a:t>
            </a:fld>
            <a:endParaRPr lang="sl-SI"/>
          </a:p>
        </p:txBody>
      </p:sp>
      <p:pic>
        <p:nvPicPr>
          <p:cNvPr id="9" name="Picture 8">
            <a:extLst>
              <a:ext uri="{FF2B5EF4-FFF2-40B4-BE49-F238E27FC236}">
                <a16:creationId xmlns:a16="http://schemas.microsoft.com/office/drawing/2014/main" id="{969765FD-515C-919C-1144-1DDE4AAE2D4B}"/>
              </a:ext>
            </a:extLst>
          </p:cNvPr>
          <p:cNvPicPr>
            <a:picLocks noChangeAspect="1"/>
          </p:cNvPicPr>
          <p:nvPr/>
        </p:nvPicPr>
        <p:blipFill>
          <a:blip r:embed="rId3"/>
          <a:stretch>
            <a:fillRect/>
          </a:stretch>
        </p:blipFill>
        <p:spPr>
          <a:xfrm>
            <a:off x="2209800" y="1163677"/>
            <a:ext cx="7772400" cy="4530645"/>
          </a:xfrm>
          <a:prstGeom prst="rect">
            <a:avLst/>
          </a:prstGeom>
        </p:spPr>
      </p:pic>
      <p:grpSp>
        <p:nvGrpSpPr>
          <p:cNvPr id="5" name="Group 4">
            <a:extLst>
              <a:ext uri="{FF2B5EF4-FFF2-40B4-BE49-F238E27FC236}">
                <a16:creationId xmlns:a16="http://schemas.microsoft.com/office/drawing/2014/main" id="{9A3CF6BC-97B8-9647-A714-DD34BCBF8051}"/>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B13FF43A-50E4-B0BB-9364-730C9E207B5D}"/>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1A62D688-467B-4645-898A-DAE2CC982065}"/>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AFD22648-D348-8710-B906-540839E47AFB}"/>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566608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180063"/>
            <a:ext cx="10515600" cy="1325563"/>
          </a:xfrm>
        </p:spPr>
        <p:txBody>
          <a:bodyPr/>
          <a:lstStyle/>
          <a:p>
            <a:r>
              <a:rPr lang="sl-SI" dirty="0"/>
              <a:t>RIN in kurikulum – reforme</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5693229"/>
            <a:ext cx="10515600" cy="483734"/>
          </a:xfrm>
        </p:spPr>
        <p:txBody>
          <a:bodyPr>
            <a:normAutofit/>
          </a:bodyPr>
          <a:lstStyle/>
          <a:p>
            <a:pPr marL="0" indent="0">
              <a:buNone/>
            </a:pPr>
            <a:r>
              <a:rPr lang="sl-SI" sz="2400" dirty="0"/>
              <a:t>Komentar: – večinoma predmet, – SLO reforma kurikula</a:t>
            </a:r>
          </a:p>
        </p:txBody>
      </p:sp>
      <p:sp>
        <p:nvSpPr>
          <p:cNvPr id="4" name="Date Placeholder 3">
            <a:extLst>
              <a:ext uri="{FF2B5EF4-FFF2-40B4-BE49-F238E27FC236}">
                <a16:creationId xmlns:a16="http://schemas.microsoft.com/office/drawing/2014/main" id="{8C73C6EF-183A-DD28-324E-56C9C540096E}"/>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553D6D8C-330F-590F-4053-3DA9ABA17664}"/>
              </a:ext>
            </a:extLst>
          </p:cNvPr>
          <p:cNvSpPr>
            <a:spLocks noGrp="1"/>
          </p:cNvSpPr>
          <p:nvPr>
            <p:ph type="sldNum" sz="quarter" idx="12"/>
          </p:nvPr>
        </p:nvSpPr>
        <p:spPr/>
        <p:txBody>
          <a:bodyPr/>
          <a:lstStyle/>
          <a:p>
            <a:fld id="{6EB04069-6DC5-3C42-9D21-3FEA0E41D8F8}" type="slidenum">
              <a:rPr lang="sl-SI" smtClean="0"/>
              <a:t>39</a:t>
            </a:fld>
            <a:endParaRPr lang="sl-SI"/>
          </a:p>
        </p:txBody>
      </p:sp>
      <p:pic>
        <p:nvPicPr>
          <p:cNvPr id="9" name="Picture 8" descr="Map&#10;&#10;Description automatically generated">
            <a:extLst>
              <a:ext uri="{FF2B5EF4-FFF2-40B4-BE49-F238E27FC236}">
                <a16:creationId xmlns:a16="http://schemas.microsoft.com/office/drawing/2014/main" id="{29D4D2FF-B611-7DA4-3E6F-F53095706AA0}"/>
              </a:ext>
            </a:extLst>
          </p:cNvPr>
          <p:cNvPicPr>
            <a:picLocks noChangeAspect="1"/>
          </p:cNvPicPr>
          <p:nvPr/>
        </p:nvPicPr>
        <p:blipFill>
          <a:blip r:embed="rId3"/>
          <a:stretch>
            <a:fillRect/>
          </a:stretch>
        </p:blipFill>
        <p:spPr>
          <a:xfrm>
            <a:off x="2209800" y="1162584"/>
            <a:ext cx="7772400" cy="4530645"/>
          </a:xfrm>
          <a:prstGeom prst="rect">
            <a:avLst/>
          </a:prstGeom>
        </p:spPr>
      </p:pic>
      <p:grpSp>
        <p:nvGrpSpPr>
          <p:cNvPr id="6" name="Group 5">
            <a:extLst>
              <a:ext uri="{FF2B5EF4-FFF2-40B4-BE49-F238E27FC236}">
                <a16:creationId xmlns:a16="http://schemas.microsoft.com/office/drawing/2014/main" id="{537329C0-2989-4D4A-984F-470F4FEAA967}"/>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FE7B2A7B-E4F1-F496-BA22-EFCB585D72C7}"/>
                </a:ext>
              </a:extLst>
            </p:cNvPr>
            <p:cNvPicPr>
              <a:picLocks noChangeAspect="1"/>
            </p:cNvPicPr>
            <p:nvPr/>
          </p:nvPicPr>
          <p:blipFill>
            <a:blip r:embed="rId4"/>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B5E4E44F-2F43-7802-27DC-108DAA5ACFCF}"/>
                </a:ext>
              </a:extLst>
            </p:cNvPr>
            <p:cNvPicPr>
              <a:picLocks noChangeAspect="1"/>
            </p:cNvPicPr>
            <p:nvPr/>
          </p:nvPicPr>
          <p:blipFill>
            <a:blip r:embed="rId5"/>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AEBF3D7C-28C8-EE55-77F1-9F58AD5903B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4279993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t>Kaj imajo skupnega</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4876800" cy="2809059"/>
          </a:xfrm>
        </p:spPr>
        <p:txBody>
          <a:bodyPr>
            <a:normAutofit fontScale="70000" lnSpcReduction="20000"/>
          </a:bodyPr>
          <a:lstStyle/>
          <a:p>
            <a:pPr marL="0" indent="0">
              <a:buNone/>
            </a:pPr>
            <a:r>
              <a:rPr lang="sl-SI" b="1" dirty="0">
                <a:solidFill>
                  <a:schemeClr val="accent6">
                    <a:lumMod val="50000"/>
                  </a:schemeClr>
                </a:solidFill>
              </a:rPr>
              <a:t>Tri ure hoda za pustno nedeljo leži vas, pa ji pravijo mesto. Sredi vasi se cedi rjava mlakuža, ji pravijo potok. Ob obeh krajih mlakuže stoje koče, jim pravijo hiše. Dve, tri hiše imajo nadstropja, takim hišam pravijo graščine. Ime je vasi Butale.</a:t>
            </a:r>
          </a:p>
          <a:p>
            <a:pPr marL="0" indent="0">
              <a:buNone/>
            </a:pPr>
            <a:r>
              <a:rPr lang="sl-SI" b="1" dirty="0">
                <a:solidFill>
                  <a:schemeClr val="accent6">
                    <a:lumMod val="50000"/>
                  </a:schemeClr>
                </a:solidFill>
              </a:rPr>
              <a:t>Butalci so gadje; tisto leto, ko sta bili dve kravi za en par, so se Butalci skregali s pametjo, pa so zmagali Butalci, — kaj mislite! — in ne pamet: takšni so.</a:t>
            </a: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4</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pic>
        <p:nvPicPr>
          <p:cNvPr id="11" name="Picture 10" descr="Background pattern&#10;&#10;Description automatically generated">
            <a:extLst>
              <a:ext uri="{FF2B5EF4-FFF2-40B4-BE49-F238E27FC236}">
                <a16:creationId xmlns:a16="http://schemas.microsoft.com/office/drawing/2014/main" id="{A74B26BE-7D5A-4127-C4F8-E5E72552F7A9}"/>
              </a:ext>
            </a:extLst>
          </p:cNvPr>
          <p:cNvPicPr>
            <a:picLocks noChangeAspect="1"/>
          </p:cNvPicPr>
          <p:nvPr/>
        </p:nvPicPr>
        <p:blipFill>
          <a:blip r:embed="rId4"/>
          <a:stretch>
            <a:fillRect/>
          </a:stretch>
        </p:blipFill>
        <p:spPr>
          <a:xfrm>
            <a:off x="7308121" y="1381950"/>
            <a:ext cx="2452558" cy="1887571"/>
          </a:xfrm>
          <a:prstGeom prst="rect">
            <a:avLst/>
          </a:prstGeom>
        </p:spPr>
      </p:pic>
      <p:pic>
        <p:nvPicPr>
          <p:cNvPr id="12" name="Picture 11" descr="Qr code&#10;&#10;Description automatically generated">
            <a:extLst>
              <a:ext uri="{FF2B5EF4-FFF2-40B4-BE49-F238E27FC236}">
                <a16:creationId xmlns:a16="http://schemas.microsoft.com/office/drawing/2014/main" id="{1B93060F-0573-DB18-A7F9-1DD1E7E33EFC}"/>
              </a:ext>
            </a:extLst>
          </p:cNvPr>
          <p:cNvPicPr>
            <a:picLocks noChangeAspect="1"/>
          </p:cNvPicPr>
          <p:nvPr/>
        </p:nvPicPr>
        <p:blipFill>
          <a:blip r:embed="rId5"/>
          <a:stretch>
            <a:fillRect/>
          </a:stretch>
        </p:blipFill>
        <p:spPr>
          <a:xfrm>
            <a:off x="1305287" y="4107906"/>
            <a:ext cx="1623060" cy="1623060"/>
          </a:xfrm>
          <a:prstGeom prst="rect">
            <a:avLst/>
          </a:prstGeom>
        </p:spPr>
      </p:pic>
      <p:sp>
        <p:nvSpPr>
          <p:cNvPr id="13" name="Content Placeholder 2">
            <a:extLst>
              <a:ext uri="{FF2B5EF4-FFF2-40B4-BE49-F238E27FC236}">
                <a16:creationId xmlns:a16="http://schemas.microsoft.com/office/drawing/2014/main" id="{2F46086B-CCE7-86E5-0F81-1BE9DD5B61D8}"/>
              </a:ext>
            </a:extLst>
          </p:cNvPr>
          <p:cNvSpPr txBox="1">
            <a:spLocks/>
          </p:cNvSpPr>
          <p:nvPr/>
        </p:nvSpPr>
        <p:spPr>
          <a:xfrm>
            <a:off x="3276601" y="4417767"/>
            <a:ext cx="7793744" cy="719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dirty="0">
                <a:solidFill>
                  <a:schemeClr val="tx1">
                    <a:lumMod val="95000"/>
                    <a:lumOff val="5000"/>
                  </a:schemeClr>
                </a:solidFill>
              </a:rPr>
              <a:t> </a:t>
            </a:r>
            <a:r>
              <a:rPr lang="sl-SI" dirty="0">
                <a:solidFill>
                  <a:schemeClr val="tx1">
                    <a:lumMod val="95000"/>
                    <a:lumOff val="5000"/>
                  </a:schemeClr>
                </a:solidFill>
                <a:hlinkClick r:id="rId6"/>
              </a:rPr>
              <a:t>https://redmine.lusy.fri.uni-lj.si/documents/307</a:t>
            </a:r>
            <a:endParaRPr lang="sl-SI" dirty="0">
              <a:solidFill>
                <a:schemeClr val="tx1">
                  <a:lumMod val="95000"/>
                  <a:lumOff val="5000"/>
                </a:schemeClr>
              </a:solidFill>
            </a:endParaRPr>
          </a:p>
        </p:txBody>
      </p:sp>
    </p:spTree>
    <p:extLst>
      <p:ext uri="{BB962C8B-B14F-4D97-AF65-F5344CB8AC3E}">
        <p14:creationId xmlns:p14="http://schemas.microsoft.com/office/powerpoint/2010/main" val="3185462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2">
            <a:extLst>
              <a:ext uri="{FF2B5EF4-FFF2-40B4-BE49-F238E27FC236}">
                <a16:creationId xmlns:a16="http://schemas.microsoft.com/office/drawing/2014/main" id="{022BDE4A-8A20-4A69-9C5A-581C82036A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rot="16200000">
            <a:off x="-1330850" y="2813452"/>
            <a:ext cx="4556154" cy="1256638"/>
          </a:xfrm>
        </p:spPr>
        <p:txBody>
          <a:bodyPr vert="horz" lIns="91440" tIns="45720" rIns="91440" bIns="45720" rtlCol="0" anchor="b">
            <a:normAutofit fontScale="90000"/>
          </a:bodyPr>
          <a:lstStyle/>
          <a:p>
            <a:r>
              <a:rPr lang="en-US" sz="5200" kern="1200" dirty="0">
                <a:solidFill>
                  <a:schemeClr val="tx1"/>
                </a:solidFill>
                <a:latin typeface="+mj-lt"/>
                <a:ea typeface="+mj-ea"/>
                <a:cs typeface="+mj-cs"/>
              </a:rPr>
              <a:t>RIN in </a:t>
            </a:r>
            <a:r>
              <a:rPr lang="en-US" sz="5200" kern="1200" dirty="0" err="1">
                <a:solidFill>
                  <a:schemeClr val="tx1"/>
                </a:solidFill>
                <a:latin typeface="+mj-lt"/>
                <a:ea typeface="+mj-ea"/>
                <a:cs typeface="+mj-cs"/>
              </a:rPr>
              <a:t>kurikulum</a:t>
            </a:r>
            <a:br>
              <a:rPr lang="en-US" sz="5200" dirty="0"/>
            </a:br>
            <a:r>
              <a:rPr lang="en-US" sz="5200" dirty="0" err="1"/>
              <a:t>gledati</a:t>
            </a:r>
            <a:r>
              <a:rPr lang="en-US" sz="5200" dirty="0"/>
              <a:t> </a:t>
            </a:r>
            <a:r>
              <a:rPr lang="en-US" sz="5200" dirty="0" err="1"/>
              <a:t>celovito</a:t>
            </a:r>
            <a:endParaRPr lang="en-US" sz="5200" i="1" kern="1200" dirty="0">
              <a:solidFill>
                <a:schemeClr val="tx1"/>
              </a:solidFill>
              <a:latin typeface="+mj-lt"/>
              <a:ea typeface="+mj-ea"/>
              <a:cs typeface="+mj-cs"/>
            </a:endParaRPr>
          </a:p>
        </p:txBody>
      </p:sp>
      <p:sp>
        <p:nvSpPr>
          <p:cNvPr id="3" name="Date Placeholder 2">
            <a:extLst>
              <a:ext uri="{FF2B5EF4-FFF2-40B4-BE49-F238E27FC236}">
                <a16:creationId xmlns:a16="http://schemas.microsoft.com/office/drawing/2014/main" id="{F19EE5EC-871B-FC2B-44D7-72969F7E923B}"/>
              </a:ext>
            </a:extLst>
          </p:cNvPr>
          <p:cNvSpPr>
            <a:spLocks noGrp="1"/>
          </p:cNvSpPr>
          <p:nvPr>
            <p:ph type="dt" sz="half" idx="10"/>
          </p:nvPr>
        </p:nvSpPr>
        <p:spPr/>
        <p:txBody>
          <a:bodyPr/>
          <a:lstStyle/>
          <a:p>
            <a:r>
              <a:rPr lang="en-US"/>
              <a:t>Teden digitalnega izobraževanja, 25. 11. 2022</a:t>
            </a:r>
            <a:endParaRPr lang="sl-SI"/>
          </a:p>
        </p:txBody>
      </p:sp>
      <p:sp>
        <p:nvSpPr>
          <p:cNvPr id="5" name="Slide Number Placeholder 4">
            <a:extLst>
              <a:ext uri="{FF2B5EF4-FFF2-40B4-BE49-F238E27FC236}">
                <a16:creationId xmlns:a16="http://schemas.microsoft.com/office/drawing/2014/main" id="{664C3FF8-B136-9598-EACB-C4C24D076152}"/>
              </a:ext>
            </a:extLst>
          </p:cNvPr>
          <p:cNvSpPr>
            <a:spLocks noGrp="1"/>
          </p:cNvSpPr>
          <p:nvPr>
            <p:ph type="sldNum" sz="quarter" idx="12"/>
          </p:nvPr>
        </p:nvSpPr>
        <p:spPr/>
        <p:txBody>
          <a:bodyPr/>
          <a:lstStyle/>
          <a:p>
            <a:fld id="{6EB04069-6DC5-3C42-9D21-3FEA0E41D8F8}" type="slidenum">
              <a:rPr lang="sl-SI" smtClean="0"/>
              <a:t>40</a:t>
            </a:fld>
            <a:endParaRPr lang="sl-SI"/>
          </a:p>
        </p:txBody>
      </p:sp>
      <p:pic>
        <p:nvPicPr>
          <p:cNvPr id="9" name="Picture 8" descr="Map&#10;&#10;Description automatically generated">
            <a:extLst>
              <a:ext uri="{FF2B5EF4-FFF2-40B4-BE49-F238E27FC236}">
                <a16:creationId xmlns:a16="http://schemas.microsoft.com/office/drawing/2014/main" id="{0A7484B4-50A7-0E42-B5DC-B380D1965418}"/>
              </a:ext>
            </a:extLst>
          </p:cNvPr>
          <p:cNvPicPr>
            <a:picLocks noChangeAspect="1"/>
          </p:cNvPicPr>
          <p:nvPr/>
        </p:nvPicPr>
        <p:blipFill>
          <a:blip r:embed="rId3"/>
          <a:stretch>
            <a:fillRect/>
          </a:stretch>
        </p:blipFill>
        <p:spPr>
          <a:xfrm>
            <a:off x="1685898" y="296067"/>
            <a:ext cx="5387480" cy="3005076"/>
          </a:xfrm>
          <a:prstGeom prst="rect">
            <a:avLst/>
          </a:prstGeom>
        </p:spPr>
      </p:pic>
      <p:pic>
        <p:nvPicPr>
          <p:cNvPr id="11" name="Picture 10" descr="Map&#10;&#10;Description automatically generated">
            <a:extLst>
              <a:ext uri="{FF2B5EF4-FFF2-40B4-BE49-F238E27FC236}">
                <a16:creationId xmlns:a16="http://schemas.microsoft.com/office/drawing/2014/main" id="{EFC3DDAF-4371-7568-C36A-798751019397}"/>
              </a:ext>
            </a:extLst>
          </p:cNvPr>
          <p:cNvPicPr>
            <a:picLocks noChangeAspect="1"/>
          </p:cNvPicPr>
          <p:nvPr/>
        </p:nvPicPr>
        <p:blipFill>
          <a:blip r:embed="rId4"/>
          <a:stretch>
            <a:fillRect/>
          </a:stretch>
        </p:blipFill>
        <p:spPr>
          <a:xfrm>
            <a:off x="5497830" y="214047"/>
            <a:ext cx="5613923" cy="3272438"/>
          </a:xfrm>
          <a:prstGeom prst="rect">
            <a:avLst/>
          </a:prstGeom>
        </p:spPr>
      </p:pic>
      <p:pic>
        <p:nvPicPr>
          <p:cNvPr id="14" name="Picture 13" descr="Map&#10;&#10;Description automatically generated">
            <a:extLst>
              <a:ext uri="{FF2B5EF4-FFF2-40B4-BE49-F238E27FC236}">
                <a16:creationId xmlns:a16="http://schemas.microsoft.com/office/drawing/2014/main" id="{D334B466-236A-B621-A770-A4C9B9D3A7A3}"/>
              </a:ext>
            </a:extLst>
          </p:cNvPr>
          <p:cNvPicPr>
            <a:picLocks noChangeAspect="1"/>
          </p:cNvPicPr>
          <p:nvPr/>
        </p:nvPicPr>
        <p:blipFill>
          <a:blip r:embed="rId5"/>
          <a:stretch>
            <a:fillRect/>
          </a:stretch>
        </p:blipFill>
        <p:spPr>
          <a:xfrm>
            <a:off x="1575547" y="3312004"/>
            <a:ext cx="4904671" cy="2859003"/>
          </a:xfrm>
          <a:prstGeom prst="rect">
            <a:avLst/>
          </a:prstGeom>
        </p:spPr>
      </p:pic>
      <p:pic>
        <p:nvPicPr>
          <p:cNvPr id="17" name="Picture 16" descr="Map&#10;&#10;Description automatically generated">
            <a:extLst>
              <a:ext uri="{FF2B5EF4-FFF2-40B4-BE49-F238E27FC236}">
                <a16:creationId xmlns:a16="http://schemas.microsoft.com/office/drawing/2014/main" id="{C23B6EEE-974C-8C70-412E-B227CC032CBE}"/>
              </a:ext>
            </a:extLst>
          </p:cNvPr>
          <p:cNvPicPr>
            <a:picLocks noChangeAspect="1"/>
          </p:cNvPicPr>
          <p:nvPr/>
        </p:nvPicPr>
        <p:blipFill>
          <a:blip r:embed="rId6"/>
          <a:stretch>
            <a:fillRect/>
          </a:stretch>
        </p:blipFill>
        <p:spPr>
          <a:xfrm>
            <a:off x="6210237" y="3497346"/>
            <a:ext cx="4586711" cy="2673661"/>
          </a:xfrm>
          <a:prstGeom prst="rect">
            <a:avLst/>
          </a:prstGeom>
        </p:spPr>
      </p:pic>
      <p:grpSp>
        <p:nvGrpSpPr>
          <p:cNvPr id="6" name="Group 5">
            <a:extLst>
              <a:ext uri="{FF2B5EF4-FFF2-40B4-BE49-F238E27FC236}">
                <a16:creationId xmlns:a16="http://schemas.microsoft.com/office/drawing/2014/main" id="{D13689EC-6850-2120-866C-0A7D47AA6E37}"/>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4536E413-DFA1-0763-A1E1-34D886077390}"/>
                </a:ext>
              </a:extLst>
            </p:cNvPr>
            <p:cNvPicPr>
              <a:picLocks noChangeAspect="1"/>
            </p:cNvPicPr>
            <p:nvPr/>
          </p:nvPicPr>
          <p:blipFill>
            <a:blip r:embed="rId7"/>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832F6DE2-5F8B-2F8F-F52F-5D2901CF0843}"/>
                </a:ext>
              </a:extLst>
            </p:cNvPr>
            <p:cNvPicPr>
              <a:picLocks noChangeAspect="1"/>
            </p:cNvPicPr>
            <p:nvPr/>
          </p:nvPicPr>
          <p:blipFill>
            <a:blip r:embed="rId8"/>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4F1B99F1-479F-B7B9-CBC1-8C71A54A6D42}"/>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520055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365125"/>
            <a:ext cx="10515600" cy="1325563"/>
          </a:xfrm>
        </p:spPr>
        <p:txBody>
          <a:bodyPr/>
          <a:lstStyle/>
          <a:p>
            <a:r>
              <a:rPr lang="sl-SI" dirty="0"/>
              <a:t>RIN in kurikulum – celovit pogled</a:t>
            </a:r>
            <a:endParaRPr lang="sl-SI" i="1" dirty="0"/>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dirty="0"/>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41</a:t>
            </a:fld>
            <a:endParaRPr lang="sl-SI"/>
          </a:p>
        </p:txBody>
      </p:sp>
      <p:sp>
        <p:nvSpPr>
          <p:cNvPr id="16" name="Content Placeholder 2">
            <a:extLst>
              <a:ext uri="{FF2B5EF4-FFF2-40B4-BE49-F238E27FC236}">
                <a16:creationId xmlns:a16="http://schemas.microsoft.com/office/drawing/2014/main" id="{C8CCF991-471A-E09B-8868-61A94D20ACB3}"/>
              </a:ext>
            </a:extLst>
          </p:cNvPr>
          <p:cNvSpPr>
            <a:spLocks noGrp="1"/>
          </p:cNvSpPr>
          <p:nvPr>
            <p:ph idx="1"/>
          </p:nvPr>
        </p:nvSpPr>
        <p:spPr>
          <a:xfrm>
            <a:off x="8938260" y="1361579"/>
            <a:ext cx="2834640" cy="4351338"/>
          </a:xfrm>
        </p:spPr>
        <p:txBody>
          <a:bodyPr>
            <a:normAutofit/>
          </a:bodyPr>
          <a:lstStyle/>
          <a:p>
            <a:pPr marL="0" indent="0" algn="r">
              <a:buNone/>
            </a:pPr>
            <a:r>
              <a:rPr lang="sl-SI" i="1" dirty="0"/>
              <a:t>obvezno</a:t>
            </a:r>
          </a:p>
          <a:p>
            <a:pPr marL="0" indent="0">
              <a:buNone/>
            </a:pPr>
            <a:r>
              <a:rPr lang="sl-SI" dirty="0"/>
              <a:t>predmet:</a:t>
            </a:r>
          </a:p>
          <a:p>
            <a:pPr marL="0" indent="0" algn="ctr">
              <a:buNone/>
            </a:pPr>
            <a:r>
              <a:rPr lang="sl-SI" sz="2400" dirty="0"/>
              <a:t>prej:</a:t>
            </a:r>
            <a:r>
              <a:rPr lang="sl-SI" dirty="0"/>
              <a:t> 14 + 6</a:t>
            </a:r>
          </a:p>
          <a:p>
            <a:pPr marL="0" indent="0" algn="ctr">
              <a:buNone/>
            </a:pPr>
            <a:r>
              <a:rPr lang="sl-SI" sz="2400" dirty="0"/>
              <a:t>po:</a:t>
            </a:r>
            <a:r>
              <a:rPr lang="sl-SI" dirty="0"/>
              <a:t> 19 + 7</a:t>
            </a:r>
          </a:p>
          <a:p>
            <a:pPr marL="0" indent="0">
              <a:buNone/>
            </a:pPr>
            <a:r>
              <a:rPr lang="sl-SI" dirty="0"/>
              <a:t>vsebina:</a:t>
            </a:r>
          </a:p>
          <a:p>
            <a:pPr marL="0" indent="0" algn="ctr">
              <a:buNone/>
            </a:pPr>
            <a:r>
              <a:rPr lang="sl-SI" sz="2400" dirty="0"/>
              <a:t>prej:</a:t>
            </a:r>
            <a:r>
              <a:rPr lang="sl-SI" dirty="0"/>
              <a:t> 23 + 9</a:t>
            </a:r>
          </a:p>
          <a:p>
            <a:pPr marL="0" indent="0" algn="ctr">
              <a:buNone/>
            </a:pPr>
            <a:r>
              <a:rPr lang="sl-SI" sz="2400" dirty="0"/>
              <a:t>po:</a:t>
            </a:r>
            <a:r>
              <a:rPr lang="sl-SI" dirty="0"/>
              <a:t> 26 + 10</a:t>
            </a:r>
          </a:p>
        </p:txBody>
      </p:sp>
      <p:pic>
        <p:nvPicPr>
          <p:cNvPr id="9" name="Picture 8" descr="Calendar&#10;&#10;Description automatically generated">
            <a:extLst>
              <a:ext uri="{FF2B5EF4-FFF2-40B4-BE49-F238E27FC236}">
                <a16:creationId xmlns:a16="http://schemas.microsoft.com/office/drawing/2014/main" id="{DF961C74-C681-06BD-14FF-920DE7C69B13}"/>
              </a:ext>
            </a:extLst>
          </p:cNvPr>
          <p:cNvPicPr>
            <a:picLocks noChangeAspect="1"/>
          </p:cNvPicPr>
          <p:nvPr/>
        </p:nvPicPr>
        <p:blipFill>
          <a:blip r:embed="rId2"/>
          <a:stretch>
            <a:fillRect/>
          </a:stretch>
        </p:blipFill>
        <p:spPr>
          <a:xfrm>
            <a:off x="1002030" y="1361579"/>
            <a:ext cx="7772400" cy="4836749"/>
          </a:xfrm>
          <a:prstGeom prst="rect">
            <a:avLst/>
          </a:prstGeom>
        </p:spPr>
      </p:pic>
      <p:grpSp>
        <p:nvGrpSpPr>
          <p:cNvPr id="3" name="Group 2">
            <a:extLst>
              <a:ext uri="{FF2B5EF4-FFF2-40B4-BE49-F238E27FC236}">
                <a16:creationId xmlns:a16="http://schemas.microsoft.com/office/drawing/2014/main" id="{025B18F9-16DF-4414-10B8-02C00B7012DB}"/>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871A892D-5BE2-4E00-F0B2-DD570CD4618C}"/>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84558397-5DA0-6D66-73CE-2F59BB82A260}"/>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5D601FBF-35C9-561E-44F5-41236922F759}"/>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2826799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RIN in kurikulum – dekleta</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199" y="1825625"/>
            <a:ext cx="3548743" cy="4351338"/>
          </a:xfrm>
        </p:spPr>
        <p:txBody>
          <a:bodyPr>
            <a:normAutofit/>
          </a:bodyPr>
          <a:lstStyle/>
          <a:p>
            <a:r>
              <a:rPr lang="sl-SI" dirty="0"/>
              <a:t>do 5., 6. razred podoben delež, visokošolsko – graf</a:t>
            </a:r>
          </a:p>
          <a:p>
            <a:r>
              <a:rPr lang="sl-SI" dirty="0"/>
              <a:t>podobno UK (Sue Sentence, ISSEP 2022)</a:t>
            </a:r>
          </a:p>
          <a:p>
            <a:r>
              <a:rPr lang="sl-SI" dirty="0"/>
              <a:t>EU – 21%</a:t>
            </a:r>
          </a:p>
        </p:txBody>
      </p:sp>
      <p:pic>
        <p:nvPicPr>
          <p:cNvPr id="6" name="Picture 5" descr="Chart, line chart&#10;&#10;Description automatically generated">
            <a:extLst>
              <a:ext uri="{FF2B5EF4-FFF2-40B4-BE49-F238E27FC236}">
                <a16:creationId xmlns:a16="http://schemas.microsoft.com/office/drawing/2014/main" id="{AFD38A93-2844-536F-4F54-27E21F9E84E4}"/>
              </a:ext>
            </a:extLst>
          </p:cNvPr>
          <p:cNvPicPr>
            <a:picLocks noChangeAspect="1"/>
          </p:cNvPicPr>
          <p:nvPr/>
        </p:nvPicPr>
        <p:blipFill>
          <a:blip r:embed="rId2"/>
          <a:stretch>
            <a:fillRect/>
          </a:stretch>
        </p:blipFill>
        <p:spPr>
          <a:xfrm>
            <a:off x="4071259" y="1675354"/>
            <a:ext cx="7772400" cy="4501609"/>
          </a:xfrm>
          <a:prstGeom prst="rect">
            <a:avLst/>
          </a:prstGeom>
        </p:spPr>
      </p:pic>
      <p:sp>
        <p:nvSpPr>
          <p:cNvPr id="4" name="Date Placeholder 3">
            <a:extLst>
              <a:ext uri="{FF2B5EF4-FFF2-40B4-BE49-F238E27FC236}">
                <a16:creationId xmlns:a16="http://schemas.microsoft.com/office/drawing/2014/main" id="{580F9740-20E8-46F4-9651-87517B952042}"/>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C22A5F1B-40D6-FDF6-6349-ADC798285BC3}"/>
              </a:ext>
            </a:extLst>
          </p:cNvPr>
          <p:cNvSpPr>
            <a:spLocks noGrp="1"/>
          </p:cNvSpPr>
          <p:nvPr>
            <p:ph type="sldNum" sz="quarter" idx="12"/>
          </p:nvPr>
        </p:nvSpPr>
        <p:spPr/>
        <p:txBody>
          <a:bodyPr/>
          <a:lstStyle/>
          <a:p>
            <a:fld id="{6EB04069-6DC5-3C42-9D21-3FEA0E41D8F8}" type="slidenum">
              <a:rPr lang="sl-SI" smtClean="0"/>
              <a:t>42</a:t>
            </a:fld>
            <a:endParaRPr lang="sl-SI"/>
          </a:p>
        </p:txBody>
      </p:sp>
      <p:grpSp>
        <p:nvGrpSpPr>
          <p:cNvPr id="8" name="Group 7">
            <a:extLst>
              <a:ext uri="{FF2B5EF4-FFF2-40B4-BE49-F238E27FC236}">
                <a16:creationId xmlns:a16="http://schemas.microsoft.com/office/drawing/2014/main" id="{37276B92-EB1D-866C-CA2C-9098E3F03471}"/>
              </a:ext>
            </a:extLst>
          </p:cNvPr>
          <p:cNvGrpSpPr/>
          <p:nvPr/>
        </p:nvGrpSpPr>
        <p:grpSpPr>
          <a:xfrm>
            <a:off x="10469880" y="245916"/>
            <a:ext cx="1487169" cy="509418"/>
            <a:chOff x="10469880" y="245916"/>
            <a:chExt cx="1487169" cy="509418"/>
          </a:xfrm>
        </p:grpSpPr>
        <p:pic>
          <p:nvPicPr>
            <p:cNvPr id="9" name="Picture 8">
              <a:extLst>
                <a:ext uri="{FF2B5EF4-FFF2-40B4-BE49-F238E27FC236}">
                  <a16:creationId xmlns:a16="http://schemas.microsoft.com/office/drawing/2014/main" id="{FDC6FAE8-9D81-4910-B997-D71F83B89EB3}"/>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D2317147-65AB-DF05-1CF3-36FDC0021936}"/>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6D041CC2-8393-17B0-A1DD-52D17EECA899}"/>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1989588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8544C5AA-0BF5-1ADC-690E-A87627A1BFDF}"/>
              </a:ext>
            </a:extLst>
          </p:cNvPr>
          <p:cNvPicPr>
            <a:picLocks noChangeAspect="1"/>
          </p:cNvPicPr>
          <p:nvPr/>
        </p:nvPicPr>
        <p:blipFill>
          <a:blip r:embed="rId2"/>
          <a:stretch>
            <a:fillRect/>
          </a:stretch>
        </p:blipFill>
        <p:spPr>
          <a:xfrm>
            <a:off x="839820" y="5724760"/>
            <a:ext cx="7772400" cy="367868"/>
          </a:xfrm>
          <a:prstGeom prst="rect">
            <a:avLst/>
          </a:prstGeom>
        </p:spPr>
      </p:pic>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49439"/>
            <a:ext cx="10515600" cy="1325563"/>
          </a:xfrm>
        </p:spPr>
        <p:txBody>
          <a:bodyPr/>
          <a:lstStyle/>
          <a:p>
            <a:r>
              <a:rPr lang="sl-SI" dirty="0"/>
              <a:t>Učni cilji RIN - po področjih</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6229352"/>
            <a:ext cx="10515600" cy="440192"/>
          </a:xfrm>
        </p:spPr>
        <p:txBody>
          <a:bodyPr>
            <a:normAutofit/>
          </a:bodyPr>
          <a:lstStyle/>
          <a:p>
            <a:pPr marL="0" indent="0">
              <a:buNone/>
            </a:pPr>
            <a:r>
              <a:rPr lang="sl-SI" sz="2400" dirty="0"/>
              <a:t>Slovenija: – izbirno, samo izbrani dobijo, - ISCED 1 &amp; 3 najpogosteje</a:t>
            </a:r>
          </a:p>
        </p:txBody>
      </p:sp>
      <p:grpSp>
        <p:nvGrpSpPr>
          <p:cNvPr id="14" name="Group 13">
            <a:extLst>
              <a:ext uri="{FF2B5EF4-FFF2-40B4-BE49-F238E27FC236}">
                <a16:creationId xmlns:a16="http://schemas.microsoft.com/office/drawing/2014/main" id="{F548ECDD-4107-5512-FE27-A5631E1E2F26}"/>
              </a:ext>
            </a:extLst>
          </p:cNvPr>
          <p:cNvGrpSpPr/>
          <p:nvPr/>
        </p:nvGrpSpPr>
        <p:grpSpPr>
          <a:xfrm>
            <a:off x="839010" y="957174"/>
            <a:ext cx="7774020" cy="4767586"/>
            <a:chOff x="839010" y="957174"/>
            <a:chExt cx="7774020" cy="4767586"/>
          </a:xfrm>
        </p:grpSpPr>
        <p:pic>
          <p:nvPicPr>
            <p:cNvPr id="5" name="Picture 4" descr="Chart&#10;&#10;Description automatically generated">
              <a:extLst>
                <a:ext uri="{FF2B5EF4-FFF2-40B4-BE49-F238E27FC236}">
                  <a16:creationId xmlns:a16="http://schemas.microsoft.com/office/drawing/2014/main" id="{E6E1555E-A164-2C50-2094-3D7CF333D5F4}"/>
                </a:ext>
              </a:extLst>
            </p:cNvPr>
            <p:cNvPicPr>
              <a:picLocks noChangeAspect="1"/>
            </p:cNvPicPr>
            <p:nvPr/>
          </p:nvPicPr>
          <p:blipFill>
            <a:blip r:embed="rId3"/>
            <a:stretch>
              <a:fillRect/>
            </a:stretch>
          </p:blipFill>
          <p:spPr>
            <a:xfrm>
              <a:off x="839010" y="957174"/>
              <a:ext cx="7774020" cy="1094400"/>
            </a:xfrm>
            <a:prstGeom prst="rect">
              <a:avLst/>
            </a:prstGeom>
          </p:spPr>
        </p:pic>
        <p:pic>
          <p:nvPicPr>
            <p:cNvPr id="7" name="Picture 6" descr="A picture containing chart&#10;&#10;Description automatically generated">
              <a:extLst>
                <a:ext uri="{FF2B5EF4-FFF2-40B4-BE49-F238E27FC236}">
                  <a16:creationId xmlns:a16="http://schemas.microsoft.com/office/drawing/2014/main" id="{F7C1614E-0921-FD90-8FF7-E41722642101}"/>
                </a:ext>
              </a:extLst>
            </p:cNvPr>
            <p:cNvPicPr>
              <a:picLocks noChangeAspect="1"/>
            </p:cNvPicPr>
            <p:nvPr/>
          </p:nvPicPr>
          <p:blipFill>
            <a:blip r:embed="rId4"/>
            <a:stretch>
              <a:fillRect/>
            </a:stretch>
          </p:blipFill>
          <p:spPr>
            <a:xfrm>
              <a:off x="839010" y="1696955"/>
              <a:ext cx="7774020" cy="1094400"/>
            </a:xfrm>
            <a:prstGeom prst="rect">
              <a:avLst/>
            </a:prstGeom>
          </p:spPr>
        </p:pic>
        <p:pic>
          <p:nvPicPr>
            <p:cNvPr id="9" name="Picture 8" descr="Chart&#10;&#10;Description automatically generated with medium confidence">
              <a:extLst>
                <a:ext uri="{FF2B5EF4-FFF2-40B4-BE49-F238E27FC236}">
                  <a16:creationId xmlns:a16="http://schemas.microsoft.com/office/drawing/2014/main" id="{3F6AFDCB-610F-FD2B-6529-9DBC21B041BA}"/>
                </a:ext>
              </a:extLst>
            </p:cNvPr>
            <p:cNvPicPr>
              <a:picLocks noChangeAspect="1"/>
            </p:cNvPicPr>
            <p:nvPr/>
          </p:nvPicPr>
          <p:blipFill>
            <a:blip r:embed="rId5"/>
            <a:stretch>
              <a:fillRect/>
            </a:stretch>
          </p:blipFill>
          <p:spPr>
            <a:xfrm>
              <a:off x="839010" y="2413900"/>
              <a:ext cx="7774020" cy="1094400"/>
            </a:xfrm>
            <a:prstGeom prst="rect">
              <a:avLst/>
            </a:prstGeom>
          </p:spPr>
        </p:pic>
        <p:pic>
          <p:nvPicPr>
            <p:cNvPr id="11" name="Picture 10" descr="A picture containing chart&#10;&#10;Description automatically generated">
              <a:extLst>
                <a:ext uri="{FF2B5EF4-FFF2-40B4-BE49-F238E27FC236}">
                  <a16:creationId xmlns:a16="http://schemas.microsoft.com/office/drawing/2014/main" id="{FD20EA55-8D52-8834-A2A6-EB806891A5E6}"/>
                </a:ext>
              </a:extLst>
            </p:cNvPr>
            <p:cNvPicPr>
              <a:picLocks noChangeAspect="1"/>
            </p:cNvPicPr>
            <p:nvPr/>
          </p:nvPicPr>
          <p:blipFill>
            <a:blip r:embed="rId6"/>
            <a:stretch>
              <a:fillRect/>
            </a:stretch>
          </p:blipFill>
          <p:spPr>
            <a:xfrm>
              <a:off x="839010" y="3130845"/>
              <a:ext cx="7774020" cy="1094400"/>
            </a:xfrm>
            <a:prstGeom prst="rect">
              <a:avLst/>
            </a:prstGeom>
          </p:spPr>
        </p:pic>
        <p:pic>
          <p:nvPicPr>
            <p:cNvPr id="13" name="Picture 12" descr="Chart&#10;&#10;Description automatically generated">
              <a:extLst>
                <a:ext uri="{FF2B5EF4-FFF2-40B4-BE49-F238E27FC236}">
                  <a16:creationId xmlns:a16="http://schemas.microsoft.com/office/drawing/2014/main" id="{004F6DBD-BC60-7096-9FB7-597336AE8FBF}"/>
                </a:ext>
              </a:extLst>
            </p:cNvPr>
            <p:cNvPicPr>
              <a:picLocks noChangeAspect="1"/>
            </p:cNvPicPr>
            <p:nvPr/>
          </p:nvPicPr>
          <p:blipFill>
            <a:blip r:embed="rId7"/>
            <a:stretch>
              <a:fillRect/>
            </a:stretch>
          </p:blipFill>
          <p:spPr>
            <a:xfrm>
              <a:off x="839010" y="3858985"/>
              <a:ext cx="7774020" cy="1094400"/>
            </a:xfrm>
            <a:prstGeom prst="rect">
              <a:avLst/>
            </a:prstGeom>
          </p:spPr>
        </p:pic>
        <p:pic>
          <p:nvPicPr>
            <p:cNvPr id="15" name="Picture 14" descr="Chart, box and whisker chart&#10;&#10;Description automatically generated">
              <a:extLst>
                <a:ext uri="{FF2B5EF4-FFF2-40B4-BE49-F238E27FC236}">
                  <a16:creationId xmlns:a16="http://schemas.microsoft.com/office/drawing/2014/main" id="{F25B0195-7431-23CB-4D69-3A428B05E2CB}"/>
                </a:ext>
              </a:extLst>
            </p:cNvPr>
            <p:cNvPicPr>
              <a:picLocks noChangeAspect="1"/>
            </p:cNvPicPr>
            <p:nvPr/>
          </p:nvPicPr>
          <p:blipFill>
            <a:blip r:embed="rId8"/>
            <a:stretch>
              <a:fillRect/>
            </a:stretch>
          </p:blipFill>
          <p:spPr>
            <a:xfrm>
              <a:off x="839010" y="4630360"/>
              <a:ext cx="7774020" cy="1094400"/>
            </a:xfrm>
            <a:prstGeom prst="rect">
              <a:avLst/>
            </a:prstGeom>
          </p:spPr>
        </p:pic>
      </p:grpSp>
      <p:sp>
        <p:nvSpPr>
          <p:cNvPr id="4" name="Date Placeholder 3">
            <a:extLst>
              <a:ext uri="{FF2B5EF4-FFF2-40B4-BE49-F238E27FC236}">
                <a16:creationId xmlns:a16="http://schemas.microsoft.com/office/drawing/2014/main" id="{F2B3929C-2621-BA7B-6DB3-3A76F125F886}"/>
              </a:ext>
            </a:extLst>
          </p:cNvPr>
          <p:cNvSpPr>
            <a:spLocks noGrp="1"/>
          </p:cNvSpPr>
          <p:nvPr>
            <p:ph type="dt" sz="half" idx="10"/>
          </p:nvPr>
        </p:nvSpPr>
        <p:spPr/>
        <p:txBody>
          <a:bodyPr/>
          <a:lstStyle/>
          <a:p>
            <a:r>
              <a:rPr lang="en-US"/>
              <a:t>Teden digitalnega izobraževanja, 25. 11. 2022</a:t>
            </a:r>
            <a:endParaRPr lang="sl-SI"/>
          </a:p>
        </p:txBody>
      </p:sp>
      <p:sp>
        <p:nvSpPr>
          <p:cNvPr id="8" name="Slide Number Placeholder 7">
            <a:extLst>
              <a:ext uri="{FF2B5EF4-FFF2-40B4-BE49-F238E27FC236}">
                <a16:creationId xmlns:a16="http://schemas.microsoft.com/office/drawing/2014/main" id="{09CE41BA-1587-01CA-A0B0-A944DA6D8F8E}"/>
              </a:ext>
            </a:extLst>
          </p:cNvPr>
          <p:cNvSpPr>
            <a:spLocks noGrp="1"/>
          </p:cNvSpPr>
          <p:nvPr>
            <p:ph type="sldNum" sz="quarter" idx="12"/>
          </p:nvPr>
        </p:nvSpPr>
        <p:spPr/>
        <p:txBody>
          <a:bodyPr/>
          <a:lstStyle/>
          <a:p>
            <a:fld id="{6EB04069-6DC5-3C42-9D21-3FEA0E41D8F8}" type="slidenum">
              <a:rPr lang="sl-SI" smtClean="0"/>
              <a:t>43</a:t>
            </a:fld>
            <a:endParaRPr lang="sl-SI"/>
          </a:p>
        </p:txBody>
      </p:sp>
      <p:pic>
        <p:nvPicPr>
          <p:cNvPr id="12" name="Picture 11">
            <a:extLst>
              <a:ext uri="{FF2B5EF4-FFF2-40B4-BE49-F238E27FC236}">
                <a16:creationId xmlns:a16="http://schemas.microsoft.com/office/drawing/2014/main" id="{66506726-2C95-E5B2-EC37-F93A3B36F77C}"/>
              </a:ext>
            </a:extLst>
          </p:cNvPr>
          <p:cNvPicPr>
            <a:picLocks noChangeAspect="1"/>
          </p:cNvPicPr>
          <p:nvPr/>
        </p:nvPicPr>
        <p:blipFill>
          <a:blip r:embed="rId9"/>
          <a:stretch>
            <a:fillRect/>
          </a:stretch>
        </p:blipFill>
        <p:spPr>
          <a:xfrm>
            <a:off x="1198880" y="5688996"/>
            <a:ext cx="7645400" cy="533400"/>
          </a:xfrm>
          <a:prstGeom prst="rect">
            <a:avLst/>
          </a:prstGeom>
        </p:spPr>
      </p:pic>
      <p:sp>
        <p:nvSpPr>
          <p:cNvPr id="24" name="Rectangle 23">
            <a:extLst>
              <a:ext uri="{FF2B5EF4-FFF2-40B4-BE49-F238E27FC236}">
                <a16:creationId xmlns:a16="http://schemas.microsoft.com/office/drawing/2014/main" id="{63997B94-87A8-B421-3F65-75316012C74C}"/>
              </a:ext>
            </a:extLst>
          </p:cNvPr>
          <p:cNvSpPr/>
          <p:nvPr/>
        </p:nvSpPr>
        <p:spPr>
          <a:xfrm>
            <a:off x="5666824" y="957174"/>
            <a:ext cx="249011" cy="4767586"/>
          </a:xfrm>
          <a:prstGeom prst="rect">
            <a:avLst/>
          </a:prstGeom>
          <a:noFill/>
          <a:ln w="254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grpSp>
        <p:nvGrpSpPr>
          <p:cNvPr id="10" name="Group 9">
            <a:extLst>
              <a:ext uri="{FF2B5EF4-FFF2-40B4-BE49-F238E27FC236}">
                <a16:creationId xmlns:a16="http://schemas.microsoft.com/office/drawing/2014/main" id="{1C379B88-9610-F4AB-9EF2-5F769303B271}"/>
              </a:ext>
            </a:extLst>
          </p:cNvPr>
          <p:cNvGrpSpPr/>
          <p:nvPr/>
        </p:nvGrpSpPr>
        <p:grpSpPr>
          <a:xfrm>
            <a:off x="10469880" y="245916"/>
            <a:ext cx="1487169" cy="509418"/>
            <a:chOff x="10469880" y="245916"/>
            <a:chExt cx="1487169" cy="509418"/>
          </a:xfrm>
        </p:grpSpPr>
        <p:pic>
          <p:nvPicPr>
            <p:cNvPr id="16" name="Picture 15">
              <a:extLst>
                <a:ext uri="{FF2B5EF4-FFF2-40B4-BE49-F238E27FC236}">
                  <a16:creationId xmlns:a16="http://schemas.microsoft.com/office/drawing/2014/main" id="{6F98C04F-B8B6-7E61-6B29-8394A1A5C302}"/>
                </a:ext>
              </a:extLst>
            </p:cNvPr>
            <p:cNvPicPr>
              <a:picLocks noChangeAspect="1"/>
            </p:cNvPicPr>
            <p:nvPr/>
          </p:nvPicPr>
          <p:blipFill>
            <a:blip r:embed="rId10"/>
            <a:stretch>
              <a:fillRect/>
            </a:stretch>
          </p:blipFill>
          <p:spPr>
            <a:xfrm>
              <a:off x="11070344" y="247639"/>
              <a:ext cx="886705" cy="505973"/>
            </a:xfrm>
            <a:prstGeom prst="rect">
              <a:avLst/>
            </a:prstGeom>
          </p:spPr>
        </p:pic>
        <p:pic>
          <p:nvPicPr>
            <p:cNvPr id="17" name="Picture 16">
              <a:extLst>
                <a:ext uri="{FF2B5EF4-FFF2-40B4-BE49-F238E27FC236}">
                  <a16:creationId xmlns:a16="http://schemas.microsoft.com/office/drawing/2014/main" id="{D7CD6A4B-1F6C-5C94-8AA2-FB6493FBECAF}"/>
                </a:ext>
              </a:extLst>
            </p:cNvPr>
            <p:cNvPicPr>
              <a:picLocks noChangeAspect="1"/>
            </p:cNvPicPr>
            <p:nvPr/>
          </p:nvPicPr>
          <p:blipFill>
            <a:blip r:embed="rId11"/>
            <a:stretch>
              <a:fillRect/>
            </a:stretch>
          </p:blipFill>
          <p:spPr>
            <a:xfrm>
              <a:off x="10469880" y="245916"/>
              <a:ext cx="497840" cy="509418"/>
            </a:xfrm>
            <a:prstGeom prst="rect">
              <a:avLst/>
            </a:prstGeom>
          </p:spPr>
        </p:pic>
      </p:grpSp>
      <p:sp>
        <p:nvSpPr>
          <p:cNvPr id="18" name="Footer Placeholder 17">
            <a:extLst>
              <a:ext uri="{FF2B5EF4-FFF2-40B4-BE49-F238E27FC236}">
                <a16:creationId xmlns:a16="http://schemas.microsoft.com/office/drawing/2014/main" id="{D63137CC-FE91-8CF0-4C82-0D53D5D09D1C}"/>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230495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49439"/>
            <a:ext cx="10515600" cy="1325563"/>
          </a:xfrm>
        </p:spPr>
        <p:txBody>
          <a:bodyPr/>
          <a:lstStyle/>
          <a:p>
            <a:r>
              <a:rPr lang="sl-SI" dirty="0"/>
              <a:t>Učni cilji RIN - po področjih</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5286829"/>
            <a:ext cx="10515600" cy="1325563"/>
          </a:xfrm>
        </p:spPr>
        <p:txBody>
          <a:bodyPr>
            <a:normAutofit lnSpcReduction="10000"/>
          </a:bodyPr>
          <a:lstStyle/>
          <a:p>
            <a:pPr marL="0" indent="0">
              <a:buNone/>
            </a:pPr>
            <a:r>
              <a:rPr lang="sl-SI" sz="2400" dirty="0"/>
              <a:t>Slovenija:</a:t>
            </a:r>
            <a:br>
              <a:rPr lang="sl-SI" sz="2400" dirty="0"/>
            </a:br>
            <a:r>
              <a:rPr lang="sl-SI" sz="2400" dirty="0"/>
              <a:t>– izbirno, samo izbrani dobijo</a:t>
            </a:r>
            <a:br>
              <a:rPr lang="sl-SI" sz="2400" dirty="0"/>
            </a:br>
            <a:r>
              <a:rPr lang="sl-SI" sz="2400" dirty="0"/>
              <a:t>– </a:t>
            </a:r>
            <a:r>
              <a:rPr lang="sl-SI" sz="2400" b="1" dirty="0">
                <a:solidFill>
                  <a:srgbClr val="FF0000"/>
                </a:solidFill>
              </a:rPr>
              <a:t>problem nadgrajevanja znanja</a:t>
            </a:r>
            <a:br>
              <a:rPr lang="sl-SI" sz="2400" dirty="0"/>
            </a:br>
            <a:r>
              <a:rPr lang="sl-SI" sz="2400" dirty="0"/>
              <a:t>– ISCED 1 &amp; 3 najpogosteje</a:t>
            </a:r>
          </a:p>
        </p:txBody>
      </p:sp>
      <p:pic>
        <p:nvPicPr>
          <p:cNvPr id="17" name="Picture 16" descr="Chart&#10;&#10;Description automatically generated">
            <a:extLst>
              <a:ext uri="{FF2B5EF4-FFF2-40B4-BE49-F238E27FC236}">
                <a16:creationId xmlns:a16="http://schemas.microsoft.com/office/drawing/2014/main" id="{E841C83B-B800-5E28-D4E8-B42A300FFF95}"/>
              </a:ext>
            </a:extLst>
          </p:cNvPr>
          <p:cNvPicPr>
            <a:picLocks noChangeAspect="1"/>
          </p:cNvPicPr>
          <p:nvPr/>
        </p:nvPicPr>
        <p:blipFill>
          <a:blip r:embed="rId2"/>
          <a:stretch>
            <a:fillRect/>
          </a:stretch>
        </p:blipFill>
        <p:spPr>
          <a:xfrm>
            <a:off x="838200" y="1482922"/>
            <a:ext cx="7772400" cy="1094172"/>
          </a:xfrm>
          <a:prstGeom prst="rect">
            <a:avLst/>
          </a:prstGeom>
        </p:spPr>
      </p:pic>
      <p:pic>
        <p:nvPicPr>
          <p:cNvPr id="19" name="Picture 18" descr="Chart, box and whisker chart&#10;&#10;Description automatically generated">
            <a:extLst>
              <a:ext uri="{FF2B5EF4-FFF2-40B4-BE49-F238E27FC236}">
                <a16:creationId xmlns:a16="http://schemas.microsoft.com/office/drawing/2014/main" id="{E2822294-C65B-9538-6233-A471704E2879}"/>
              </a:ext>
            </a:extLst>
          </p:cNvPr>
          <p:cNvPicPr>
            <a:picLocks noChangeAspect="1"/>
          </p:cNvPicPr>
          <p:nvPr/>
        </p:nvPicPr>
        <p:blipFill>
          <a:blip r:embed="rId3"/>
          <a:stretch>
            <a:fillRect/>
          </a:stretch>
        </p:blipFill>
        <p:spPr>
          <a:xfrm>
            <a:off x="838200" y="2240228"/>
            <a:ext cx="7772400" cy="1094172"/>
          </a:xfrm>
          <a:prstGeom prst="rect">
            <a:avLst/>
          </a:prstGeom>
        </p:spPr>
      </p:pic>
      <p:pic>
        <p:nvPicPr>
          <p:cNvPr id="21" name="Picture 20" descr="Chart&#10;&#10;Description automatically generated">
            <a:extLst>
              <a:ext uri="{FF2B5EF4-FFF2-40B4-BE49-F238E27FC236}">
                <a16:creationId xmlns:a16="http://schemas.microsoft.com/office/drawing/2014/main" id="{795A86D8-9A97-C825-81D7-4AE46C7E37B2}"/>
              </a:ext>
            </a:extLst>
          </p:cNvPr>
          <p:cNvPicPr>
            <a:picLocks noChangeAspect="1"/>
          </p:cNvPicPr>
          <p:nvPr/>
        </p:nvPicPr>
        <p:blipFill>
          <a:blip r:embed="rId4"/>
          <a:stretch>
            <a:fillRect/>
          </a:stretch>
        </p:blipFill>
        <p:spPr>
          <a:xfrm>
            <a:off x="838200" y="2987602"/>
            <a:ext cx="7772400" cy="1094172"/>
          </a:xfrm>
          <a:prstGeom prst="rect">
            <a:avLst/>
          </a:prstGeom>
        </p:spPr>
      </p:pic>
      <p:pic>
        <p:nvPicPr>
          <p:cNvPr id="23" name="Picture 22" descr="Chart&#10;&#10;Description automatically generated with low confidence">
            <a:extLst>
              <a:ext uri="{FF2B5EF4-FFF2-40B4-BE49-F238E27FC236}">
                <a16:creationId xmlns:a16="http://schemas.microsoft.com/office/drawing/2014/main" id="{CC7D4789-941F-B9EC-5815-6B4267F5C70B}"/>
              </a:ext>
            </a:extLst>
          </p:cNvPr>
          <p:cNvPicPr>
            <a:picLocks noChangeAspect="1"/>
          </p:cNvPicPr>
          <p:nvPr/>
        </p:nvPicPr>
        <p:blipFill>
          <a:blip r:embed="rId5"/>
          <a:stretch>
            <a:fillRect/>
          </a:stretch>
        </p:blipFill>
        <p:spPr>
          <a:xfrm>
            <a:off x="838200" y="3733821"/>
            <a:ext cx="7772400" cy="1094172"/>
          </a:xfrm>
          <a:prstGeom prst="rect">
            <a:avLst/>
          </a:prstGeom>
        </p:spPr>
      </p:pic>
      <p:sp>
        <p:nvSpPr>
          <p:cNvPr id="4" name="Rectangle 3">
            <a:extLst>
              <a:ext uri="{FF2B5EF4-FFF2-40B4-BE49-F238E27FC236}">
                <a16:creationId xmlns:a16="http://schemas.microsoft.com/office/drawing/2014/main" id="{FD4635AD-DA6B-DF31-E4C7-4E01277EC80F}"/>
              </a:ext>
            </a:extLst>
          </p:cNvPr>
          <p:cNvSpPr/>
          <p:nvPr/>
        </p:nvSpPr>
        <p:spPr>
          <a:xfrm>
            <a:off x="5686425" y="1482921"/>
            <a:ext cx="228600" cy="3231953"/>
          </a:xfrm>
          <a:prstGeom prst="rect">
            <a:avLst/>
          </a:prstGeom>
          <a:noFill/>
          <a:ln w="254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pic>
        <p:nvPicPr>
          <p:cNvPr id="6" name="Picture 5">
            <a:extLst>
              <a:ext uri="{FF2B5EF4-FFF2-40B4-BE49-F238E27FC236}">
                <a16:creationId xmlns:a16="http://schemas.microsoft.com/office/drawing/2014/main" id="{27BEECF5-7D1A-E4AE-6D3B-2A4D6F414BF3}"/>
              </a:ext>
            </a:extLst>
          </p:cNvPr>
          <p:cNvPicPr>
            <a:picLocks noChangeAspect="1"/>
          </p:cNvPicPr>
          <p:nvPr/>
        </p:nvPicPr>
        <p:blipFill>
          <a:blip r:embed="rId6"/>
          <a:stretch>
            <a:fillRect/>
          </a:stretch>
        </p:blipFill>
        <p:spPr>
          <a:xfrm>
            <a:off x="838200" y="4817277"/>
            <a:ext cx="7772400" cy="367868"/>
          </a:xfrm>
          <a:prstGeom prst="rect">
            <a:avLst/>
          </a:prstGeom>
        </p:spPr>
      </p:pic>
      <p:sp>
        <p:nvSpPr>
          <p:cNvPr id="5" name="Date Placeholder 4">
            <a:extLst>
              <a:ext uri="{FF2B5EF4-FFF2-40B4-BE49-F238E27FC236}">
                <a16:creationId xmlns:a16="http://schemas.microsoft.com/office/drawing/2014/main" id="{4F421E78-41A9-8E92-6935-1EBA52954A75}"/>
              </a:ext>
            </a:extLst>
          </p:cNvPr>
          <p:cNvSpPr>
            <a:spLocks noGrp="1"/>
          </p:cNvSpPr>
          <p:nvPr>
            <p:ph type="dt" sz="half" idx="10"/>
          </p:nvPr>
        </p:nvSpPr>
        <p:spPr/>
        <p:txBody>
          <a:bodyPr/>
          <a:lstStyle/>
          <a:p>
            <a:r>
              <a:rPr lang="en-US"/>
              <a:t>Teden digitalnega izobraževanja, 25. 11. 2022</a:t>
            </a:r>
            <a:endParaRPr lang="sl-SI"/>
          </a:p>
        </p:txBody>
      </p:sp>
      <p:sp>
        <p:nvSpPr>
          <p:cNvPr id="8" name="Slide Number Placeholder 7">
            <a:extLst>
              <a:ext uri="{FF2B5EF4-FFF2-40B4-BE49-F238E27FC236}">
                <a16:creationId xmlns:a16="http://schemas.microsoft.com/office/drawing/2014/main" id="{DE9118C5-D39F-7BC8-E0CC-87AB505C53C1}"/>
              </a:ext>
            </a:extLst>
          </p:cNvPr>
          <p:cNvSpPr>
            <a:spLocks noGrp="1"/>
          </p:cNvSpPr>
          <p:nvPr>
            <p:ph type="sldNum" sz="quarter" idx="12"/>
          </p:nvPr>
        </p:nvSpPr>
        <p:spPr/>
        <p:txBody>
          <a:bodyPr/>
          <a:lstStyle/>
          <a:p>
            <a:fld id="{6EB04069-6DC5-3C42-9D21-3FEA0E41D8F8}" type="slidenum">
              <a:rPr lang="sl-SI" smtClean="0"/>
              <a:t>44</a:t>
            </a:fld>
            <a:endParaRPr lang="sl-SI"/>
          </a:p>
        </p:txBody>
      </p:sp>
      <p:pic>
        <p:nvPicPr>
          <p:cNvPr id="10" name="Picture 9">
            <a:extLst>
              <a:ext uri="{FF2B5EF4-FFF2-40B4-BE49-F238E27FC236}">
                <a16:creationId xmlns:a16="http://schemas.microsoft.com/office/drawing/2014/main" id="{3B202FDE-E72C-D8BB-B93A-C1A4C75EDC1B}"/>
              </a:ext>
            </a:extLst>
          </p:cNvPr>
          <p:cNvPicPr>
            <a:picLocks noChangeAspect="1"/>
          </p:cNvPicPr>
          <p:nvPr/>
        </p:nvPicPr>
        <p:blipFill>
          <a:blip r:embed="rId7"/>
          <a:stretch>
            <a:fillRect/>
          </a:stretch>
        </p:blipFill>
        <p:spPr>
          <a:xfrm>
            <a:off x="947420" y="4815925"/>
            <a:ext cx="7645400" cy="533400"/>
          </a:xfrm>
          <a:prstGeom prst="rect">
            <a:avLst/>
          </a:prstGeom>
        </p:spPr>
      </p:pic>
      <p:grpSp>
        <p:nvGrpSpPr>
          <p:cNvPr id="9" name="Group 8">
            <a:extLst>
              <a:ext uri="{FF2B5EF4-FFF2-40B4-BE49-F238E27FC236}">
                <a16:creationId xmlns:a16="http://schemas.microsoft.com/office/drawing/2014/main" id="{57FCBF92-EA4B-AB66-3D62-D29E7072FE1E}"/>
              </a:ext>
            </a:extLst>
          </p:cNvPr>
          <p:cNvGrpSpPr/>
          <p:nvPr/>
        </p:nvGrpSpPr>
        <p:grpSpPr>
          <a:xfrm>
            <a:off x="10469880" y="245916"/>
            <a:ext cx="1487169" cy="509418"/>
            <a:chOff x="10469880" y="245916"/>
            <a:chExt cx="1487169" cy="509418"/>
          </a:xfrm>
        </p:grpSpPr>
        <p:pic>
          <p:nvPicPr>
            <p:cNvPr id="11" name="Picture 10">
              <a:extLst>
                <a:ext uri="{FF2B5EF4-FFF2-40B4-BE49-F238E27FC236}">
                  <a16:creationId xmlns:a16="http://schemas.microsoft.com/office/drawing/2014/main" id="{AF338363-88A3-85B9-D4A1-3580CA507CF3}"/>
                </a:ext>
              </a:extLst>
            </p:cNvPr>
            <p:cNvPicPr>
              <a:picLocks noChangeAspect="1"/>
            </p:cNvPicPr>
            <p:nvPr/>
          </p:nvPicPr>
          <p:blipFill>
            <a:blip r:embed="rId8"/>
            <a:stretch>
              <a:fillRect/>
            </a:stretch>
          </p:blipFill>
          <p:spPr>
            <a:xfrm>
              <a:off x="11070344" y="247639"/>
              <a:ext cx="886705" cy="505973"/>
            </a:xfrm>
            <a:prstGeom prst="rect">
              <a:avLst/>
            </a:prstGeom>
          </p:spPr>
        </p:pic>
        <p:pic>
          <p:nvPicPr>
            <p:cNvPr id="12" name="Picture 11">
              <a:extLst>
                <a:ext uri="{FF2B5EF4-FFF2-40B4-BE49-F238E27FC236}">
                  <a16:creationId xmlns:a16="http://schemas.microsoft.com/office/drawing/2014/main" id="{898E3E09-1354-A4B9-D2E6-DE007E59AB25}"/>
                </a:ext>
              </a:extLst>
            </p:cNvPr>
            <p:cNvPicPr>
              <a:picLocks noChangeAspect="1"/>
            </p:cNvPicPr>
            <p:nvPr/>
          </p:nvPicPr>
          <p:blipFill>
            <a:blip r:embed="rId9"/>
            <a:stretch>
              <a:fillRect/>
            </a:stretch>
          </p:blipFill>
          <p:spPr>
            <a:xfrm>
              <a:off x="10469880" y="245916"/>
              <a:ext cx="497840" cy="509418"/>
            </a:xfrm>
            <a:prstGeom prst="rect">
              <a:avLst/>
            </a:prstGeom>
          </p:spPr>
        </p:pic>
      </p:grpSp>
      <p:sp>
        <p:nvSpPr>
          <p:cNvPr id="13" name="Footer Placeholder 12">
            <a:extLst>
              <a:ext uri="{FF2B5EF4-FFF2-40B4-BE49-F238E27FC236}">
                <a16:creationId xmlns:a16="http://schemas.microsoft.com/office/drawing/2014/main" id="{4FAE9699-16C8-6B7F-D6FD-0FF607AF0BD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5660866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49439"/>
            <a:ext cx="10515600" cy="1325563"/>
          </a:xfrm>
        </p:spPr>
        <p:txBody>
          <a:bodyPr/>
          <a:lstStyle/>
          <a:p>
            <a:r>
              <a:rPr lang="sl-SI" dirty="0"/>
              <a:t>Učni cilji RIN - po področjih</a:t>
            </a:r>
          </a:p>
        </p:txBody>
      </p:sp>
      <p:sp>
        <p:nvSpPr>
          <p:cNvPr id="3" name="Date Placeholder 2">
            <a:extLst>
              <a:ext uri="{FF2B5EF4-FFF2-40B4-BE49-F238E27FC236}">
                <a16:creationId xmlns:a16="http://schemas.microsoft.com/office/drawing/2014/main" id="{DD98F8EC-5828-72DB-E601-3424E248AF0D}"/>
              </a:ext>
            </a:extLst>
          </p:cNvPr>
          <p:cNvSpPr>
            <a:spLocks noGrp="1"/>
          </p:cNvSpPr>
          <p:nvPr>
            <p:ph type="dt" sz="half" idx="10"/>
          </p:nvPr>
        </p:nvSpPr>
        <p:spPr/>
        <p:txBody>
          <a:bodyPr/>
          <a:lstStyle/>
          <a:p>
            <a:r>
              <a:rPr lang="en-US"/>
              <a:t>Teden digitalnega izobraževanja, 25. 11. 2022</a:t>
            </a:r>
            <a:endParaRPr lang="sl-SI"/>
          </a:p>
        </p:txBody>
      </p:sp>
      <p:sp>
        <p:nvSpPr>
          <p:cNvPr id="5" name="Slide Number Placeholder 4">
            <a:extLst>
              <a:ext uri="{FF2B5EF4-FFF2-40B4-BE49-F238E27FC236}">
                <a16:creationId xmlns:a16="http://schemas.microsoft.com/office/drawing/2014/main" id="{0A5C0499-9940-5FFD-7AE3-47B418A48812}"/>
              </a:ext>
            </a:extLst>
          </p:cNvPr>
          <p:cNvSpPr>
            <a:spLocks noGrp="1"/>
          </p:cNvSpPr>
          <p:nvPr>
            <p:ph type="sldNum" sz="quarter" idx="12"/>
          </p:nvPr>
        </p:nvSpPr>
        <p:spPr/>
        <p:txBody>
          <a:bodyPr/>
          <a:lstStyle/>
          <a:p>
            <a:fld id="{6EB04069-6DC5-3C42-9D21-3FEA0E41D8F8}" type="slidenum">
              <a:rPr lang="sl-SI" smtClean="0"/>
              <a:t>45</a:t>
            </a:fld>
            <a:endParaRPr lang="sl-SI"/>
          </a:p>
        </p:txBody>
      </p:sp>
      <p:pic>
        <p:nvPicPr>
          <p:cNvPr id="8" name="Picture 7" descr="Chart, radar chart&#10;&#10;Description automatically generated">
            <a:extLst>
              <a:ext uri="{FF2B5EF4-FFF2-40B4-BE49-F238E27FC236}">
                <a16:creationId xmlns:a16="http://schemas.microsoft.com/office/drawing/2014/main" id="{06ECFCEF-8F1A-6A84-FBAF-787E586EC933}"/>
              </a:ext>
            </a:extLst>
          </p:cNvPr>
          <p:cNvPicPr>
            <a:picLocks noChangeAspect="1"/>
          </p:cNvPicPr>
          <p:nvPr/>
        </p:nvPicPr>
        <p:blipFill>
          <a:blip r:embed="rId2"/>
          <a:stretch>
            <a:fillRect/>
          </a:stretch>
        </p:blipFill>
        <p:spPr>
          <a:xfrm>
            <a:off x="2209800" y="971478"/>
            <a:ext cx="7772400" cy="4915043"/>
          </a:xfrm>
          <a:prstGeom prst="rect">
            <a:avLst/>
          </a:prstGeom>
        </p:spPr>
      </p:pic>
      <p:grpSp>
        <p:nvGrpSpPr>
          <p:cNvPr id="6" name="Group 5">
            <a:extLst>
              <a:ext uri="{FF2B5EF4-FFF2-40B4-BE49-F238E27FC236}">
                <a16:creationId xmlns:a16="http://schemas.microsoft.com/office/drawing/2014/main" id="{CAB2B99E-EC6F-0E84-14F1-EAF8965BFF9B}"/>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C9F8A7E8-C243-9A2C-E356-8B7B9687FC79}"/>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AAE433F3-D7FA-6725-E78A-19C1F584A68F}"/>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56D85293-7947-8BE2-1AE7-75CE29D790D8}"/>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34700679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Učitelji</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RINOS-1: osrednje priporočilo</a:t>
            </a:r>
          </a:p>
          <a:p>
            <a:r>
              <a:rPr lang="sl-SI" dirty="0"/>
              <a:t>RINOS-2: akcijski načrt za izobraževanje</a:t>
            </a:r>
          </a:p>
          <a:p>
            <a:endParaRPr lang="sl-SI" dirty="0"/>
          </a:p>
          <a:p>
            <a:r>
              <a:rPr lang="sl" dirty="0"/>
              <a:t>začetni nabor učiteljev je majhen</a:t>
            </a:r>
          </a:p>
          <a:p>
            <a:r>
              <a:rPr lang="sl" dirty="0"/>
              <a:t>plače in kariere v industriji veliko privlačnejše</a:t>
            </a:r>
            <a:endParaRPr lang="sl-SI" dirty="0"/>
          </a:p>
        </p:txBody>
      </p:sp>
      <p:sp>
        <p:nvSpPr>
          <p:cNvPr id="4" name="Date Placeholder 3">
            <a:extLst>
              <a:ext uri="{FF2B5EF4-FFF2-40B4-BE49-F238E27FC236}">
                <a16:creationId xmlns:a16="http://schemas.microsoft.com/office/drawing/2014/main" id="{A15FF604-AD73-1AED-F1CF-5C282E47E24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F040E74B-ABEF-F1E5-52C8-14F969F04DCF}"/>
              </a:ext>
            </a:extLst>
          </p:cNvPr>
          <p:cNvSpPr>
            <a:spLocks noGrp="1"/>
          </p:cNvSpPr>
          <p:nvPr>
            <p:ph type="sldNum" sz="quarter" idx="12"/>
          </p:nvPr>
        </p:nvSpPr>
        <p:spPr/>
        <p:txBody>
          <a:bodyPr/>
          <a:lstStyle/>
          <a:p>
            <a:fld id="{6EB04069-6DC5-3C42-9D21-3FEA0E41D8F8}" type="slidenum">
              <a:rPr lang="sl-SI" smtClean="0"/>
              <a:t>46</a:t>
            </a:fld>
            <a:endParaRPr lang="sl-SI"/>
          </a:p>
        </p:txBody>
      </p:sp>
      <p:grpSp>
        <p:nvGrpSpPr>
          <p:cNvPr id="7" name="Group 6">
            <a:extLst>
              <a:ext uri="{FF2B5EF4-FFF2-40B4-BE49-F238E27FC236}">
                <a16:creationId xmlns:a16="http://schemas.microsoft.com/office/drawing/2014/main" id="{A194FA4B-6ED1-BEA0-CDE4-FFD47E2903F8}"/>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AB096722-46FE-2C7B-47A2-16CEA3376F56}"/>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4B3FC335-B6D0-C7C5-419F-966B9844F30E}"/>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FB28349E-62D6-9758-6C06-9BAEB146B5E5}"/>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1385301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299809"/>
            <a:ext cx="10515600" cy="1325563"/>
          </a:xfrm>
        </p:spPr>
        <p:txBody>
          <a:bodyPr/>
          <a:lstStyle/>
          <a:p>
            <a:r>
              <a:rPr lang="sl-SI" dirty="0"/>
              <a:t>Učitelji – OŠ razredna stopnja</a:t>
            </a:r>
            <a:endParaRPr lang="sl-SI" i="1" dirty="0"/>
          </a:p>
        </p:txBody>
      </p:sp>
      <p:sp>
        <p:nvSpPr>
          <p:cNvPr id="7" name="Content Placeholder 6">
            <a:extLst>
              <a:ext uri="{FF2B5EF4-FFF2-40B4-BE49-F238E27FC236}">
                <a16:creationId xmlns:a16="http://schemas.microsoft.com/office/drawing/2014/main" id="{F37BC4EF-5FB4-0A40-EA2E-46688AB80C2A}"/>
              </a:ext>
            </a:extLst>
          </p:cNvPr>
          <p:cNvSpPr>
            <a:spLocks noGrp="1"/>
          </p:cNvSpPr>
          <p:nvPr>
            <p:ph idx="1"/>
          </p:nvPr>
        </p:nvSpPr>
        <p:spPr>
          <a:xfrm>
            <a:off x="838200" y="1825625"/>
            <a:ext cx="2841171" cy="4351338"/>
          </a:xfrm>
        </p:spPr>
        <p:txBody>
          <a:bodyPr/>
          <a:lstStyle/>
          <a:p>
            <a:pPr marL="0" indent="0">
              <a:buNone/>
            </a:pPr>
            <a:r>
              <a:rPr lang="sl-SI" dirty="0"/>
              <a:t>neobvezni izbirni predmet</a:t>
            </a:r>
          </a:p>
        </p:txBody>
      </p:sp>
      <p:sp>
        <p:nvSpPr>
          <p:cNvPr id="3" name="Date Placeholder 2">
            <a:extLst>
              <a:ext uri="{FF2B5EF4-FFF2-40B4-BE49-F238E27FC236}">
                <a16:creationId xmlns:a16="http://schemas.microsoft.com/office/drawing/2014/main" id="{45704321-8A49-F805-26CF-6282FBE94BB8}"/>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1D291246-7309-C357-87B4-579329F1D451}"/>
              </a:ext>
            </a:extLst>
          </p:cNvPr>
          <p:cNvSpPr>
            <a:spLocks noGrp="1"/>
          </p:cNvSpPr>
          <p:nvPr>
            <p:ph type="sldNum" sz="quarter" idx="12"/>
          </p:nvPr>
        </p:nvSpPr>
        <p:spPr/>
        <p:txBody>
          <a:bodyPr/>
          <a:lstStyle/>
          <a:p>
            <a:fld id="{6EB04069-6DC5-3C42-9D21-3FEA0E41D8F8}" type="slidenum">
              <a:rPr lang="sl-SI" smtClean="0"/>
              <a:t>47</a:t>
            </a:fld>
            <a:endParaRPr lang="sl-SI"/>
          </a:p>
        </p:txBody>
      </p:sp>
      <p:pic>
        <p:nvPicPr>
          <p:cNvPr id="9" name="Picture 8" descr="A picture containing map&#10;&#10;Description automatically generated">
            <a:extLst>
              <a:ext uri="{FF2B5EF4-FFF2-40B4-BE49-F238E27FC236}">
                <a16:creationId xmlns:a16="http://schemas.microsoft.com/office/drawing/2014/main" id="{73E57C32-CB43-C4E5-B186-AE21755B4E2E}"/>
              </a:ext>
            </a:extLst>
          </p:cNvPr>
          <p:cNvPicPr>
            <a:picLocks noChangeAspect="1"/>
          </p:cNvPicPr>
          <p:nvPr/>
        </p:nvPicPr>
        <p:blipFill>
          <a:blip r:embed="rId2"/>
          <a:stretch>
            <a:fillRect/>
          </a:stretch>
        </p:blipFill>
        <p:spPr>
          <a:xfrm>
            <a:off x="3679371" y="1316409"/>
            <a:ext cx="7772400" cy="4524960"/>
          </a:xfrm>
          <a:prstGeom prst="rect">
            <a:avLst/>
          </a:prstGeom>
        </p:spPr>
      </p:pic>
      <p:grpSp>
        <p:nvGrpSpPr>
          <p:cNvPr id="5" name="Group 4">
            <a:extLst>
              <a:ext uri="{FF2B5EF4-FFF2-40B4-BE49-F238E27FC236}">
                <a16:creationId xmlns:a16="http://schemas.microsoft.com/office/drawing/2014/main" id="{69AC2596-E706-B247-6EE3-8B0F1190B629}"/>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97E16A30-D7C2-9BCF-DB61-2F3B07849850}"/>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6FC4B5A8-3DFD-BDFA-E44F-F60D8923DE03}"/>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74024572-0FF6-E274-2D49-01415ED666B1}"/>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8014398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299809"/>
            <a:ext cx="10515600" cy="1325563"/>
          </a:xfrm>
        </p:spPr>
        <p:txBody>
          <a:bodyPr/>
          <a:lstStyle/>
          <a:p>
            <a:r>
              <a:rPr lang="sl-SI" dirty="0"/>
              <a:t>Učitelji – OŠ predmetna stopnja</a:t>
            </a:r>
            <a:endParaRPr lang="sl-SI" i="1" dirty="0"/>
          </a:p>
        </p:txBody>
      </p:sp>
      <p:sp>
        <p:nvSpPr>
          <p:cNvPr id="6" name="Content Placeholder 6">
            <a:extLst>
              <a:ext uri="{FF2B5EF4-FFF2-40B4-BE49-F238E27FC236}">
                <a16:creationId xmlns:a16="http://schemas.microsoft.com/office/drawing/2014/main" id="{59694F20-71E2-27F2-D1D9-F6F1522DDCAD}"/>
              </a:ext>
            </a:extLst>
          </p:cNvPr>
          <p:cNvSpPr txBox="1">
            <a:spLocks/>
          </p:cNvSpPr>
          <p:nvPr/>
        </p:nvSpPr>
        <p:spPr>
          <a:xfrm>
            <a:off x="838200" y="1825625"/>
            <a:ext cx="284117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l-SI" dirty="0"/>
              <a:t>predmet robotika</a:t>
            </a:r>
          </a:p>
        </p:txBody>
      </p:sp>
      <p:sp>
        <p:nvSpPr>
          <p:cNvPr id="3" name="Date Placeholder 2">
            <a:extLst>
              <a:ext uri="{FF2B5EF4-FFF2-40B4-BE49-F238E27FC236}">
                <a16:creationId xmlns:a16="http://schemas.microsoft.com/office/drawing/2014/main" id="{8260CBC0-F3F1-773B-CC86-78F079E608B6}"/>
              </a:ext>
            </a:extLst>
          </p:cNvPr>
          <p:cNvSpPr>
            <a:spLocks noGrp="1"/>
          </p:cNvSpPr>
          <p:nvPr>
            <p:ph type="dt" sz="half" idx="10"/>
          </p:nvPr>
        </p:nvSpPr>
        <p:spPr/>
        <p:txBody>
          <a:bodyPr/>
          <a:lstStyle/>
          <a:p>
            <a:r>
              <a:rPr lang="en-US"/>
              <a:t>Teden digitalnega izobraževanja, 25. 11. 2022</a:t>
            </a:r>
            <a:endParaRPr lang="sl-SI"/>
          </a:p>
        </p:txBody>
      </p:sp>
      <p:sp>
        <p:nvSpPr>
          <p:cNvPr id="7" name="Slide Number Placeholder 6">
            <a:extLst>
              <a:ext uri="{FF2B5EF4-FFF2-40B4-BE49-F238E27FC236}">
                <a16:creationId xmlns:a16="http://schemas.microsoft.com/office/drawing/2014/main" id="{55D9FFF8-7C82-69FE-8D9F-FBE623282708}"/>
              </a:ext>
            </a:extLst>
          </p:cNvPr>
          <p:cNvSpPr>
            <a:spLocks noGrp="1"/>
          </p:cNvSpPr>
          <p:nvPr>
            <p:ph type="sldNum" sz="quarter" idx="12"/>
          </p:nvPr>
        </p:nvSpPr>
        <p:spPr/>
        <p:txBody>
          <a:bodyPr/>
          <a:lstStyle/>
          <a:p>
            <a:fld id="{6EB04069-6DC5-3C42-9D21-3FEA0E41D8F8}" type="slidenum">
              <a:rPr lang="sl-SI" smtClean="0"/>
              <a:t>48</a:t>
            </a:fld>
            <a:endParaRPr lang="sl-SI"/>
          </a:p>
        </p:txBody>
      </p:sp>
      <p:pic>
        <p:nvPicPr>
          <p:cNvPr id="11" name="Picture 10" descr="Map&#10;&#10;Description automatically generated">
            <a:extLst>
              <a:ext uri="{FF2B5EF4-FFF2-40B4-BE49-F238E27FC236}">
                <a16:creationId xmlns:a16="http://schemas.microsoft.com/office/drawing/2014/main" id="{FD93236D-6461-7691-B679-5378B94CA275}"/>
              </a:ext>
            </a:extLst>
          </p:cNvPr>
          <p:cNvPicPr>
            <a:picLocks noChangeAspect="1"/>
          </p:cNvPicPr>
          <p:nvPr/>
        </p:nvPicPr>
        <p:blipFill>
          <a:blip r:embed="rId2"/>
          <a:stretch>
            <a:fillRect/>
          </a:stretch>
        </p:blipFill>
        <p:spPr>
          <a:xfrm>
            <a:off x="3679371" y="1305490"/>
            <a:ext cx="7772400" cy="4524960"/>
          </a:xfrm>
          <a:prstGeom prst="rect">
            <a:avLst/>
          </a:prstGeom>
        </p:spPr>
      </p:pic>
      <p:grpSp>
        <p:nvGrpSpPr>
          <p:cNvPr id="4" name="Group 3">
            <a:extLst>
              <a:ext uri="{FF2B5EF4-FFF2-40B4-BE49-F238E27FC236}">
                <a16:creationId xmlns:a16="http://schemas.microsoft.com/office/drawing/2014/main" id="{9275A72A-7F5D-860B-9CC4-C0439F858813}"/>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A6F83FB8-98E0-D2EB-A74E-1DB7DC7CACB3}"/>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F0F4FFCE-9CAD-5946-64C1-4C1293C1AC21}"/>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D94911A9-8A75-2982-57C9-51236154DCF8}"/>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2013057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838200" y="299809"/>
            <a:ext cx="10515600" cy="1325563"/>
          </a:xfrm>
        </p:spPr>
        <p:txBody>
          <a:bodyPr/>
          <a:lstStyle/>
          <a:p>
            <a:r>
              <a:rPr lang="sl-SI" dirty="0"/>
              <a:t>Učitelji – srednja šola</a:t>
            </a:r>
            <a:endParaRPr lang="sl-SI" i="1" dirty="0"/>
          </a:p>
        </p:txBody>
      </p:sp>
      <p:sp>
        <p:nvSpPr>
          <p:cNvPr id="6" name="Content Placeholder 6">
            <a:extLst>
              <a:ext uri="{FF2B5EF4-FFF2-40B4-BE49-F238E27FC236}">
                <a16:creationId xmlns:a16="http://schemas.microsoft.com/office/drawing/2014/main" id="{59694F20-71E2-27F2-D1D9-F6F1522DDCAD}"/>
              </a:ext>
            </a:extLst>
          </p:cNvPr>
          <p:cNvSpPr txBox="1">
            <a:spLocks/>
          </p:cNvSpPr>
          <p:nvPr/>
        </p:nvSpPr>
        <p:spPr>
          <a:xfrm>
            <a:off x="647700" y="1825625"/>
            <a:ext cx="303167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sl-SI" dirty="0"/>
              <a:t>matura Informatika</a:t>
            </a:r>
          </a:p>
        </p:txBody>
      </p:sp>
      <p:sp>
        <p:nvSpPr>
          <p:cNvPr id="3" name="Date Placeholder 2">
            <a:extLst>
              <a:ext uri="{FF2B5EF4-FFF2-40B4-BE49-F238E27FC236}">
                <a16:creationId xmlns:a16="http://schemas.microsoft.com/office/drawing/2014/main" id="{7D42A9D3-D77A-F1C6-95B0-254AEA58BC34}"/>
              </a:ext>
            </a:extLst>
          </p:cNvPr>
          <p:cNvSpPr>
            <a:spLocks noGrp="1"/>
          </p:cNvSpPr>
          <p:nvPr>
            <p:ph type="dt" sz="half" idx="10"/>
          </p:nvPr>
        </p:nvSpPr>
        <p:spPr/>
        <p:txBody>
          <a:bodyPr/>
          <a:lstStyle/>
          <a:p>
            <a:r>
              <a:rPr lang="en-US"/>
              <a:t>Teden digitalnega izobraževanja, 25. 11. 2022</a:t>
            </a:r>
            <a:endParaRPr lang="sl-SI"/>
          </a:p>
        </p:txBody>
      </p:sp>
      <p:sp>
        <p:nvSpPr>
          <p:cNvPr id="5" name="Slide Number Placeholder 4">
            <a:extLst>
              <a:ext uri="{FF2B5EF4-FFF2-40B4-BE49-F238E27FC236}">
                <a16:creationId xmlns:a16="http://schemas.microsoft.com/office/drawing/2014/main" id="{E035F414-4AED-54F5-CB4A-4AE3DB55E4EB}"/>
              </a:ext>
            </a:extLst>
          </p:cNvPr>
          <p:cNvSpPr>
            <a:spLocks noGrp="1"/>
          </p:cNvSpPr>
          <p:nvPr>
            <p:ph type="sldNum" sz="quarter" idx="12"/>
          </p:nvPr>
        </p:nvSpPr>
        <p:spPr/>
        <p:txBody>
          <a:bodyPr/>
          <a:lstStyle/>
          <a:p>
            <a:fld id="{6EB04069-6DC5-3C42-9D21-3FEA0E41D8F8}" type="slidenum">
              <a:rPr lang="sl-SI" smtClean="0"/>
              <a:t>49</a:t>
            </a:fld>
            <a:endParaRPr lang="sl-SI"/>
          </a:p>
        </p:txBody>
      </p:sp>
      <p:pic>
        <p:nvPicPr>
          <p:cNvPr id="9" name="Picture 8" descr="Map&#10;&#10;Description automatically generated">
            <a:extLst>
              <a:ext uri="{FF2B5EF4-FFF2-40B4-BE49-F238E27FC236}">
                <a16:creationId xmlns:a16="http://schemas.microsoft.com/office/drawing/2014/main" id="{9A9DC913-650D-E8DF-935E-BC085A5A982F}"/>
              </a:ext>
            </a:extLst>
          </p:cNvPr>
          <p:cNvPicPr>
            <a:picLocks noChangeAspect="1"/>
          </p:cNvPicPr>
          <p:nvPr/>
        </p:nvPicPr>
        <p:blipFill>
          <a:blip r:embed="rId2"/>
          <a:stretch>
            <a:fillRect/>
          </a:stretch>
        </p:blipFill>
        <p:spPr>
          <a:xfrm>
            <a:off x="3679371" y="1316762"/>
            <a:ext cx="7772400" cy="4524960"/>
          </a:xfrm>
          <a:prstGeom prst="rect">
            <a:avLst/>
          </a:prstGeom>
        </p:spPr>
      </p:pic>
      <p:grpSp>
        <p:nvGrpSpPr>
          <p:cNvPr id="7" name="Group 6">
            <a:extLst>
              <a:ext uri="{FF2B5EF4-FFF2-40B4-BE49-F238E27FC236}">
                <a16:creationId xmlns:a16="http://schemas.microsoft.com/office/drawing/2014/main" id="{FCE3FE12-7F7C-531F-1A33-A3338EB79E8A}"/>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5071F1E9-6E15-B73E-694F-D2BD36ACDF17}"/>
                </a:ext>
              </a:extLst>
            </p:cNvPr>
            <p:cNvPicPr>
              <a:picLocks noChangeAspect="1"/>
            </p:cNvPicPr>
            <p:nvPr/>
          </p:nvPicPr>
          <p:blipFill>
            <a:blip r:embed="rId3"/>
            <a:stretch>
              <a:fillRect/>
            </a:stretch>
          </p:blipFill>
          <p:spPr>
            <a:xfrm>
              <a:off x="11070344" y="247639"/>
              <a:ext cx="886705" cy="505973"/>
            </a:xfrm>
            <a:prstGeom prst="rect">
              <a:avLst/>
            </a:prstGeom>
          </p:spPr>
        </p:pic>
        <p:pic>
          <p:nvPicPr>
            <p:cNvPr id="10" name="Picture 9">
              <a:extLst>
                <a:ext uri="{FF2B5EF4-FFF2-40B4-BE49-F238E27FC236}">
                  <a16:creationId xmlns:a16="http://schemas.microsoft.com/office/drawing/2014/main" id="{F6C28510-0E08-5477-EE80-1D7D9EC5FB22}"/>
                </a:ext>
              </a:extLst>
            </p:cNvPr>
            <p:cNvPicPr>
              <a:picLocks noChangeAspect="1"/>
            </p:cNvPicPr>
            <p:nvPr/>
          </p:nvPicPr>
          <p:blipFill>
            <a:blip r:embed="rId4"/>
            <a:stretch>
              <a:fillRect/>
            </a:stretch>
          </p:blipFill>
          <p:spPr>
            <a:xfrm>
              <a:off x="10469880" y="245916"/>
              <a:ext cx="497840" cy="509418"/>
            </a:xfrm>
            <a:prstGeom prst="rect">
              <a:avLst/>
            </a:prstGeom>
          </p:spPr>
        </p:pic>
      </p:grpSp>
      <p:sp>
        <p:nvSpPr>
          <p:cNvPr id="11" name="Footer Placeholder 10">
            <a:extLst>
              <a:ext uri="{FF2B5EF4-FFF2-40B4-BE49-F238E27FC236}">
                <a16:creationId xmlns:a16="http://schemas.microsoft.com/office/drawing/2014/main" id="{089CA092-38ED-5BAD-EE41-3D894FD9FDA5}"/>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034090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60764-161E-DF6A-3C8C-2704E448232F}"/>
              </a:ext>
            </a:extLst>
          </p:cNvPr>
          <p:cNvSpPr>
            <a:spLocks noGrp="1"/>
          </p:cNvSpPr>
          <p:nvPr>
            <p:ph type="title"/>
          </p:nvPr>
        </p:nvSpPr>
        <p:spPr/>
        <p:txBody>
          <a:bodyPr/>
          <a:lstStyle/>
          <a:p>
            <a:r>
              <a:rPr lang="sl-SI" dirty="0"/>
              <a:t>In potem ...</a:t>
            </a:r>
          </a:p>
        </p:txBody>
      </p:sp>
      <p:pic>
        <p:nvPicPr>
          <p:cNvPr id="8" name="Content Placeholder 7" descr="Qr code&#10;&#10;Description automatically generated">
            <a:extLst>
              <a:ext uri="{FF2B5EF4-FFF2-40B4-BE49-F238E27FC236}">
                <a16:creationId xmlns:a16="http://schemas.microsoft.com/office/drawing/2014/main" id="{65C0CC8E-428C-4039-3B7A-3081A2772B05}"/>
              </a:ext>
            </a:extLst>
          </p:cNvPr>
          <p:cNvPicPr>
            <a:picLocks noGrp="1" noChangeAspect="1"/>
          </p:cNvPicPr>
          <p:nvPr>
            <p:ph idx="1"/>
          </p:nvPr>
        </p:nvPicPr>
        <p:blipFill>
          <a:blip r:embed="rId2"/>
          <a:stretch>
            <a:fillRect/>
          </a:stretch>
        </p:blipFill>
        <p:spPr>
          <a:xfrm>
            <a:off x="4169229" y="1290750"/>
            <a:ext cx="5029200" cy="5029200"/>
          </a:xfrm>
        </p:spPr>
      </p:pic>
      <p:sp>
        <p:nvSpPr>
          <p:cNvPr id="4" name="Date Placeholder 3">
            <a:extLst>
              <a:ext uri="{FF2B5EF4-FFF2-40B4-BE49-F238E27FC236}">
                <a16:creationId xmlns:a16="http://schemas.microsoft.com/office/drawing/2014/main" id="{21808575-2276-10CF-40A1-8B82828C85D8}"/>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CF9BFB8E-803B-5679-5495-F7BF39051652}"/>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98AAF0FA-1190-BFCD-799F-583B38522921}"/>
              </a:ext>
            </a:extLst>
          </p:cNvPr>
          <p:cNvSpPr>
            <a:spLocks noGrp="1"/>
          </p:cNvSpPr>
          <p:nvPr>
            <p:ph type="sldNum" sz="quarter" idx="12"/>
          </p:nvPr>
        </p:nvSpPr>
        <p:spPr/>
        <p:txBody>
          <a:bodyPr/>
          <a:lstStyle/>
          <a:p>
            <a:fld id="{6EB04069-6DC5-3C42-9D21-3FEA0E41D8F8}" type="slidenum">
              <a:rPr lang="sl-SI" smtClean="0"/>
              <a:t>5</a:t>
            </a:fld>
            <a:endParaRPr lang="sl-SI"/>
          </a:p>
        </p:txBody>
      </p:sp>
    </p:spTree>
    <p:extLst>
      <p:ext uri="{BB962C8B-B14F-4D97-AF65-F5344CB8AC3E}">
        <p14:creationId xmlns:p14="http://schemas.microsoft.com/office/powerpoint/2010/main" val="21889811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a:xfrm>
            <a:off x="478651" y="323936"/>
            <a:ext cx="10515600" cy="1325563"/>
          </a:xfrm>
        </p:spPr>
        <p:txBody>
          <a:bodyPr/>
          <a:lstStyle/>
          <a:p>
            <a:r>
              <a:rPr lang="sl-SI" dirty="0"/>
              <a:t>Učitelji – izobraževanje</a:t>
            </a:r>
            <a:endParaRPr lang="sl-SI" i="1" dirty="0"/>
          </a:p>
        </p:txBody>
      </p:sp>
      <p:sp>
        <p:nvSpPr>
          <p:cNvPr id="12" name="Content Placeholder 2">
            <a:extLst>
              <a:ext uri="{FF2B5EF4-FFF2-40B4-BE49-F238E27FC236}">
                <a16:creationId xmlns:a16="http://schemas.microsoft.com/office/drawing/2014/main" id="{430EBD4C-7CE8-C6EF-EB02-BCC8F595B2D0}"/>
              </a:ext>
            </a:extLst>
          </p:cNvPr>
          <p:cNvSpPr>
            <a:spLocks noGrp="1"/>
          </p:cNvSpPr>
          <p:nvPr>
            <p:ph idx="1"/>
          </p:nvPr>
        </p:nvSpPr>
        <p:spPr>
          <a:xfrm>
            <a:off x="651015" y="1414746"/>
            <a:ext cx="5513070" cy="2014253"/>
          </a:xfrm>
        </p:spPr>
        <p:txBody>
          <a:bodyPr>
            <a:normAutofit/>
          </a:bodyPr>
          <a:lstStyle/>
          <a:p>
            <a:r>
              <a:rPr lang="sl-SI" dirty="0"/>
              <a:t>premalo: ~ 50 vpisa</a:t>
            </a:r>
          </a:p>
          <a:p>
            <a:r>
              <a:rPr lang="sl-SI" dirty="0"/>
              <a:t>RINOS-2: potrebujemo ~ 1000</a:t>
            </a:r>
          </a:p>
          <a:p>
            <a:endParaRPr lang="sl-SI" dirty="0"/>
          </a:p>
        </p:txBody>
      </p:sp>
      <p:sp>
        <p:nvSpPr>
          <p:cNvPr id="3" name="Date Placeholder 2">
            <a:extLst>
              <a:ext uri="{FF2B5EF4-FFF2-40B4-BE49-F238E27FC236}">
                <a16:creationId xmlns:a16="http://schemas.microsoft.com/office/drawing/2014/main" id="{B48A7CB5-5D63-E597-02A4-B70D2C5DD4F2}"/>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018EEE4B-FDA3-6F4B-7C96-9C94BF166D13}"/>
              </a:ext>
            </a:extLst>
          </p:cNvPr>
          <p:cNvSpPr>
            <a:spLocks noGrp="1"/>
          </p:cNvSpPr>
          <p:nvPr>
            <p:ph type="sldNum" sz="quarter" idx="12"/>
          </p:nvPr>
        </p:nvSpPr>
        <p:spPr/>
        <p:txBody>
          <a:bodyPr/>
          <a:lstStyle/>
          <a:p>
            <a:fld id="{6EB04069-6DC5-3C42-9D21-3FEA0E41D8F8}" type="slidenum">
              <a:rPr lang="sl-SI" smtClean="0"/>
              <a:t>50</a:t>
            </a:fld>
            <a:endParaRPr lang="sl-SI"/>
          </a:p>
        </p:txBody>
      </p:sp>
      <p:pic>
        <p:nvPicPr>
          <p:cNvPr id="9" name="Picture 8" descr="Map&#10;&#10;Description automatically generated">
            <a:extLst>
              <a:ext uri="{FF2B5EF4-FFF2-40B4-BE49-F238E27FC236}">
                <a16:creationId xmlns:a16="http://schemas.microsoft.com/office/drawing/2014/main" id="{8B6ABD37-1950-1C73-1DF4-59BAEBFA50B7}"/>
              </a:ext>
            </a:extLst>
          </p:cNvPr>
          <p:cNvPicPr>
            <a:picLocks noChangeAspect="1"/>
          </p:cNvPicPr>
          <p:nvPr/>
        </p:nvPicPr>
        <p:blipFill>
          <a:blip r:embed="rId2"/>
          <a:stretch>
            <a:fillRect/>
          </a:stretch>
        </p:blipFill>
        <p:spPr>
          <a:xfrm>
            <a:off x="6164085" y="461161"/>
            <a:ext cx="4775697" cy="2780330"/>
          </a:xfrm>
          <a:prstGeom prst="rect">
            <a:avLst/>
          </a:prstGeom>
        </p:spPr>
      </p:pic>
      <p:pic>
        <p:nvPicPr>
          <p:cNvPr id="13" name="Picture 12" descr="Map&#10;&#10;Description automatically generated">
            <a:extLst>
              <a:ext uri="{FF2B5EF4-FFF2-40B4-BE49-F238E27FC236}">
                <a16:creationId xmlns:a16="http://schemas.microsoft.com/office/drawing/2014/main" id="{B74119D8-B6D9-28E7-06F3-9AE166A87C52}"/>
              </a:ext>
            </a:extLst>
          </p:cNvPr>
          <p:cNvPicPr>
            <a:picLocks noChangeAspect="1"/>
          </p:cNvPicPr>
          <p:nvPr/>
        </p:nvPicPr>
        <p:blipFill>
          <a:blip r:embed="rId3"/>
          <a:stretch>
            <a:fillRect/>
          </a:stretch>
        </p:blipFill>
        <p:spPr>
          <a:xfrm>
            <a:off x="1151315" y="3241491"/>
            <a:ext cx="4735734" cy="2881845"/>
          </a:xfrm>
          <a:prstGeom prst="rect">
            <a:avLst/>
          </a:prstGeom>
        </p:spPr>
      </p:pic>
      <p:pic>
        <p:nvPicPr>
          <p:cNvPr id="15" name="Picture 14" descr="Map&#10;&#10;Description automatically generated">
            <a:extLst>
              <a:ext uri="{FF2B5EF4-FFF2-40B4-BE49-F238E27FC236}">
                <a16:creationId xmlns:a16="http://schemas.microsoft.com/office/drawing/2014/main" id="{C7F1BAB6-9EAE-1BE9-88A7-4685EE7EC8E7}"/>
              </a:ext>
            </a:extLst>
          </p:cNvPr>
          <p:cNvPicPr>
            <a:picLocks noChangeAspect="1"/>
          </p:cNvPicPr>
          <p:nvPr/>
        </p:nvPicPr>
        <p:blipFill>
          <a:blip r:embed="rId4"/>
          <a:stretch>
            <a:fillRect/>
          </a:stretch>
        </p:blipFill>
        <p:spPr>
          <a:xfrm>
            <a:off x="6265207" y="3322113"/>
            <a:ext cx="4694754" cy="2780330"/>
          </a:xfrm>
          <a:prstGeom prst="rect">
            <a:avLst/>
          </a:prstGeom>
        </p:spPr>
      </p:pic>
      <p:grpSp>
        <p:nvGrpSpPr>
          <p:cNvPr id="4" name="Group 3">
            <a:extLst>
              <a:ext uri="{FF2B5EF4-FFF2-40B4-BE49-F238E27FC236}">
                <a16:creationId xmlns:a16="http://schemas.microsoft.com/office/drawing/2014/main" id="{5654CD59-EE77-7CC9-BDD1-2E099FCD6EC4}"/>
              </a:ext>
            </a:extLst>
          </p:cNvPr>
          <p:cNvGrpSpPr/>
          <p:nvPr/>
        </p:nvGrpSpPr>
        <p:grpSpPr>
          <a:xfrm>
            <a:off x="10469880" y="245916"/>
            <a:ext cx="1487169" cy="509418"/>
            <a:chOff x="10469880" y="245916"/>
            <a:chExt cx="1487169" cy="509418"/>
          </a:xfrm>
        </p:grpSpPr>
        <p:pic>
          <p:nvPicPr>
            <p:cNvPr id="7" name="Picture 6">
              <a:extLst>
                <a:ext uri="{FF2B5EF4-FFF2-40B4-BE49-F238E27FC236}">
                  <a16:creationId xmlns:a16="http://schemas.microsoft.com/office/drawing/2014/main" id="{3A2AF7AF-818B-392C-912E-D1FD4F0B0088}"/>
                </a:ext>
              </a:extLst>
            </p:cNvPr>
            <p:cNvPicPr>
              <a:picLocks noChangeAspect="1"/>
            </p:cNvPicPr>
            <p:nvPr/>
          </p:nvPicPr>
          <p:blipFill>
            <a:blip r:embed="rId5"/>
            <a:stretch>
              <a:fillRect/>
            </a:stretch>
          </p:blipFill>
          <p:spPr>
            <a:xfrm>
              <a:off x="11070344" y="247639"/>
              <a:ext cx="886705" cy="505973"/>
            </a:xfrm>
            <a:prstGeom prst="rect">
              <a:avLst/>
            </a:prstGeom>
          </p:spPr>
        </p:pic>
        <p:pic>
          <p:nvPicPr>
            <p:cNvPr id="8" name="Picture 7">
              <a:extLst>
                <a:ext uri="{FF2B5EF4-FFF2-40B4-BE49-F238E27FC236}">
                  <a16:creationId xmlns:a16="http://schemas.microsoft.com/office/drawing/2014/main" id="{CE4A2D94-94C8-3711-4554-4AB0EAF8DEEA}"/>
                </a:ext>
              </a:extLst>
            </p:cNvPr>
            <p:cNvPicPr>
              <a:picLocks noChangeAspect="1"/>
            </p:cNvPicPr>
            <p:nvPr/>
          </p:nvPicPr>
          <p:blipFill>
            <a:blip r:embed="rId6"/>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6287D3D1-08F5-F75F-70C1-942B220D5EE1}"/>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28675591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Zaključek – ugotovitve</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Slovenija je redka država brez obveznega predmeta in skoraj edina brez obveznih temeljnih vsebin</a:t>
            </a:r>
          </a:p>
          <a:p>
            <a:r>
              <a:rPr lang="sl-SI" dirty="0"/>
              <a:t>uvajanje samo digitalnih kompetenc ni korak v pravo smer in še izvedba glede na izkušnje iz tujine ne obeta</a:t>
            </a:r>
          </a:p>
          <a:p>
            <a:r>
              <a:rPr lang="sl-SI" dirty="0"/>
              <a:t>izboljšanje strokovnega izobraževanja na pedagoških fakultetah tako za vse učitelje kot za predmetno specifične</a:t>
            </a:r>
          </a:p>
          <a:p>
            <a:endParaRPr lang="sl-SI" dirty="0"/>
          </a:p>
          <a:p>
            <a:r>
              <a:rPr lang="sl-SI" dirty="0"/>
              <a:t>poročilo RINOS-1 žal še vedno aktualno za Slovenijo, ostala Evropa v boljšem položaju</a:t>
            </a:r>
          </a:p>
          <a:p>
            <a:pPr marL="0" indent="0">
              <a:buNone/>
            </a:pPr>
            <a:endParaRPr lang="sl-SI" dirty="0"/>
          </a:p>
        </p:txBody>
      </p:sp>
      <p:sp>
        <p:nvSpPr>
          <p:cNvPr id="4" name="Date Placeholder 3">
            <a:extLst>
              <a:ext uri="{FF2B5EF4-FFF2-40B4-BE49-F238E27FC236}">
                <a16:creationId xmlns:a16="http://schemas.microsoft.com/office/drawing/2014/main" id="{48305A73-404C-9AC6-E7F8-1C342A0099D6}"/>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C0FFE008-1B04-BD95-0B2E-4F01B804A52A}"/>
              </a:ext>
            </a:extLst>
          </p:cNvPr>
          <p:cNvSpPr>
            <a:spLocks noGrp="1"/>
          </p:cNvSpPr>
          <p:nvPr>
            <p:ph type="sldNum" sz="quarter" idx="12"/>
          </p:nvPr>
        </p:nvSpPr>
        <p:spPr/>
        <p:txBody>
          <a:bodyPr/>
          <a:lstStyle/>
          <a:p>
            <a:fld id="{6EB04069-6DC5-3C42-9D21-3FEA0E41D8F8}" type="slidenum">
              <a:rPr lang="sl-SI" smtClean="0"/>
              <a:t>51</a:t>
            </a:fld>
            <a:endParaRPr lang="sl-SI"/>
          </a:p>
        </p:txBody>
      </p:sp>
      <p:grpSp>
        <p:nvGrpSpPr>
          <p:cNvPr id="7" name="Group 6">
            <a:extLst>
              <a:ext uri="{FF2B5EF4-FFF2-40B4-BE49-F238E27FC236}">
                <a16:creationId xmlns:a16="http://schemas.microsoft.com/office/drawing/2014/main" id="{8FA01FA7-50EC-723C-DB1F-4CFF6EC54DC8}"/>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74787AC5-75D0-A689-C0D1-1E9897CB3DA7}"/>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DDA7C120-2FDB-1511-8095-11EEA1848E13}"/>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31421B84-38C2-AE76-563F-B9672F8DFE7C}"/>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4857599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dirty="0"/>
              <a:t>Zaključek – kako naprej</a:t>
            </a:r>
            <a:endParaRPr lang="sl-SI" i="1" dirty="0"/>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p:txBody>
          <a:bodyPr>
            <a:normAutofit/>
          </a:bodyPr>
          <a:lstStyle/>
          <a:p>
            <a:r>
              <a:rPr lang="sl-SI" dirty="0"/>
              <a:t>hkrati: kurikularna prenova za RIN in skrb za učitelje</a:t>
            </a:r>
          </a:p>
          <a:p>
            <a:r>
              <a:rPr lang="sl-SI" dirty="0"/>
              <a:t>kurikularna prenova za RIN sledi RINOS-3</a:t>
            </a:r>
          </a:p>
          <a:p>
            <a:r>
              <a:rPr lang="sl-SI" dirty="0"/>
              <a:t>skrb za učitelje: izobraževanje in nagrajevanje</a:t>
            </a:r>
          </a:p>
          <a:p>
            <a:r>
              <a:rPr lang="sl-SI" dirty="0"/>
              <a:t>kompetence naj bodo del predmetov, samo prej temeljna znanja – prim. matematika</a:t>
            </a:r>
          </a:p>
          <a:p>
            <a:r>
              <a:rPr lang="sl-SI" dirty="0"/>
              <a:t>dekleta imajo drugačne zanimanja in poglede na svet kot fantje</a:t>
            </a:r>
          </a:p>
        </p:txBody>
      </p:sp>
      <p:sp>
        <p:nvSpPr>
          <p:cNvPr id="4" name="Date Placeholder 3">
            <a:extLst>
              <a:ext uri="{FF2B5EF4-FFF2-40B4-BE49-F238E27FC236}">
                <a16:creationId xmlns:a16="http://schemas.microsoft.com/office/drawing/2014/main" id="{B3E72E08-C37B-8449-C438-F201ED83B57E}"/>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D3641D8E-C75E-F27B-81D3-1B7DF427FCEA}"/>
              </a:ext>
            </a:extLst>
          </p:cNvPr>
          <p:cNvSpPr>
            <a:spLocks noGrp="1"/>
          </p:cNvSpPr>
          <p:nvPr>
            <p:ph type="sldNum" sz="quarter" idx="12"/>
          </p:nvPr>
        </p:nvSpPr>
        <p:spPr/>
        <p:txBody>
          <a:bodyPr/>
          <a:lstStyle/>
          <a:p>
            <a:fld id="{6EB04069-6DC5-3C42-9D21-3FEA0E41D8F8}" type="slidenum">
              <a:rPr lang="sl-SI" smtClean="0"/>
              <a:t>52</a:t>
            </a:fld>
            <a:endParaRPr lang="sl-SI"/>
          </a:p>
        </p:txBody>
      </p:sp>
      <p:grpSp>
        <p:nvGrpSpPr>
          <p:cNvPr id="7" name="Group 6">
            <a:extLst>
              <a:ext uri="{FF2B5EF4-FFF2-40B4-BE49-F238E27FC236}">
                <a16:creationId xmlns:a16="http://schemas.microsoft.com/office/drawing/2014/main" id="{7725F429-7638-EEA7-6FCB-C124EDB82ECA}"/>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F7BBBFFA-1CD0-CCED-7A30-36502FBA1A96}"/>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40E6105B-6FE1-23F3-5EC8-A94D5EDB7007}"/>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DCDB208D-8C0B-2151-A171-116BB333EABC}"/>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1928495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a:solidFill>
                  <a:schemeClr val="accent6">
                    <a:lumMod val="50000"/>
                  </a:schemeClr>
                </a:solidFill>
              </a:rPr>
              <a:t>Digitalne kompetence (DigComp)</a:t>
            </a:r>
            <a:endParaRPr lang="sl-SI" b="1" i="1" dirty="0">
              <a:solidFill>
                <a:schemeClr val="accent6">
                  <a:lumMod val="50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a:bodyPr>
          <a:lstStyle/>
          <a:p>
            <a:pPr marL="0" indent="0">
              <a:buNone/>
            </a:pPr>
            <a:r>
              <a:rPr lang="sl-SI" i="1" dirty="0">
                <a:solidFill>
                  <a:schemeClr val="accent6">
                    <a:lumMod val="50000"/>
                  </a:schemeClr>
                </a:solidFill>
              </a:rPr>
              <a:t>Digitalna kompetenca je nabor znanja, spretnosti, odnosov (torej vključno z zmožnostmi, strategijami, vrednotami in zavestjo), ki so potrebni pri </a:t>
            </a:r>
            <a:r>
              <a:rPr lang="sl-SI" b="1" i="1" dirty="0">
                <a:solidFill>
                  <a:srgbClr val="FF0000"/>
                </a:solidFill>
              </a:rPr>
              <a:t>uporabi</a:t>
            </a:r>
            <a:r>
              <a:rPr lang="sl-SI" i="1" dirty="0">
                <a:solidFill>
                  <a:schemeClr val="accent6">
                    <a:lumMod val="50000"/>
                  </a:schemeClr>
                </a:solidFill>
              </a:rPr>
              <a:t> IKT.</a:t>
            </a:r>
          </a:p>
          <a:p>
            <a:pPr marL="0" indent="0">
              <a:buNone/>
            </a:pPr>
            <a:endParaRPr lang="sl-SI" i="1" dirty="0">
              <a:solidFill>
                <a:schemeClr val="accent6">
                  <a:lumMod val="50000"/>
                </a:schemeClr>
              </a:solidFill>
            </a:endParaRPr>
          </a:p>
          <a:p>
            <a:pPr marL="0" indent="0">
              <a:buNone/>
            </a:pPr>
            <a:r>
              <a:rPr lang="sl-SI" i="1" dirty="0">
                <a:solidFill>
                  <a:schemeClr val="accent6">
                    <a:lumMod val="50000"/>
                  </a:schemeClr>
                </a:solidFill>
              </a:rPr>
              <a:t>„... samozavestna, kritična in odgovorna </a:t>
            </a:r>
            <a:r>
              <a:rPr lang="sl-SI" b="1" i="1" dirty="0">
                <a:solidFill>
                  <a:srgbClr val="FF0000"/>
                </a:solidFill>
              </a:rPr>
              <a:t>uporaba in delo z </a:t>
            </a:r>
            <a:r>
              <a:rPr lang="sl-SI" i="1" dirty="0">
                <a:solidFill>
                  <a:schemeClr val="accent6">
                    <a:lumMod val="50000"/>
                  </a:schemeClr>
                </a:solidFill>
              </a:rPr>
              <a:t>digitalnimi tehnologijami za učenje, delo in sodelovanje v družbi. Opredeljena je kot kombinacija znanja, spretnosti in odnosov.“</a:t>
            </a:r>
          </a:p>
          <a:p>
            <a:pPr marL="0" indent="0">
              <a:buNone/>
            </a:pPr>
            <a:endParaRPr lang="sl-SI" i="1" dirty="0">
              <a:solidFill>
                <a:schemeClr val="accent6">
                  <a:lumMod val="50000"/>
                </a:schemeClr>
              </a:solidFill>
            </a:endParaRPr>
          </a:p>
          <a:p>
            <a:pPr marL="0" indent="0">
              <a:buNone/>
            </a:pPr>
            <a:endParaRPr lang="sl-SI" dirty="0">
              <a:solidFill>
                <a:srgbClr val="0070C0"/>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6</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728226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solidFill>
                  <a:schemeClr val="accent6">
                    <a:lumMod val="50000"/>
                  </a:schemeClr>
                </a:solidFill>
              </a:rPr>
              <a:t>Digitalne kompetence (DigComp)</a:t>
            </a:r>
            <a:endParaRPr lang="sl-SI" b="1" i="1" dirty="0">
              <a:solidFill>
                <a:schemeClr val="accent6">
                  <a:lumMod val="50000"/>
                </a:schemeClr>
              </a:solidFill>
            </a:endParaRP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10515600" cy="4588193"/>
          </a:xfrm>
        </p:spPr>
        <p:txBody>
          <a:bodyPr>
            <a:normAutofit/>
          </a:bodyPr>
          <a:lstStyle/>
          <a:p>
            <a:pPr marL="0" indent="0">
              <a:buNone/>
            </a:pPr>
            <a:endParaRPr lang="sl-SI" dirty="0">
              <a:solidFill>
                <a:srgbClr val="0070C0"/>
              </a:solidFill>
            </a:endParaRPr>
          </a:p>
          <a:p>
            <a:pPr marL="514350" indent="-514350">
              <a:buFont typeface="+mj-lt"/>
              <a:buAutoNum type="arabicPeriod"/>
            </a:pPr>
            <a:r>
              <a:rPr lang="sl-SI" dirty="0">
                <a:solidFill>
                  <a:srgbClr val="0070C0"/>
                </a:solidFill>
              </a:rPr>
              <a:t>Informacijska pismenost	   </a:t>
            </a:r>
          </a:p>
          <a:p>
            <a:pPr marL="514350" indent="-514350">
              <a:buFont typeface="+mj-lt"/>
              <a:buAutoNum type="arabicPeriod"/>
            </a:pPr>
            <a:r>
              <a:rPr lang="sl-SI" dirty="0">
                <a:solidFill>
                  <a:srgbClr val="0070C0"/>
                </a:solidFill>
              </a:rPr>
              <a:t>Komuniciranje in sodelovanje  </a:t>
            </a:r>
          </a:p>
          <a:p>
            <a:pPr marL="514350" indent="-514350">
              <a:buFont typeface="+mj-lt"/>
              <a:buAutoNum type="arabicPeriod"/>
            </a:pPr>
            <a:r>
              <a:rPr lang="sl-SI" dirty="0">
                <a:solidFill>
                  <a:srgbClr val="0070C0"/>
                </a:solidFill>
              </a:rPr>
              <a:t>Izdelovanje digitalnih vsebin </a:t>
            </a:r>
          </a:p>
          <a:p>
            <a:pPr marL="514350" indent="-514350">
              <a:buFont typeface="+mj-lt"/>
              <a:buAutoNum type="arabicPeriod"/>
            </a:pPr>
            <a:r>
              <a:rPr lang="sl-SI" dirty="0">
                <a:solidFill>
                  <a:srgbClr val="0070C0"/>
                </a:solidFill>
              </a:rPr>
              <a:t>Varnost</a:t>
            </a:r>
          </a:p>
          <a:p>
            <a:pPr marL="514350" indent="-514350">
              <a:buFont typeface="+mj-lt"/>
              <a:buAutoNum type="arabicPeriod"/>
            </a:pPr>
            <a:r>
              <a:rPr lang="sl-SI" dirty="0">
                <a:solidFill>
                  <a:srgbClr val="0070C0"/>
                </a:solidFill>
              </a:rPr>
              <a:t>Reševanje problemov</a:t>
            </a: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7</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spTree>
    <p:extLst>
      <p:ext uri="{BB962C8B-B14F-4D97-AF65-F5344CB8AC3E}">
        <p14:creationId xmlns:p14="http://schemas.microsoft.com/office/powerpoint/2010/main" val="4051790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8866D-A7E6-8E4E-3064-AB8BA149E8CC}"/>
              </a:ext>
            </a:extLst>
          </p:cNvPr>
          <p:cNvSpPr>
            <a:spLocks noGrp="1"/>
          </p:cNvSpPr>
          <p:nvPr>
            <p:ph type="title"/>
          </p:nvPr>
        </p:nvSpPr>
        <p:spPr/>
        <p:txBody>
          <a:bodyPr/>
          <a:lstStyle/>
          <a:p>
            <a:r>
              <a:rPr lang="sl-SI" b="1" dirty="0"/>
              <a:t>Uporaba in delo z </a:t>
            </a:r>
          </a:p>
        </p:txBody>
      </p:sp>
      <p:sp>
        <p:nvSpPr>
          <p:cNvPr id="3" name="Content Placeholder 2">
            <a:extLst>
              <a:ext uri="{FF2B5EF4-FFF2-40B4-BE49-F238E27FC236}">
                <a16:creationId xmlns:a16="http://schemas.microsoft.com/office/drawing/2014/main" id="{5FF8D39F-706A-402D-F3E1-F1B9A564D8CB}"/>
              </a:ext>
            </a:extLst>
          </p:cNvPr>
          <p:cNvSpPr>
            <a:spLocks noGrp="1"/>
          </p:cNvSpPr>
          <p:nvPr>
            <p:ph idx="1"/>
          </p:nvPr>
        </p:nvSpPr>
        <p:spPr>
          <a:xfrm>
            <a:off x="838200" y="1588770"/>
            <a:ext cx="4876800" cy="2809059"/>
          </a:xfrm>
        </p:spPr>
        <p:txBody>
          <a:bodyPr>
            <a:normAutofit fontScale="70000" lnSpcReduction="20000"/>
          </a:bodyPr>
          <a:lstStyle/>
          <a:p>
            <a:pPr marL="0" indent="0">
              <a:buNone/>
            </a:pPr>
            <a:r>
              <a:rPr lang="sl-SI" b="1" dirty="0">
                <a:solidFill>
                  <a:schemeClr val="accent6">
                    <a:lumMod val="50000"/>
                  </a:schemeClr>
                </a:solidFill>
              </a:rPr>
              <a:t>Tri ure hoda za pustno nedeljo leži vas, pa ji pravijo mesto. Sredi vasi se cedi rjava mlakuža, ji pravijo potok. Ob obeh krajih mlakuže stoje koče, jim pravijo hiše. Dve, tri hiše imajo nadstropja, takim hišam pravijo graščine. Ime je vasi Butale.</a:t>
            </a:r>
          </a:p>
          <a:p>
            <a:pPr marL="0" indent="0">
              <a:buNone/>
            </a:pPr>
            <a:r>
              <a:rPr lang="sl-SI" b="1" dirty="0">
                <a:solidFill>
                  <a:schemeClr val="accent6">
                    <a:lumMod val="50000"/>
                  </a:schemeClr>
                </a:solidFill>
              </a:rPr>
              <a:t>Butalci so gadje; tisto leto, ko sta bili dve kravi za en par, so se Butalci skregali s pametjo, pa so zmagali Butalci, — kaj mislite! — in ne pamet: takšni so.</a:t>
            </a:r>
            <a:endParaRPr lang="sl-SI" dirty="0">
              <a:solidFill>
                <a:schemeClr val="accent6">
                  <a:lumMod val="50000"/>
                </a:schemeClr>
              </a:solidFill>
            </a:endParaRPr>
          </a:p>
        </p:txBody>
      </p:sp>
      <p:sp>
        <p:nvSpPr>
          <p:cNvPr id="4" name="Date Placeholder 3">
            <a:extLst>
              <a:ext uri="{FF2B5EF4-FFF2-40B4-BE49-F238E27FC236}">
                <a16:creationId xmlns:a16="http://schemas.microsoft.com/office/drawing/2014/main" id="{8C3AECA3-6795-C1DE-7A33-22E9F547AE30}"/>
              </a:ext>
            </a:extLst>
          </p:cNvPr>
          <p:cNvSpPr>
            <a:spLocks noGrp="1"/>
          </p:cNvSpPr>
          <p:nvPr>
            <p:ph type="dt" sz="half" idx="10"/>
          </p:nvPr>
        </p:nvSpPr>
        <p:spPr/>
        <p:txBody>
          <a:bodyPr/>
          <a:lstStyle/>
          <a:p>
            <a:r>
              <a:rPr lang="en-US"/>
              <a:t>Teden digitalnega izobraževanja, 25. 11. 2022</a:t>
            </a:r>
            <a:endParaRPr lang="sl-SI"/>
          </a:p>
        </p:txBody>
      </p:sp>
      <p:sp>
        <p:nvSpPr>
          <p:cNvPr id="6" name="Slide Number Placeholder 5">
            <a:extLst>
              <a:ext uri="{FF2B5EF4-FFF2-40B4-BE49-F238E27FC236}">
                <a16:creationId xmlns:a16="http://schemas.microsoft.com/office/drawing/2014/main" id="{64A98F26-31C1-3C75-2592-8ED4F5D05EFC}"/>
              </a:ext>
            </a:extLst>
          </p:cNvPr>
          <p:cNvSpPr>
            <a:spLocks noGrp="1"/>
          </p:cNvSpPr>
          <p:nvPr>
            <p:ph type="sldNum" sz="quarter" idx="12"/>
          </p:nvPr>
        </p:nvSpPr>
        <p:spPr/>
        <p:txBody>
          <a:bodyPr/>
          <a:lstStyle/>
          <a:p>
            <a:fld id="{6EB04069-6DC5-3C42-9D21-3FEA0E41D8F8}" type="slidenum">
              <a:rPr lang="sl-SI" smtClean="0"/>
              <a:t>8</a:t>
            </a:fld>
            <a:endParaRPr lang="sl-SI"/>
          </a:p>
        </p:txBody>
      </p:sp>
      <p:grpSp>
        <p:nvGrpSpPr>
          <p:cNvPr id="7" name="Group 6">
            <a:extLst>
              <a:ext uri="{FF2B5EF4-FFF2-40B4-BE49-F238E27FC236}">
                <a16:creationId xmlns:a16="http://schemas.microsoft.com/office/drawing/2014/main" id="{B936675E-53C8-62D5-81F5-8D6042895C46}"/>
              </a:ext>
            </a:extLst>
          </p:cNvPr>
          <p:cNvGrpSpPr/>
          <p:nvPr/>
        </p:nvGrpSpPr>
        <p:grpSpPr>
          <a:xfrm>
            <a:off x="10469880" y="245916"/>
            <a:ext cx="1487169" cy="509418"/>
            <a:chOff x="10469880" y="245916"/>
            <a:chExt cx="1487169" cy="509418"/>
          </a:xfrm>
        </p:grpSpPr>
        <p:pic>
          <p:nvPicPr>
            <p:cNvPr id="8" name="Picture 7">
              <a:extLst>
                <a:ext uri="{FF2B5EF4-FFF2-40B4-BE49-F238E27FC236}">
                  <a16:creationId xmlns:a16="http://schemas.microsoft.com/office/drawing/2014/main" id="{DFAF2842-2D7A-D85C-6688-31C6D60D6D02}"/>
                </a:ext>
              </a:extLst>
            </p:cNvPr>
            <p:cNvPicPr>
              <a:picLocks noChangeAspect="1"/>
            </p:cNvPicPr>
            <p:nvPr/>
          </p:nvPicPr>
          <p:blipFill>
            <a:blip r:embed="rId2"/>
            <a:stretch>
              <a:fillRect/>
            </a:stretch>
          </p:blipFill>
          <p:spPr>
            <a:xfrm>
              <a:off x="11070344" y="247639"/>
              <a:ext cx="886705" cy="505973"/>
            </a:xfrm>
            <a:prstGeom prst="rect">
              <a:avLst/>
            </a:prstGeom>
          </p:spPr>
        </p:pic>
        <p:pic>
          <p:nvPicPr>
            <p:cNvPr id="9" name="Picture 8">
              <a:extLst>
                <a:ext uri="{FF2B5EF4-FFF2-40B4-BE49-F238E27FC236}">
                  <a16:creationId xmlns:a16="http://schemas.microsoft.com/office/drawing/2014/main" id="{920B32DB-EEDB-1160-62D7-C481A234C0D5}"/>
                </a:ext>
              </a:extLst>
            </p:cNvPr>
            <p:cNvPicPr>
              <a:picLocks noChangeAspect="1"/>
            </p:cNvPicPr>
            <p:nvPr/>
          </p:nvPicPr>
          <p:blipFill>
            <a:blip r:embed="rId3"/>
            <a:stretch>
              <a:fillRect/>
            </a:stretch>
          </p:blipFill>
          <p:spPr>
            <a:xfrm>
              <a:off x="10469880" y="245916"/>
              <a:ext cx="497840" cy="509418"/>
            </a:xfrm>
            <a:prstGeom prst="rect">
              <a:avLst/>
            </a:prstGeom>
          </p:spPr>
        </p:pic>
      </p:grpSp>
      <p:sp>
        <p:nvSpPr>
          <p:cNvPr id="10" name="Footer Placeholder 9">
            <a:extLst>
              <a:ext uri="{FF2B5EF4-FFF2-40B4-BE49-F238E27FC236}">
                <a16:creationId xmlns:a16="http://schemas.microsoft.com/office/drawing/2014/main" id="{BC2001BD-C5BC-A94D-671D-DA8545DE3817}"/>
              </a:ext>
            </a:extLst>
          </p:cNvPr>
          <p:cNvSpPr>
            <a:spLocks noGrp="1"/>
          </p:cNvSpPr>
          <p:nvPr>
            <p:ph type="ftr" sz="quarter" idx="11"/>
          </p:nvPr>
        </p:nvSpPr>
        <p:spPr/>
        <p:txBody>
          <a:bodyPr/>
          <a:lstStyle/>
          <a:p>
            <a:r>
              <a:rPr lang="sl-SI"/>
              <a:t>Digitalne kompetence in znanja</a:t>
            </a:r>
          </a:p>
        </p:txBody>
      </p:sp>
      <p:pic>
        <p:nvPicPr>
          <p:cNvPr id="11" name="Picture 10" descr="Background pattern&#10;&#10;Description automatically generated">
            <a:extLst>
              <a:ext uri="{FF2B5EF4-FFF2-40B4-BE49-F238E27FC236}">
                <a16:creationId xmlns:a16="http://schemas.microsoft.com/office/drawing/2014/main" id="{A74B26BE-7D5A-4127-C4F8-E5E72552F7A9}"/>
              </a:ext>
            </a:extLst>
          </p:cNvPr>
          <p:cNvPicPr>
            <a:picLocks noChangeAspect="1"/>
          </p:cNvPicPr>
          <p:nvPr/>
        </p:nvPicPr>
        <p:blipFill>
          <a:blip r:embed="rId4"/>
          <a:stretch>
            <a:fillRect/>
          </a:stretch>
        </p:blipFill>
        <p:spPr>
          <a:xfrm>
            <a:off x="7308121" y="1381950"/>
            <a:ext cx="2452558" cy="1887571"/>
          </a:xfrm>
          <a:prstGeom prst="rect">
            <a:avLst/>
          </a:prstGeom>
        </p:spPr>
      </p:pic>
      <p:pic>
        <p:nvPicPr>
          <p:cNvPr id="12" name="Picture 11" descr="Qr code&#10;&#10;Description automatically generated">
            <a:extLst>
              <a:ext uri="{FF2B5EF4-FFF2-40B4-BE49-F238E27FC236}">
                <a16:creationId xmlns:a16="http://schemas.microsoft.com/office/drawing/2014/main" id="{1B93060F-0573-DB18-A7F9-1DD1E7E33EFC}"/>
              </a:ext>
            </a:extLst>
          </p:cNvPr>
          <p:cNvPicPr>
            <a:picLocks noChangeAspect="1"/>
          </p:cNvPicPr>
          <p:nvPr/>
        </p:nvPicPr>
        <p:blipFill>
          <a:blip r:embed="rId5"/>
          <a:stretch>
            <a:fillRect/>
          </a:stretch>
        </p:blipFill>
        <p:spPr>
          <a:xfrm>
            <a:off x="1305287" y="4107906"/>
            <a:ext cx="1623060" cy="1623060"/>
          </a:xfrm>
          <a:prstGeom prst="rect">
            <a:avLst/>
          </a:prstGeom>
        </p:spPr>
      </p:pic>
      <p:sp>
        <p:nvSpPr>
          <p:cNvPr id="13" name="Content Placeholder 2">
            <a:extLst>
              <a:ext uri="{FF2B5EF4-FFF2-40B4-BE49-F238E27FC236}">
                <a16:creationId xmlns:a16="http://schemas.microsoft.com/office/drawing/2014/main" id="{2F46086B-CCE7-86E5-0F81-1BE9DD5B61D8}"/>
              </a:ext>
            </a:extLst>
          </p:cNvPr>
          <p:cNvSpPr txBox="1">
            <a:spLocks/>
          </p:cNvSpPr>
          <p:nvPr/>
        </p:nvSpPr>
        <p:spPr>
          <a:xfrm>
            <a:off x="3276601" y="4417767"/>
            <a:ext cx="7793744" cy="7195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l-SI" dirty="0">
                <a:solidFill>
                  <a:schemeClr val="tx1">
                    <a:lumMod val="95000"/>
                    <a:lumOff val="5000"/>
                  </a:schemeClr>
                </a:solidFill>
              </a:rPr>
              <a:t> </a:t>
            </a:r>
            <a:r>
              <a:rPr lang="sl-SI" dirty="0">
                <a:solidFill>
                  <a:schemeClr val="tx1">
                    <a:lumMod val="95000"/>
                    <a:lumOff val="5000"/>
                  </a:schemeClr>
                </a:solidFill>
                <a:hlinkClick r:id="rId6"/>
              </a:rPr>
              <a:t>https://redmine.lusy.fri.uni-lj.si/documents/307</a:t>
            </a:r>
            <a:endParaRPr lang="sl-SI" dirty="0">
              <a:solidFill>
                <a:schemeClr val="tx1">
                  <a:lumMod val="95000"/>
                  <a:lumOff val="5000"/>
                </a:schemeClr>
              </a:solidFill>
            </a:endParaRPr>
          </a:p>
        </p:txBody>
      </p:sp>
    </p:spTree>
    <p:extLst>
      <p:ext uri="{BB962C8B-B14F-4D97-AF65-F5344CB8AC3E}">
        <p14:creationId xmlns:p14="http://schemas.microsoft.com/office/powerpoint/2010/main" val="4183169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60764-161E-DF6A-3C8C-2704E448232F}"/>
              </a:ext>
            </a:extLst>
          </p:cNvPr>
          <p:cNvSpPr>
            <a:spLocks noGrp="1"/>
          </p:cNvSpPr>
          <p:nvPr>
            <p:ph type="title"/>
          </p:nvPr>
        </p:nvSpPr>
        <p:spPr/>
        <p:txBody>
          <a:bodyPr/>
          <a:lstStyle/>
          <a:p>
            <a:r>
              <a:rPr lang="sl-SI" dirty="0"/>
              <a:t>Uporaba in delo z</a:t>
            </a:r>
          </a:p>
        </p:txBody>
      </p:sp>
      <p:pic>
        <p:nvPicPr>
          <p:cNvPr id="8" name="Content Placeholder 7" descr="Qr code&#10;&#10;Description automatically generated">
            <a:extLst>
              <a:ext uri="{FF2B5EF4-FFF2-40B4-BE49-F238E27FC236}">
                <a16:creationId xmlns:a16="http://schemas.microsoft.com/office/drawing/2014/main" id="{65C0CC8E-428C-4039-3B7A-3081A2772B05}"/>
              </a:ext>
            </a:extLst>
          </p:cNvPr>
          <p:cNvPicPr>
            <a:picLocks noGrp="1" noChangeAspect="1"/>
          </p:cNvPicPr>
          <p:nvPr>
            <p:ph idx="1"/>
          </p:nvPr>
        </p:nvPicPr>
        <p:blipFill>
          <a:blip r:embed="rId2"/>
          <a:stretch>
            <a:fillRect/>
          </a:stretch>
        </p:blipFill>
        <p:spPr>
          <a:xfrm>
            <a:off x="4169229" y="1290750"/>
            <a:ext cx="5029200" cy="5029200"/>
          </a:xfrm>
        </p:spPr>
      </p:pic>
      <p:sp>
        <p:nvSpPr>
          <p:cNvPr id="4" name="Date Placeholder 3">
            <a:extLst>
              <a:ext uri="{FF2B5EF4-FFF2-40B4-BE49-F238E27FC236}">
                <a16:creationId xmlns:a16="http://schemas.microsoft.com/office/drawing/2014/main" id="{21808575-2276-10CF-40A1-8B82828C85D8}"/>
              </a:ext>
            </a:extLst>
          </p:cNvPr>
          <p:cNvSpPr>
            <a:spLocks noGrp="1"/>
          </p:cNvSpPr>
          <p:nvPr>
            <p:ph type="dt" sz="half" idx="10"/>
          </p:nvPr>
        </p:nvSpPr>
        <p:spPr/>
        <p:txBody>
          <a:bodyPr/>
          <a:lstStyle/>
          <a:p>
            <a:r>
              <a:rPr lang="en-US"/>
              <a:t>Teden digitalnega izobraževanja, 25. 11. 2022</a:t>
            </a:r>
            <a:endParaRPr lang="sl-SI"/>
          </a:p>
        </p:txBody>
      </p:sp>
      <p:sp>
        <p:nvSpPr>
          <p:cNvPr id="5" name="Footer Placeholder 4">
            <a:extLst>
              <a:ext uri="{FF2B5EF4-FFF2-40B4-BE49-F238E27FC236}">
                <a16:creationId xmlns:a16="http://schemas.microsoft.com/office/drawing/2014/main" id="{CF9BFB8E-803B-5679-5495-F7BF39051652}"/>
              </a:ext>
            </a:extLst>
          </p:cNvPr>
          <p:cNvSpPr>
            <a:spLocks noGrp="1"/>
          </p:cNvSpPr>
          <p:nvPr>
            <p:ph type="ftr" sz="quarter" idx="11"/>
          </p:nvPr>
        </p:nvSpPr>
        <p:spPr/>
        <p:txBody>
          <a:bodyPr/>
          <a:lstStyle/>
          <a:p>
            <a:r>
              <a:rPr lang="sl-SI"/>
              <a:t>Digitalne kompetence in znanja</a:t>
            </a:r>
          </a:p>
        </p:txBody>
      </p:sp>
      <p:sp>
        <p:nvSpPr>
          <p:cNvPr id="6" name="Slide Number Placeholder 5">
            <a:extLst>
              <a:ext uri="{FF2B5EF4-FFF2-40B4-BE49-F238E27FC236}">
                <a16:creationId xmlns:a16="http://schemas.microsoft.com/office/drawing/2014/main" id="{98AAF0FA-1190-BFCD-799F-583B38522921}"/>
              </a:ext>
            </a:extLst>
          </p:cNvPr>
          <p:cNvSpPr>
            <a:spLocks noGrp="1"/>
          </p:cNvSpPr>
          <p:nvPr>
            <p:ph type="sldNum" sz="quarter" idx="12"/>
          </p:nvPr>
        </p:nvSpPr>
        <p:spPr/>
        <p:txBody>
          <a:bodyPr/>
          <a:lstStyle/>
          <a:p>
            <a:fld id="{6EB04069-6DC5-3C42-9D21-3FEA0E41D8F8}" type="slidenum">
              <a:rPr lang="sl-SI" smtClean="0"/>
              <a:t>9</a:t>
            </a:fld>
            <a:endParaRPr lang="sl-SI"/>
          </a:p>
        </p:txBody>
      </p:sp>
    </p:spTree>
    <p:extLst>
      <p:ext uri="{BB962C8B-B14F-4D97-AF65-F5344CB8AC3E}">
        <p14:creationId xmlns:p14="http://schemas.microsoft.com/office/powerpoint/2010/main" val="1013121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3915</TotalTime>
  <Words>3459</Words>
  <Application>Microsoft Macintosh PowerPoint</Application>
  <PresentationFormat>Widescreen</PresentationFormat>
  <Paragraphs>439</Paragraphs>
  <Slides>52</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Calibri Light</vt:lpstr>
      <vt:lpstr>sans-serif</vt:lpstr>
      <vt:lpstr>System Font Regular</vt:lpstr>
      <vt:lpstr>Office Theme</vt:lpstr>
      <vt:lpstr>Digitalna pismenost, digitalne kompetence in računalniška znanja</vt:lpstr>
      <vt:lpstr>PowerPoint Presentation</vt:lpstr>
      <vt:lpstr>Zgodovina kot učiteljica</vt:lpstr>
      <vt:lpstr>Kaj imajo skupnega</vt:lpstr>
      <vt:lpstr>In potem ...</vt:lpstr>
      <vt:lpstr>Digitalne kompetence (DigComp)</vt:lpstr>
      <vt:lpstr>Digitalne kompetence (DigComp)</vt:lpstr>
      <vt:lpstr>Uporaba in delo z </vt:lpstr>
      <vt:lpstr>Uporaba in delo z</vt:lpstr>
      <vt:lpstr>Kako deluje? </vt:lpstr>
      <vt:lpstr>Temeljna znanja</vt:lpstr>
      <vt:lpstr>In ... Avstrija</vt:lpstr>
      <vt:lpstr>Poročilo Eurydice 2022 (na kratko)</vt:lpstr>
      <vt:lpstr>Skupnost učiteljev (Community of Practice)</vt:lpstr>
      <vt:lpstr>Skupnost učiteljev (Community of Practice)</vt:lpstr>
      <vt:lpstr>Kako deluje? </vt:lpstr>
      <vt:lpstr>Dodatki</vt:lpstr>
      <vt:lpstr>Nekateri učni cilji (Informatics education at school in Europe, Eurydice report)</vt:lpstr>
      <vt:lpstr>Nekateri učni cilji (nadalj.) (Informatics education at school in Europe, Eurydice report)</vt:lpstr>
      <vt:lpstr>Nekateri učni cilji (nadalj.) (Informatics education at school in Europe, Eurydice report)</vt:lpstr>
      <vt:lpstr>Motivacija – Nobelove nagrade 2022</vt:lpstr>
      <vt:lpstr>Motivacija - tekmovanja</vt:lpstr>
      <vt:lpstr>Motivacija - gospodarstvo</vt:lpstr>
      <vt:lpstr>RIN in kurikulum – reforma v Sloveniji</vt:lpstr>
      <vt:lpstr>RIN in kurikulum – premisleki (Eurydice)</vt:lpstr>
      <vt:lpstr>Politična volja – zgolj in samo (kronologija)</vt:lpstr>
      <vt:lpstr>Si lahko privoščimo</vt:lpstr>
      <vt:lpstr>Reference</vt:lpstr>
      <vt:lpstr>Izhodišča – Ugotovitve RINOS 1 / SAZU</vt:lpstr>
      <vt:lpstr>Izhodišča</vt:lpstr>
      <vt:lpstr>Vsebina</vt:lpstr>
      <vt:lpstr>RIN in kurikulum – področja</vt:lpstr>
      <vt:lpstr>RIN in kurikulum – področja (primer)</vt:lpstr>
      <vt:lpstr>RIN in kurikulum – premisleki</vt:lpstr>
      <vt:lpstr>RIN in kurikulum – premisleki</vt:lpstr>
      <vt:lpstr>RIN in kurikulum – OŠ razredna stopnja</vt:lpstr>
      <vt:lpstr>RIN in kurikulum – OŠ predmetna stopnja</vt:lpstr>
      <vt:lpstr>RIN in kurikulum – srednja šola</vt:lpstr>
      <vt:lpstr>RIN in kurikulum – reforme</vt:lpstr>
      <vt:lpstr>RIN in kurikulum gledati celovito</vt:lpstr>
      <vt:lpstr>RIN in kurikulum – celovit pogled</vt:lpstr>
      <vt:lpstr>RIN in kurikulum – dekleta</vt:lpstr>
      <vt:lpstr>Učni cilji RIN - po področjih</vt:lpstr>
      <vt:lpstr>Učni cilji RIN - po področjih</vt:lpstr>
      <vt:lpstr>Učni cilji RIN - po področjih</vt:lpstr>
      <vt:lpstr>Učitelji</vt:lpstr>
      <vt:lpstr>Učitelji – OŠ razredna stopnja</vt:lpstr>
      <vt:lpstr>Učitelji – OŠ predmetna stopnja</vt:lpstr>
      <vt:lpstr>Učitelji – srednja šola</vt:lpstr>
      <vt:lpstr>Učitelji – izobraževanje</vt:lpstr>
      <vt:lpstr>Zaključek – ugotovitve</vt:lpstr>
      <vt:lpstr>Zaključek – kako naprej</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Izobraževanje računalništva in informatike v evropskih šolah</dc:title>
  <dc:creator>Brodnik, Andrej</dc:creator>
  <cp:lastModifiedBy>Brodnik, Andrej</cp:lastModifiedBy>
  <cp:revision>308</cp:revision>
  <dcterms:created xsi:type="dcterms:W3CDTF">2022-10-09T17:36:35Z</dcterms:created>
  <dcterms:modified xsi:type="dcterms:W3CDTF">2022-11-25T20:07:20Z</dcterms:modified>
</cp:coreProperties>
</file>