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44"/>
  </p:notesMasterIdLst>
  <p:sldIdLst>
    <p:sldId id="256" r:id="rId2"/>
    <p:sldId id="358" r:id="rId3"/>
    <p:sldId id="363" r:id="rId4"/>
    <p:sldId id="359" r:id="rId5"/>
    <p:sldId id="360" r:id="rId6"/>
    <p:sldId id="361" r:id="rId7"/>
    <p:sldId id="362" r:id="rId8"/>
    <p:sldId id="258" r:id="rId9"/>
    <p:sldId id="327" r:id="rId10"/>
    <p:sldId id="366" r:id="rId11"/>
    <p:sldId id="364" r:id="rId12"/>
    <p:sldId id="328" r:id="rId13"/>
    <p:sldId id="333" r:id="rId14"/>
    <p:sldId id="353" r:id="rId15"/>
    <p:sldId id="365" r:id="rId16"/>
    <p:sldId id="367" r:id="rId17"/>
    <p:sldId id="326" r:id="rId18"/>
    <p:sldId id="257" r:id="rId19"/>
    <p:sldId id="269" r:id="rId20"/>
    <p:sldId id="329" r:id="rId21"/>
    <p:sldId id="330" r:id="rId22"/>
    <p:sldId id="331" r:id="rId23"/>
    <p:sldId id="332" r:id="rId24"/>
    <p:sldId id="334" r:id="rId25"/>
    <p:sldId id="335" r:id="rId26"/>
    <p:sldId id="336" r:id="rId27"/>
    <p:sldId id="337" r:id="rId28"/>
    <p:sldId id="338" r:id="rId29"/>
    <p:sldId id="339" r:id="rId30"/>
    <p:sldId id="341" r:id="rId31"/>
    <p:sldId id="355" r:id="rId32"/>
    <p:sldId id="347" r:id="rId33"/>
    <p:sldId id="340" r:id="rId34"/>
    <p:sldId id="343" r:id="rId35"/>
    <p:sldId id="346" r:id="rId36"/>
    <p:sldId id="348" r:id="rId37"/>
    <p:sldId id="349" r:id="rId38"/>
    <p:sldId id="350" r:id="rId39"/>
    <p:sldId id="351" r:id="rId40"/>
    <p:sldId id="352" r:id="rId41"/>
    <p:sldId id="342" r:id="rId42"/>
    <p:sldId id="354" r:id="rId43"/>
  </p:sldIdLst>
  <p:sldSz cx="12192000" cy="6858000"/>
  <p:notesSz cx="6858000" cy="9144000"/>
  <p:defaultTextStyle>
    <a:defPPr>
      <a:defRPr lang="en-S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153"/>
    <p:restoredTop sz="94789"/>
  </p:normalViewPr>
  <p:slideViewPr>
    <p:cSldViewPr snapToGrid="0">
      <p:cViewPr varScale="1">
        <p:scale>
          <a:sx n="112" d="100"/>
          <a:sy n="112" d="100"/>
        </p:scale>
        <p:origin x="22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670D2D-45F1-E048-A358-D20008796ABC}" type="datetimeFigureOut">
              <a:rPr lang="sl-SI" smtClean="0"/>
              <a:t>21. 11. 22</a:t>
            </a:fld>
            <a:endParaRPr lang="sl-S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l-S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192431-9B6B-014C-A19A-73D98EEF972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611168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192431-9B6B-014C-A19A-73D98EEF9724}" type="slidenum">
              <a:rPr lang="sl-SI" smtClean="0"/>
              <a:t>13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1769226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192431-9B6B-014C-A19A-73D98EEF9724}" type="slidenum">
              <a:rPr lang="sl-SI" smtClean="0"/>
              <a:t>27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4391760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192431-9B6B-014C-A19A-73D98EEF9724}" type="slidenum">
              <a:rPr lang="sl-SI" smtClean="0"/>
              <a:t>28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6933629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192431-9B6B-014C-A19A-73D98EEF9724}" type="slidenum">
              <a:rPr lang="sl-SI" smtClean="0"/>
              <a:t>29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2829927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192431-9B6B-014C-A19A-73D98EEF9724}" type="slidenum">
              <a:rPr lang="sl-SI" smtClean="0"/>
              <a:t>30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8870524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8E5476-73CA-47B9-888E-B7CBF7033153}" type="slidenum">
              <a:rPr lang="sl-SI" smtClean="0"/>
              <a:t>17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281258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192431-9B6B-014C-A19A-73D98EEF9724}" type="slidenum">
              <a:rPr lang="sl-SI" smtClean="0"/>
              <a:t>20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943634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192431-9B6B-014C-A19A-73D98EEF9724}" type="slidenum">
              <a:rPr lang="sl-SI" smtClean="0"/>
              <a:t>21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1587150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192431-9B6B-014C-A19A-73D98EEF9724}" type="slidenum">
              <a:rPr lang="sl-SI" smtClean="0"/>
              <a:t>22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7195192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192431-9B6B-014C-A19A-73D98EEF9724}" type="slidenum">
              <a:rPr lang="sl-SI" smtClean="0"/>
              <a:t>23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8694821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192431-9B6B-014C-A19A-73D98EEF9724}" type="slidenum">
              <a:rPr lang="sl-SI" smtClean="0"/>
              <a:t>24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1258091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192431-9B6B-014C-A19A-73D98EEF9724}" type="slidenum">
              <a:rPr lang="sl-SI" smtClean="0"/>
              <a:t>25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577262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192431-9B6B-014C-A19A-73D98EEF9724}" type="slidenum">
              <a:rPr lang="sl-SI" smtClean="0"/>
              <a:t>26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0759628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6A433-BE8B-3F8A-A46E-E97F3CD9F5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D30F46F-39C3-51AF-8C79-396B663B07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l-S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9C6F9E-867A-140B-3CFC-442DF02C8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Uvajanje RIN v osnovno in srednjo šolo</a:t>
            </a:r>
            <a:endParaRPr lang="sl-S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D0AF8A-9B35-AF74-8534-C98D5D43AF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Zavedajmo se svoje odgovornosti do mladih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E8B7DE-827E-6967-9973-600A6FBF94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524530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1BCE06-871E-CB33-D0F6-2B79355AE4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222355-A9B3-F6B4-3704-A4E2B5C422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1C7D7B-4575-6693-6173-3FC8BA7CFE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Uvajanje RIN v osnovno in srednjo šolo</a:t>
            </a:r>
            <a:endParaRPr lang="sl-S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87E1AF-6172-1703-4DD1-56629F1C6B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Zavedajmo se svoje odgovornosti do mladih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618665-73A6-4B76-C714-0C3819ADFC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525239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98F73D8-119D-EB3D-54EB-4B5765ECB76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C5A4EA-86C0-DF65-E556-578B5B60AD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923BC6-1A7B-1425-1C31-74C1EAF581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Uvajanje RIN v osnovno in srednjo šolo</a:t>
            </a:r>
            <a:endParaRPr lang="sl-S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AFB080-DC91-4B55-69FE-20B4362397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Zavedajmo se svoje odgovornosti do mladih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5A9241-F436-1C48-F455-3056AC8F77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735471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180CD-BFB8-BFCD-3FEA-64C0231DE4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96B2C0-AC32-CA78-DBCB-15B5680266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6292FF-0B74-2C47-1C9E-932A5C1A1F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Uvajanje RIN v osnovno in srednjo šolo</a:t>
            </a:r>
            <a:endParaRPr lang="sl-S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F80129-625A-8EF0-7F56-6965DC60F9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Zavedajmo se svoje odgovornosti do mladih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30753-020D-BC18-C391-EA3E68CC4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4383762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D5B601-F556-1562-C094-31EF13AB8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643BC6-72F3-5FB0-69CB-8FBE2C4D7F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49944B-74DA-84E8-785A-48612D1EA2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Uvajanje RIN v osnovno in srednjo šolo</a:t>
            </a:r>
            <a:endParaRPr lang="sl-S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00701B-0816-01D9-5214-B83C4F5F13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Zavedajmo se svoje odgovornosti do mladih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C8F613-A17F-01EB-E672-729F48753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150641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2C886F-C5AA-3EA8-F320-001C5093D2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A7AB81-469C-E7B8-A366-85A02521C1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876E8A-4705-AB87-8E0A-A8262C9742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B360C1-9D70-5FD0-59F6-682AF1C868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Uvajanje RIN v osnovno in srednjo šolo</a:t>
            </a:r>
            <a:endParaRPr lang="sl-S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34E97F-B424-47A6-11B4-4F6ED4953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Zavedajmo se svoje odgovornosti do mladih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A2D066-367C-8177-ACD1-2626675E71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51845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105C04-BB7D-27C2-A371-F1B97A2756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DEE67A-1FFD-C7B8-5D7A-F0731787D5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727FCD-78D0-9F83-A9D3-E7CDFBE297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79640AA-84D4-BD7B-83C7-A75E450879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E556A8C-7A7B-099B-425C-6E3BA9A607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E820805-8D9F-EE84-D703-23B695E91C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Uvajanje RIN v osnovno in srednjo šolo</a:t>
            </a:r>
            <a:endParaRPr lang="sl-S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C7D5075-2050-0236-D6AF-2AC48AE19A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Zavedajmo se svoje odgovornosti do mladih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F396E8D-6C20-8E20-0108-C73D9AE389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2056658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211C64-B9F6-1305-070F-4DA434171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DA496F-D5C6-6BCF-79F5-7F94F3FCA7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Uvajanje RIN v osnovno in srednjo šolo</a:t>
            </a:r>
            <a:endParaRPr lang="sl-S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E6CD91-6583-2538-FCD0-D026F0E745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Zavedajmo se svoje odgovornosti do mladih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75BDD7F-13BE-F548-1C84-71E5743486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017948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DD47392-8A96-B62C-411F-2648EA7A92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Uvajanje RIN v osnovno in srednjo šolo</a:t>
            </a:r>
            <a:endParaRPr lang="sl-SI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6AFB307-1BA2-1BEF-274E-5AE642E58F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Zavedajmo se svoje odgovornosti do mladih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CAA5AC-00F9-3B67-9D00-661DF7EEE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923943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E83B4-089A-294C-978A-3B34C111A8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0619FC-5B42-297F-BBFE-CFF81631BB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850D09-6A5A-1CD3-6DD0-38A659F1AE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343770-2CFA-330A-F76F-619F790958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Uvajanje RIN v osnovno in srednjo šolo</a:t>
            </a:r>
            <a:endParaRPr lang="sl-S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495DD6-F6E6-8127-F922-FE31CBD1EC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Zavedajmo se svoje odgovornosti do mladih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7BAF05-7B00-CFF2-C3BB-D7F9AA8D58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680701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F2E37E-150B-B25D-AC93-ED1C941971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65AC62D-00A2-33A4-DD16-AF7CB37C947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l-S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E5ACC2-F64D-A0FE-5833-53EBCF934E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E6B69C-163C-AD02-0895-6FA9215782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Uvajanje RIN v osnovno in srednjo šolo</a:t>
            </a:r>
            <a:endParaRPr lang="sl-S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053476-2BF6-4649-BD2A-5C01F0DAB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Zavedajmo se svoje odgovornosti do mladih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ED7F91-6A43-FE0F-B395-25D9EC585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202225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C877CCB-7D09-11F3-A134-051092490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6B1F21-D7F0-FE4D-DC87-7AC6520D8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802BB3-8E21-507A-14AB-FBF1F047B73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Uvajanje RIN v osnovno in srednjo šolo</a:t>
            </a:r>
            <a:endParaRPr lang="sl-S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ACF436-C569-874F-C80A-B48255288B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sl-SI"/>
              <a:t>Zavedajmo se svoje odgovornosti do mladih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678799-9C42-8922-D5F4-710B250BB2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B04069-6DC5-3C42-9D21-3FEA0E41D8F8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067462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redmine.lusy.fri.uni-lj.si/documents/307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video.arnes.si/watch/tmjyl44yqpf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4.png"/><Relationship Id="rId5" Type="http://schemas.openxmlformats.org/officeDocument/2006/relationships/image" Target="../media/image20.png"/><Relationship Id="rId10" Type="http://schemas.openxmlformats.org/officeDocument/2006/relationships/image" Target="../media/image3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6.png"/><Relationship Id="rId7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3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ccl.org.ua/en/tools/map-of-enforced-disappearances-in-ukraine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cerc2021.acm.si/#results" TargetMode="External"/><Relationship Id="rId2" Type="http://schemas.openxmlformats.org/officeDocument/2006/relationships/hyperlink" Target="https://stats.ioinformatics.org/countries/?sort=total_desc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31EF3E-C45F-6B2F-D6C0-D64931E6EE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8730" y="1122362"/>
            <a:ext cx="9698990" cy="2928421"/>
          </a:xfrm>
        </p:spPr>
        <p:txBody>
          <a:bodyPr>
            <a:normAutofit fontScale="90000"/>
          </a:bodyPr>
          <a:lstStyle/>
          <a:p>
            <a:r>
              <a:rPr lang="sl-SI" b="1" dirty="0">
                <a:solidFill>
                  <a:schemeClr val="accent6">
                    <a:lumMod val="50000"/>
                  </a:schemeClr>
                </a:solidFill>
              </a:rPr>
              <a:t>Zavedajmo se svoje odgovornosti do mladih</a:t>
            </a:r>
            <a:br>
              <a:rPr lang="sl-SI" dirty="0"/>
            </a:br>
            <a:r>
              <a:rPr lang="sl-SI" b="1" i="1" dirty="0">
                <a:solidFill>
                  <a:srgbClr val="0070C0"/>
                </a:solidFill>
              </a:rPr>
              <a:t>kaj se dogaja v EU in kje smo v Sloveniji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E517DC-98F8-9DE7-7D48-1E0BD47A8A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60569"/>
            <a:ext cx="9144000" cy="491491"/>
          </a:xfrm>
        </p:spPr>
        <p:txBody>
          <a:bodyPr>
            <a:normAutofit/>
          </a:bodyPr>
          <a:lstStyle/>
          <a:p>
            <a:pPr algn="r"/>
            <a:r>
              <a:rPr lang="sl-SI" b="1" dirty="0">
                <a:solidFill>
                  <a:schemeClr val="accent2">
                    <a:lumMod val="75000"/>
                  </a:schemeClr>
                </a:solidFill>
              </a:rPr>
              <a:t>Andrej Brodnik, ACM Slovenija, UL FRI &amp; UP FAMNIT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F10A563-3D24-F86C-3D8A-6A6DBA942C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5520" y="5481807"/>
            <a:ext cx="1915160" cy="1014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8645E3E1-EC3A-9125-BC70-1F5AE87DF0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5574" y="5513266"/>
            <a:ext cx="2386330" cy="951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A6117204-4EF7-A4B3-914F-90C0D299FB23}"/>
              </a:ext>
            </a:extLst>
          </p:cNvPr>
          <p:cNvGrpSpPr/>
          <p:nvPr/>
        </p:nvGrpSpPr>
        <p:grpSpPr>
          <a:xfrm>
            <a:off x="10469880" y="245916"/>
            <a:ext cx="1487169" cy="509418"/>
            <a:chOff x="10469880" y="245916"/>
            <a:chExt cx="1487169" cy="509418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8805140-E5DB-2E89-3CF1-B66823FB827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070344" y="247639"/>
              <a:ext cx="886705" cy="505973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B6B9189-883B-04C7-8BC2-70FC96C9DB7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469880" y="245916"/>
              <a:ext cx="497840" cy="509418"/>
            </a:xfrm>
            <a:prstGeom prst="rect">
              <a:avLst/>
            </a:prstGeom>
          </p:spPr>
        </p:pic>
      </p:grpSp>
      <p:sp>
        <p:nvSpPr>
          <p:cNvPr id="4" name="Subtitle 2">
            <a:extLst>
              <a:ext uri="{FF2B5EF4-FFF2-40B4-BE49-F238E27FC236}">
                <a16:creationId xmlns:a16="http://schemas.microsoft.com/office/drawing/2014/main" id="{A9AC63FF-BA16-886B-963C-A2D916FAB1BD}"/>
              </a:ext>
            </a:extLst>
          </p:cNvPr>
          <p:cNvSpPr txBox="1">
            <a:spLocks/>
          </p:cNvSpPr>
          <p:nvPr/>
        </p:nvSpPr>
        <p:spPr>
          <a:xfrm>
            <a:off x="566174" y="5275019"/>
            <a:ext cx="6223246" cy="118979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sl-SI" dirty="0">
                <a:solidFill>
                  <a:srgbClr val="7030A0"/>
                </a:solidFill>
                <a:latin typeface="+mj-lt"/>
              </a:rPr>
              <a:t>Uvajanje RIN v osnovno in srednjo šolo</a:t>
            </a:r>
          </a:p>
          <a:p>
            <a:pPr algn="l"/>
            <a:r>
              <a:rPr lang="sl-SI" dirty="0">
                <a:solidFill>
                  <a:srgbClr val="7030A0"/>
                </a:solidFill>
                <a:latin typeface="+mj-lt"/>
              </a:rPr>
              <a:t>Komisija Državnega sveta za kulturo, znanost, šolstvo in šport, 22. 11. 2022</a:t>
            </a:r>
          </a:p>
        </p:txBody>
      </p:sp>
      <p:pic>
        <p:nvPicPr>
          <p:cNvPr id="5" name="Picture 2" descr="ACM">
            <a:extLst>
              <a:ext uri="{FF2B5EF4-FFF2-40B4-BE49-F238E27FC236}">
                <a16:creationId xmlns:a16="http://schemas.microsoft.com/office/drawing/2014/main" id="{1E3500D0-6FF0-8625-76CF-0C58AC9602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5034" y="5561105"/>
            <a:ext cx="855870" cy="855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Qr code&#10;&#10;Description automatically generated">
            <a:extLst>
              <a:ext uri="{FF2B5EF4-FFF2-40B4-BE49-F238E27FC236}">
                <a16:creationId xmlns:a16="http://schemas.microsoft.com/office/drawing/2014/main" id="{206A32D2-3D6E-D968-8705-3CECC92D688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68730" y="3412970"/>
            <a:ext cx="1623060" cy="1623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5847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Motivacija - </a:t>
            </a:r>
            <a:r>
              <a:rPr lang="sl-SI" i="1" dirty="0"/>
              <a:t>gospodarstvo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8D39F-706A-402D-F3E1-F1B9A564D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l-SI" dirty="0"/>
              <a:t>Glede na cilje EU Digitalnega kompasa bomo letno potrebovali 5.000 do 6.000 novih IKT strokovnjakov vsako leto </a:t>
            </a:r>
            <a:r>
              <a:rPr lang="sl-SI" sz="2200" dirty="0"/>
              <a:t>(ZIT GZS, april 2022)</a:t>
            </a:r>
            <a:endParaRPr lang="sl-SI" dirty="0"/>
          </a:p>
          <a:p>
            <a:pPr lvl="1"/>
            <a:r>
              <a:rPr lang="sl-SI" dirty="0"/>
              <a:t>tretjina generacije</a:t>
            </a:r>
            <a:endParaRPr lang="sl" dirty="0"/>
          </a:p>
          <a:p>
            <a:pPr lvl="1"/>
            <a:r>
              <a:rPr lang="sl" dirty="0"/>
              <a:t>matura iz informatike: manj kot 4% maturantov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2CAFE8-8712-A8C8-F060-DF3042F17A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Uvajanje RIN v osnovno in srednjo šolo</a:t>
            </a:r>
            <a:endParaRPr lang="sl-S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E038CD-6B5A-4EDD-07A7-28AF87D3D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10</a:t>
            </a:fld>
            <a:endParaRPr lang="sl-SI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51E08B3-E251-6892-0903-90A542B5E1D2}"/>
              </a:ext>
            </a:extLst>
          </p:cNvPr>
          <p:cNvGrpSpPr/>
          <p:nvPr/>
        </p:nvGrpSpPr>
        <p:grpSpPr>
          <a:xfrm>
            <a:off x="10469880" y="245916"/>
            <a:ext cx="1487169" cy="509418"/>
            <a:chOff x="10469880" y="245916"/>
            <a:chExt cx="1487169" cy="509418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4605F87-A60D-C674-E11D-DD2BBF8A07F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070344" y="247639"/>
              <a:ext cx="886705" cy="505973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45F8A2C4-1CF6-D01F-4B8A-FBD6F94EEF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69880" y="245916"/>
              <a:ext cx="497840" cy="509418"/>
            </a:xfrm>
            <a:prstGeom prst="rect">
              <a:avLst/>
            </a:prstGeom>
          </p:spPr>
        </p:pic>
      </p:grp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BFE0AD96-7917-E00C-A4B2-A17CA91010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Zavedajmo se svoje odgovornosti do mladih</a:t>
            </a:r>
          </a:p>
        </p:txBody>
      </p:sp>
    </p:spTree>
    <p:extLst>
      <p:ext uri="{BB962C8B-B14F-4D97-AF65-F5344CB8AC3E}">
        <p14:creationId xmlns:p14="http://schemas.microsoft.com/office/powerpoint/2010/main" val="426912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sl-SI" dirty="0"/>
              <a:t>Poročilo Eurydice 2022 </a:t>
            </a:r>
            <a:r>
              <a:rPr lang="sl-SI" sz="3600" dirty="0"/>
              <a:t>(na kratko)</a:t>
            </a:r>
            <a:endParaRPr lang="sl-SI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3AECA3-6795-C1DE-7A33-22E9F547AE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Uvajanje RIN v osnovno in srednjo šolo</a:t>
            </a:r>
            <a:endParaRPr lang="sl-SI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A98F26-31C1-3C75-2592-8ED4F5D05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11</a:t>
            </a:fld>
            <a:endParaRPr lang="sl-SI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C8CCF991-471A-E09B-8868-61A94D20AC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350" y="1808174"/>
            <a:ext cx="10555994" cy="175483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sl-SI" b="1" dirty="0"/>
              <a:t>države:</a:t>
            </a:r>
          </a:p>
          <a:p>
            <a:pPr lvl="1"/>
            <a:r>
              <a:rPr lang="sl-SI" sz="2800" dirty="0"/>
              <a:t>EU: 27 držav</a:t>
            </a:r>
          </a:p>
          <a:p>
            <a:pPr lvl="1"/>
            <a:r>
              <a:rPr lang="sl-SI" sz="2800" dirty="0">
                <a:solidFill>
                  <a:srgbClr val="0070C0"/>
                </a:solidFill>
              </a:rPr>
              <a:t>ostalo: 10 držav (Albanija, Bosna in Hercegovina, Švica, Islandija, Lihtenštajn, Črna Gora, Severna Makedonija, Norveška, Srbija in Turčija)</a:t>
            </a:r>
            <a:endParaRPr lang="sl-SI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sl-SI" b="1" dirty="0"/>
          </a:p>
          <a:p>
            <a:pPr marL="0" indent="0">
              <a:buNone/>
            </a:pPr>
            <a:endParaRPr lang="sl-SI" b="1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25B18F9-16DF-4414-10B8-02C00B7012DB}"/>
              </a:ext>
            </a:extLst>
          </p:cNvPr>
          <p:cNvGrpSpPr/>
          <p:nvPr/>
        </p:nvGrpSpPr>
        <p:grpSpPr>
          <a:xfrm>
            <a:off x="10469880" y="245916"/>
            <a:ext cx="1487169" cy="509418"/>
            <a:chOff x="10469880" y="245916"/>
            <a:chExt cx="1487169" cy="509418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71A892D-5BE2-4E00-F0B2-DD570CD4618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070344" y="247639"/>
              <a:ext cx="886705" cy="505973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84558397-5DA0-6D66-73CE-2F59BB82A26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69880" y="245916"/>
              <a:ext cx="497840" cy="509418"/>
            </a:xfrm>
            <a:prstGeom prst="rect">
              <a:avLst/>
            </a:prstGeom>
          </p:spPr>
        </p:pic>
      </p:grp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4B01C9B-4E1F-93E3-6CD8-AED97B985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Zavedajmo se svoje odgovornosti do mladih</a:t>
            </a:r>
          </a:p>
        </p:txBody>
      </p:sp>
      <p:graphicFrame>
        <p:nvGraphicFramePr>
          <p:cNvPr id="5" name="Table 9">
            <a:extLst>
              <a:ext uri="{FF2B5EF4-FFF2-40B4-BE49-F238E27FC236}">
                <a16:creationId xmlns:a16="http://schemas.microsoft.com/office/drawing/2014/main" id="{A4D74A04-30C5-3435-DE01-1BC1AF1B5B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314634"/>
              </p:ext>
            </p:extLst>
          </p:nvPr>
        </p:nvGraphicFramePr>
        <p:xfrm>
          <a:off x="1728347" y="3563007"/>
          <a:ext cx="81280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4190">
                  <a:extLst>
                    <a:ext uri="{9D8B030D-6E8A-4147-A177-3AD203B41FA5}">
                      <a16:colId xmlns:a16="http://schemas.microsoft.com/office/drawing/2014/main" val="3664336825"/>
                    </a:ext>
                  </a:extLst>
                </a:gridCol>
                <a:gridCol w="1477010">
                  <a:extLst>
                    <a:ext uri="{9D8B030D-6E8A-4147-A177-3AD203B41FA5}">
                      <a16:colId xmlns:a16="http://schemas.microsoft.com/office/drawing/2014/main" val="2439870911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209592329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121720376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8183075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sl-SI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sl-SI" dirty="0"/>
                        <a:t>Obvezni predmet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sl-SI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sl-SI" dirty="0"/>
                        <a:t>Obvezna vsebina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sl-SI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52970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sl-SI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dirty="0">
                          <a:solidFill>
                            <a:schemeClr val="bg1"/>
                          </a:solidFill>
                        </a:rPr>
                        <a:t>V EU (od 27)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dirty="0">
                          <a:solidFill>
                            <a:schemeClr val="bg1"/>
                          </a:solidFill>
                        </a:rPr>
                        <a:t>Ostalo (od 10)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dirty="0">
                          <a:solidFill>
                            <a:schemeClr val="bg1"/>
                          </a:solidFill>
                        </a:rPr>
                        <a:t>V EU (od 27)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dirty="0">
                          <a:solidFill>
                            <a:schemeClr val="bg1"/>
                          </a:solidFill>
                        </a:rPr>
                        <a:t>Ostalo (od 10)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80585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l-SI" dirty="0"/>
                        <a:t>Pred reformami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dirty="0"/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dirty="0"/>
                        <a:t>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dirty="0"/>
                        <a:t>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1052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l-SI" dirty="0"/>
                        <a:t>Po reformah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dirty="0"/>
                        <a:t>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dirty="0"/>
                        <a:t>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l-SI" dirty="0"/>
                        <a:t>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2953169"/>
                  </a:ext>
                </a:extLst>
              </a:tr>
            </a:tbl>
          </a:graphicData>
        </a:graphic>
      </p:graphicFrame>
      <p:grpSp>
        <p:nvGrpSpPr>
          <p:cNvPr id="13" name="Group 12">
            <a:extLst>
              <a:ext uri="{FF2B5EF4-FFF2-40B4-BE49-F238E27FC236}">
                <a16:creationId xmlns:a16="http://schemas.microsoft.com/office/drawing/2014/main" id="{3C6303FB-335B-B9F2-639B-D52C9509DC85}"/>
              </a:ext>
            </a:extLst>
          </p:cNvPr>
          <p:cNvGrpSpPr/>
          <p:nvPr/>
        </p:nvGrpSpPr>
        <p:grpSpPr>
          <a:xfrm>
            <a:off x="5972503" y="4972400"/>
            <a:ext cx="2445349" cy="1089978"/>
            <a:chOff x="6004034" y="4872990"/>
            <a:chExt cx="2445349" cy="1089978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DBDA4D4-229D-1557-5959-2B4D323ABE71}"/>
                </a:ext>
              </a:extLst>
            </p:cNvPr>
            <p:cNvSpPr txBox="1"/>
            <p:nvPr/>
          </p:nvSpPr>
          <p:spPr>
            <a:xfrm>
              <a:off x="6004034" y="5439748"/>
              <a:ext cx="244534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l-SI" sz="2800" b="1" dirty="0">
                  <a:solidFill>
                    <a:srgbClr val="FF0000"/>
                  </a:solidFill>
                </a:rPr>
                <a:t>Slovenija edina</a:t>
              </a:r>
            </a:p>
          </p:txBody>
        </p: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BDF2E59E-2DCC-A484-5428-87073E5E3803}"/>
                </a:ext>
              </a:extLst>
            </p:cNvPr>
            <p:cNvCxnSpPr>
              <a:stCxn id="10" idx="0"/>
            </p:cNvCxnSpPr>
            <p:nvPr/>
          </p:nvCxnSpPr>
          <p:spPr>
            <a:xfrm flipV="1">
              <a:off x="7226709" y="4872990"/>
              <a:ext cx="198850" cy="566758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12670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RIN in kurikulum – reforma v Sloveniji</a:t>
            </a:r>
            <a:endParaRPr lang="sl-SI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8D39F-706A-402D-F3E1-F1B9A564D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l-SI" i="1" dirty="0"/>
              <a:t>Izhodišča za prenovo učnih načrtov v osnovni šoli in gimnaziji</a:t>
            </a:r>
            <a:r>
              <a:rPr lang="sl-SI" dirty="0"/>
              <a:t>:</a:t>
            </a:r>
          </a:p>
          <a:p>
            <a:r>
              <a:rPr lang="sl-SI" dirty="0"/>
              <a:t>uvajanje digitalnih kompetenc prečno v predmetih</a:t>
            </a:r>
          </a:p>
          <a:p>
            <a:pPr lvl="1"/>
            <a:r>
              <a:rPr lang="sl-SI" dirty="0"/>
              <a:t>slaba izkušnja v Avstriji (</a:t>
            </a:r>
            <a:r>
              <a:rPr lang="sl-SI" sz="1800" i="1" dirty="0"/>
              <a:t>Corinna Hörmann, Lisa Kuka, Eva Schmidthaler, Marina Rottenhofer, and Barbara Sabitzer: From Non-Existent to Mandatory in Five Years – The Journey of Digital Education in the Austrian School System, ISSEP 2022</a:t>
            </a:r>
            <a:r>
              <a:rPr lang="sl-SI" dirty="0"/>
              <a:t>)</a:t>
            </a:r>
          </a:p>
          <a:p>
            <a:r>
              <a:rPr lang="sl-SI" dirty="0"/>
              <a:t>osnova </a:t>
            </a:r>
            <a:r>
              <a:rPr lang="sl-SI" i="1" dirty="0"/>
              <a:t>DigComp2.2</a:t>
            </a:r>
            <a:r>
              <a:rPr lang="sl-SI" dirty="0"/>
              <a:t>: uporaba IKT in ne razumevanje</a:t>
            </a:r>
          </a:p>
          <a:p>
            <a:pPr lvl="1"/>
            <a:r>
              <a:rPr lang="sl-SI" dirty="0"/>
              <a:t>spretnosti, ki vodi k uporabnikom in ne ustvarjalcem, 2. poročilo RINOS:</a:t>
            </a:r>
            <a:br>
              <a:rPr lang="sl-SI" dirty="0"/>
            </a:br>
            <a:r>
              <a:rPr lang="sl-SI" i="1" dirty="0"/>
              <a:t>Digitalne kompetence nas naučijo </a:t>
            </a:r>
            <a:r>
              <a:rPr lang="sl-SI" b="1" i="1" dirty="0"/>
              <a:t>držati pero</a:t>
            </a:r>
            <a:r>
              <a:rPr lang="sl-SI" i="1" dirty="0"/>
              <a:t>, pri RIN pa se učimo </a:t>
            </a:r>
            <a:r>
              <a:rPr lang="sl-SI" b="1" i="1" dirty="0"/>
              <a:t>pisati zgodbe</a:t>
            </a:r>
            <a:r>
              <a:rPr lang="sl-SI" i="1" dirty="0"/>
              <a:t>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3AECA3-6795-C1DE-7A33-22E9F547AE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Uvajanje RIN v osnovno in srednjo šolo</a:t>
            </a:r>
            <a:endParaRPr lang="sl-S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A98F26-31C1-3C75-2592-8ED4F5D05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12</a:t>
            </a:fld>
            <a:endParaRPr lang="sl-SI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936675E-53C8-62D5-81F5-8D6042895C46}"/>
              </a:ext>
            </a:extLst>
          </p:cNvPr>
          <p:cNvGrpSpPr/>
          <p:nvPr/>
        </p:nvGrpSpPr>
        <p:grpSpPr>
          <a:xfrm>
            <a:off x="10469880" y="245916"/>
            <a:ext cx="1487169" cy="509418"/>
            <a:chOff x="10469880" y="245916"/>
            <a:chExt cx="1487169" cy="509418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FAF2842-2D7A-D85C-6688-31C6D60D6D0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070344" y="247639"/>
              <a:ext cx="886705" cy="505973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20B32DB-EEDB-1160-62D7-C481A234C0D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69880" y="245916"/>
              <a:ext cx="497840" cy="509418"/>
            </a:xfrm>
            <a:prstGeom prst="rect">
              <a:avLst/>
            </a:prstGeom>
          </p:spPr>
        </p:pic>
      </p:grp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BC2001BD-C5BC-A94D-671D-DA8545DE3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Zavedajmo se svoje odgovornosti do mladih</a:t>
            </a:r>
          </a:p>
        </p:txBody>
      </p:sp>
    </p:spTree>
    <p:extLst>
      <p:ext uri="{BB962C8B-B14F-4D97-AF65-F5344CB8AC3E}">
        <p14:creationId xmlns:p14="http://schemas.microsoft.com/office/powerpoint/2010/main" val="32263588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RIN in kurikulum – premisleki </a:t>
            </a:r>
            <a:r>
              <a:rPr lang="sl-SI" sz="3200" dirty="0"/>
              <a:t>(Eurydice)</a:t>
            </a:r>
            <a:endParaRPr lang="sl-SI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8D39F-706A-402D-F3E1-F1B9A564D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sl-SI" b="1" dirty="0"/>
              <a:t>Poseben predmet / integrirano:</a:t>
            </a:r>
          </a:p>
          <a:p>
            <a:pPr>
              <a:buFont typeface="System Font Regular"/>
              <a:buChar char="+"/>
            </a:pPr>
            <a:r>
              <a:rPr lang="sl" dirty="0">
                <a:solidFill>
                  <a:schemeClr val="accent6">
                    <a:lumMod val="50000"/>
                  </a:schemeClr>
                </a:solidFill>
              </a:rPr>
              <a:t>izobraževalni cilji so jasnejši, kurikulum je lažje razvijati in upravljati</a:t>
            </a:r>
          </a:p>
          <a:p>
            <a:pPr>
              <a:buFont typeface="System Font Regular"/>
              <a:buChar char="+"/>
            </a:pPr>
            <a:r>
              <a:rPr lang="sl" dirty="0">
                <a:solidFill>
                  <a:schemeClr val="accent6">
                    <a:lumMod val="50000"/>
                  </a:schemeClr>
                </a:solidFill>
              </a:rPr>
              <a:t>predmet ima pomembnejši status in njegovo poravnanost z drugimi predmeti	</a:t>
            </a:r>
          </a:p>
          <a:p>
            <a:pPr>
              <a:buFont typeface="System Font Regular"/>
              <a:buChar char="+"/>
            </a:pPr>
            <a:r>
              <a:rPr lang="sl" dirty="0">
                <a:solidFill>
                  <a:schemeClr val="accent6">
                    <a:lumMod val="50000"/>
                  </a:schemeClr>
                </a:solidFill>
              </a:rPr>
              <a:t>boljši za kariero učiteljev RIN</a:t>
            </a:r>
            <a:endParaRPr lang="sl-SI" dirty="0"/>
          </a:p>
          <a:p>
            <a:pPr>
              <a:buFont typeface="System Font Regular"/>
              <a:buChar char="-"/>
            </a:pPr>
            <a:r>
              <a:rPr lang="sl" dirty="0">
                <a:solidFill>
                  <a:srgbClr val="FF0000"/>
                </a:solidFill>
              </a:rPr>
              <a:t>težje najti mesto za novo vsebino v obstoječem urniku</a:t>
            </a:r>
            <a:endParaRPr lang="sl-SI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sl-SI" b="1" dirty="0"/>
              <a:t>Prečna vsebina:</a:t>
            </a:r>
            <a:endParaRPr lang="sl-SI" dirty="0"/>
          </a:p>
          <a:p>
            <a:pPr>
              <a:buFont typeface="System Font Regular"/>
              <a:buChar char="+"/>
            </a:pPr>
            <a:r>
              <a:rPr lang="sl" dirty="0">
                <a:solidFill>
                  <a:schemeClr val="accent6">
                    <a:lumMod val="50000"/>
                  </a:schemeClr>
                </a:solidFill>
              </a:rPr>
              <a:t>drugi predmeti imajo koristi od pomembne vloge RIN</a:t>
            </a:r>
          </a:p>
          <a:p>
            <a:pPr>
              <a:buFont typeface="System Font Regular"/>
              <a:buChar char="-"/>
            </a:pPr>
            <a:r>
              <a:rPr lang="sl" dirty="0">
                <a:solidFill>
                  <a:srgbClr val="FF0000"/>
                </a:solidFill>
              </a:rPr>
              <a:t>tveganje osredotočanja na tehnološki del in spodbujanje dojemanja RIN kot orodja za poučevanje drugih predmetov in ne kot samostojnega znanstvenega predmeta.</a:t>
            </a:r>
            <a:endParaRPr lang="sl-SI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54B0DE-675B-E544-2B86-79E18DE6C7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Uvajanje RIN v osnovno in srednjo šolo</a:t>
            </a:r>
            <a:endParaRPr lang="sl-S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21ECAC-B356-9D0A-E11B-6980D73F1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13</a:t>
            </a:fld>
            <a:endParaRPr lang="sl-SI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884CAFA-9B74-D642-DE02-541725E9F40E}"/>
              </a:ext>
            </a:extLst>
          </p:cNvPr>
          <p:cNvGrpSpPr/>
          <p:nvPr/>
        </p:nvGrpSpPr>
        <p:grpSpPr>
          <a:xfrm>
            <a:off x="10469880" y="245916"/>
            <a:ext cx="1487169" cy="509418"/>
            <a:chOff x="10469880" y="245916"/>
            <a:chExt cx="1487169" cy="509418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9A5C26CD-0605-2B29-4CDF-554E264B8F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70344" y="247639"/>
              <a:ext cx="886705" cy="505973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CD2C6B7-1BE6-3BBD-6775-9972E4A1073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69880" y="245916"/>
              <a:ext cx="497840" cy="509418"/>
            </a:xfrm>
            <a:prstGeom prst="rect">
              <a:avLst/>
            </a:prstGeom>
          </p:spPr>
        </p:pic>
      </p:grp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6AAA41FF-C22D-7EF4-19DD-F96EA15707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Zavedajmo se svoje odgovornosti do mladih</a:t>
            </a:r>
          </a:p>
        </p:txBody>
      </p:sp>
    </p:spTree>
    <p:extLst>
      <p:ext uri="{BB962C8B-B14F-4D97-AF65-F5344CB8AC3E}">
        <p14:creationId xmlns:p14="http://schemas.microsoft.com/office/powerpoint/2010/main" val="10295670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i="1" dirty="0"/>
              <a:t>Politična volja – zgolj in samo </a:t>
            </a:r>
            <a:r>
              <a:rPr lang="sl-SI" sz="2800" dirty="0"/>
              <a:t>(kronologija)</a:t>
            </a:r>
            <a:endParaRPr lang="sl-S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8D39F-706A-402D-F3E1-F1B9A564D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l-SI" dirty="0"/>
              <a:t>Posvet SAZU 2017:</a:t>
            </a:r>
          </a:p>
          <a:p>
            <a:pPr marL="457200" lvl="1" indent="0">
              <a:buNone/>
            </a:pPr>
            <a:r>
              <a:rPr lang="sl-SI" b="1" dirty="0">
                <a:solidFill>
                  <a:schemeClr val="accent6">
                    <a:lumMod val="50000"/>
                  </a:schemeClr>
                </a:solidFill>
              </a:rPr>
              <a:t>Uvesti temeljne vsebine RIN v kurikul vrtcev ter učne načrte osnovne in srednjih šol.</a:t>
            </a:r>
            <a:endParaRPr lang="sl-SI" dirty="0"/>
          </a:p>
          <a:p>
            <a:pPr marL="0" indent="0">
              <a:buNone/>
            </a:pPr>
            <a:r>
              <a:rPr lang="sl-SI" dirty="0"/>
              <a:t>Strokovni  svet RS za splošno izobraževanje, 21. 10. 2021:</a:t>
            </a:r>
          </a:p>
          <a:p>
            <a:pPr marL="457200" lvl="1" indent="0">
              <a:buNone/>
            </a:pPr>
            <a:r>
              <a:rPr lang="sl-SI" b="1" dirty="0">
                <a:solidFill>
                  <a:schemeClr val="accent6">
                    <a:lumMod val="50000"/>
                  </a:schemeClr>
                </a:solidFill>
              </a:rPr>
              <a:t>Strokovni  svet RS za splošno izobraževanje </a:t>
            </a:r>
            <a:r>
              <a:rPr lang="sl-SI" b="1" dirty="0">
                <a:solidFill>
                  <a:srgbClr val="FF0000"/>
                </a:solidFill>
              </a:rPr>
              <a:t>poziva Ministrstvo za izobraževanje, znanost in šport, da naredi ključne korake</a:t>
            </a:r>
            <a:r>
              <a:rPr lang="sl-SI" b="1" dirty="0">
                <a:solidFill>
                  <a:schemeClr val="accent6">
                    <a:lumMod val="50000"/>
                  </a:schemeClr>
                </a:solidFill>
              </a:rPr>
              <a:t> za izvajanje ciljev iz poročila strokovne delovne skupine (RINOS) z upoštevanjem poudarkov iz razprave.</a:t>
            </a:r>
            <a:endParaRPr lang="sl-SI" dirty="0"/>
          </a:p>
          <a:p>
            <a:pPr marL="0" indent="0">
              <a:buNone/>
            </a:pPr>
            <a:r>
              <a:rPr lang="sl-SI" dirty="0"/>
              <a:t>2TDK:</a:t>
            </a:r>
          </a:p>
          <a:p>
            <a:pPr marL="457200" lvl="1" indent="0">
              <a:buNone/>
            </a:pPr>
            <a:r>
              <a:rPr lang="sl-SI" dirty="0">
                <a:solidFill>
                  <a:schemeClr val="accent6">
                    <a:lumMod val="50000"/>
                  </a:schemeClr>
                </a:solidFill>
              </a:rPr>
              <a:t>Austria Rail Engineering GmbH in SŽ – Projektivno podjetje, d.d., za takratno Ministrstvo za promet in zveze izdelala študijo upravičenosti: Povečanje kapacitet enotirne proge Divača–Koper. [1996]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75ECFD-4176-A79B-C88F-E0127F337C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Uvajanje RIN v osnovno in srednjo šolo</a:t>
            </a:r>
            <a:endParaRPr lang="sl-S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F7838D-FC43-A8BF-206D-651F25D7EE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14</a:t>
            </a:fld>
            <a:endParaRPr lang="sl-SI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73AEF9F-5C77-C6B8-AD67-12869F408D05}"/>
              </a:ext>
            </a:extLst>
          </p:cNvPr>
          <p:cNvGrpSpPr/>
          <p:nvPr/>
        </p:nvGrpSpPr>
        <p:grpSpPr>
          <a:xfrm>
            <a:off x="10469880" y="245916"/>
            <a:ext cx="1487169" cy="509418"/>
            <a:chOff x="10469880" y="245916"/>
            <a:chExt cx="1487169" cy="509418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CF3CA438-9140-B4AD-E067-EA5C315239A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070344" y="247639"/>
              <a:ext cx="886705" cy="505973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D876F36D-3C58-6D4D-058B-26D773ABF55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69880" y="245916"/>
              <a:ext cx="497840" cy="509418"/>
            </a:xfrm>
            <a:prstGeom prst="rect">
              <a:avLst/>
            </a:prstGeom>
          </p:spPr>
        </p:pic>
      </p:grp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409C588C-3ED9-4C96-B291-15DA532AC8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Zavedajmo se svoje odgovornosti do mladih</a:t>
            </a:r>
          </a:p>
        </p:txBody>
      </p:sp>
    </p:spTree>
    <p:extLst>
      <p:ext uri="{BB962C8B-B14F-4D97-AF65-F5344CB8AC3E}">
        <p14:creationId xmlns:p14="http://schemas.microsoft.com/office/powerpoint/2010/main" val="11976443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i="1" dirty="0"/>
              <a:t>Si lahko privoščimo</a:t>
            </a:r>
            <a:endParaRPr lang="sl-S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8D39F-706A-402D-F3E1-F1B9A564D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sl-SI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sl-SI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sl-SI" b="1" dirty="0">
                <a:solidFill>
                  <a:srgbClr val="FF0000"/>
                </a:solidFill>
              </a:rPr>
              <a:t>da gradimo razslojeno družbo z depriviligiranimi sodržavljani?</a:t>
            </a:r>
          </a:p>
          <a:p>
            <a:endParaRPr lang="sl-SI" b="1" dirty="0">
              <a:solidFill>
                <a:srgbClr val="FF0000"/>
              </a:solidFill>
            </a:endParaRPr>
          </a:p>
          <a:p>
            <a:r>
              <a:rPr lang="sl-SI" b="1" dirty="0">
                <a:solidFill>
                  <a:srgbClr val="FF0000"/>
                </a:solidFill>
              </a:rPr>
              <a:t>da odrečemo mladim enakopraven položaj v globalni digitalni družbi 21. stoletja?</a:t>
            </a:r>
          </a:p>
          <a:p>
            <a:pPr marL="0" indent="0">
              <a:buNone/>
            </a:pPr>
            <a:endParaRPr lang="sl-SI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buNone/>
            </a:pPr>
            <a:endParaRPr lang="sl-SI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buNone/>
            </a:pPr>
            <a:r>
              <a:rPr lang="sl-SI" dirty="0">
                <a:solidFill>
                  <a:schemeClr val="tx1">
                    <a:lumMod val="95000"/>
                    <a:lumOff val="5000"/>
                  </a:schemeClr>
                </a:solidFill>
              </a:rPr>
              <a:t>	        </a:t>
            </a:r>
            <a:r>
              <a:rPr lang="sl-SI" dirty="0">
                <a:solidFill>
                  <a:schemeClr val="tx1">
                    <a:lumMod val="95000"/>
                    <a:lumOff val="5000"/>
                  </a:schemeClr>
                </a:solidFill>
                <a:hlinkClick r:id="rId2"/>
              </a:rPr>
              <a:t>https://redmine.lusy.fri.uni-lj.si/documents/307</a:t>
            </a:r>
            <a:endParaRPr lang="sl-SI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75ECFD-4176-A79B-C88F-E0127F337C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Uvajanje RIN v osnovno in srednjo šolo</a:t>
            </a:r>
            <a:endParaRPr lang="sl-S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F7838D-FC43-A8BF-206D-651F25D7EE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15</a:t>
            </a:fld>
            <a:endParaRPr lang="sl-SI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73AEF9F-5C77-C6B8-AD67-12869F408D05}"/>
              </a:ext>
            </a:extLst>
          </p:cNvPr>
          <p:cNvGrpSpPr/>
          <p:nvPr/>
        </p:nvGrpSpPr>
        <p:grpSpPr>
          <a:xfrm>
            <a:off x="10469880" y="245916"/>
            <a:ext cx="1487169" cy="509418"/>
            <a:chOff x="10469880" y="245916"/>
            <a:chExt cx="1487169" cy="509418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CF3CA438-9140-B4AD-E067-EA5C315239A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70344" y="247639"/>
              <a:ext cx="886705" cy="505973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D876F36D-3C58-6D4D-058B-26D773ABF55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69880" y="245916"/>
              <a:ext cx="497840" cy="509418"/>
            </a:xfrm>
            <a:prstGeom prst="rect">
              <a:avLst/>
            </a:prstGeom>
          </p:spPr>
        </p:pic>
      </p:grp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409C588C-3ED9-4C96-B291-15DA532AC8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Zavedajmo se svoje odgovornosti do mladih</a:t>
            </a:r>
          </a:p>
        </p:txBody>
      </p:sp>
      <p:pic>
        <p:nvPicPr>
          <p:cNvPr id="5" name="Picture 4" descr="Qr code&#10;&#10;Description automatically generated">
            <a:extLst>
              <a:ext uri="{FF2B5EF4-FFF2-40B4-BE49-F238E27FC236}">
                <a16:creationId xmlns:a16="http://schemas.microsoft.com/office/drawing/2014/main" id="{E077637A-92FD-B4BD-28CB-DEC6BE8B6C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55480" y="4401185"/>
            <a:ext cx="1623060" cy="1623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5143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1F0A5C-E7A8-CD26-668D-6A866246E6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Dodatki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ADBBE7-FCE0-9AB5-7B8C-9D128205F2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012D9F-35DC-E0A8-7D65-478C835A7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Uvajanje RIN v osnovno in srednjo šolo</a:t>
            </a:r>
            <a:endParaRPr lang="sl-S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2F39F-AB2F-B691-F988-52D9C499D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Zavedajmo se svoje odgovornosti do mladih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A49C7E-1C5D-F4EE-07AD-48D969EFC9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16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8419984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77333" y="375920"/>
            <a:ext cx="11166323" cy="711200"/>
          </a:xfrm>
        </p:spPr>
        <p:txBody>
          <a:bodyPr/>
          <a:lstStyle/>
          <a:p>
            <a:r>
              <a:rPr lang="sl-SI" dirty="0"/>
              <a:t>Motivacija – </a:t>
            </a:r>
            <a:r>
              <a:rPr lang="sl-SI" i="1" dirty="0"/>
              <a:t>Slovenija</a:t>
            </a:r>
            <a:endParaRPr lang="sl-SI" dirty="0"/>
          </a:p>
        </p:txBody>
      </p:sp>
      <p:sp>
        <p:nvSpPr>
          <p:cNvPr id="9" name="Označba mesta vsebine 8"/>
          <p:cNvSpPr>
            <a:spLocks noGrp="1"/>
          </p:cNvSpPr>
          <p:nvPr>
            <p:ph idx="1"/>
          </p:nvPr>
        </p:nvSpPr>
        <p:spPr>
          <a:xfrm>
            <a:off x="677334" y="1450849"/>
            <a:ext cx="7498031" cy="882550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sl-SI" sz="2400" dirty="0">
                <a:solidFill>
                  <a:schemeClr val="accent2"/>
                </a:solidFill>
              </a:rPr>
              <a:t>Ker je želela modernizirati </a:t>
            </a:r>
            <a:r>
              <a:rPr lang="sl-SI" sz="2400" i="1" u="sng" dirty="0">
                <a:solidFill>
                  <a:schemeClr val="accent1"/>
                </a:solidFill>
              </a:rPr>
              <a:t>Avstrijo</a:t>
            </a:r>
            <a:r>
              <a:rPr lang="sl-SI" sz="2400" dirty="0">
                <a:solidFill>
                  <a:schemeClr val="accent2"/>
                </a:solidFill>
              </a:rPr>
              <a:t>, je po pruskem vzorcu reformirala šolstvo (</a:t>
            </a:r>
            <a:r>
              <a:rPr lang="sl-SI" sz="2400" dirty="0">
                <a:solidFill>
                  <a:srgbClr val="FF0000"/>
                </a:solidFill>
              </a:rPr>
              <a:t>1775</a:t>
            </a:r>
            <a:r>
              <a:rPr lang="sl-SI" sz="2400" dirty="0">
                <a:solidFill>
                  <a:schemeClr val="accent2"/>
                </a:solidFill>
              </a:rPr>
              <a:t>):</a:t>
            </a:r>
          </a:p>
          <a:p>
            <a:pPr marL="400050" lvl="1" indent="0">
              <a:lnSpc>
                <a:spcPct val="80000"/>
              </a:lnSpc>
              <a:buNone/>
            </a:pPr>
            <a:r>
              <a:rPr lang="sl-SI" sz="2400" dirty="0">
                <a:solidFill>
                  <a:schemeClr val="accent2"/>
                </a:solidFill>
              </a:rPr>
              <a:t>vsi otroci so morali obiskovati šolo od šestega do dvanajastega leta starosti</a:t>
            </a:r>
            <a:r>
              <a:rPr lang="sl-SI" sz="2000" dirty="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4" name="AutoShape 2" descr="mage result for maria theresa"/>
          <p:cNvSpPr>
            <a:spLocks noChangeAspect="1" noChangeArrowheads="1"/>
          </p:cNvSpPr>
          <p:nvPr/>
        </p:nvSpPr>
        <p:spPr bwMode="auto">
          <a:xfrm>
            <a:off x="0" y="0"/>
            <a:ext cx="3733800" cy="462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A617B64-EF97-4532-E23E-D79BA5CC45B4}"/>
              </a:ext>
            </a:extLst>
          </p:cNvPr>
          <p:cNvGrpSpPr/>
          <p:nvPr/>
        </p:nvGrpSpPr>
        <p:grpSpPr>
          <a:xfrm>
            <a:off x="988615" y="3151344"/>
            <a:ext cx="5699847" cy="3707452"/>
            <a:chOff x="988615" y="3151344"/>
            <a:chExt cx="5699847" cy="3707452"/>
          </a:xfrm>
        </p:grpSpPr>
        <p:pic>
          <p:nvPicPr>
            <p:cNvPr id="3080" name="Picture 8" descr="ttps://upload.wikimedia.org/wikipedia/commons/9/9d/Corps_of_Austria-Hungary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8615" y="3151344"/>
              <a:ext cx="4686300" cy="37074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5674915" y="6329605"/>
              <a:ext cx="10135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CA" sz="1400" i="1" dirty="0" err="1"/>
                <a:t>WikiMedia</a:t>
              </a:r>
              <a:endParaRPr lang="en-CA" i="1" dirty="0"/>
            </a:p>
          </p:txBody>
        </p:sp>
      </p:grp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Uvajanje RIN v osnovno in srednjo šolo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F7A39C4-A2BC-2DDE-3EFC-1FA1EE72EB3F}"/>
              </a:ext>
            </a:extLst>
          </p:cNvPr>
          <p:cNvGrpSpPr/>
          <p:nvPr/>
        </p:nvGrpSpPr>
        <p:grpSpPr>
          <a:xfrm>
            <a:off x="10469880" y="245916"/>
            <a:ext cx="1487169" cy="509418"/>
            <a:chOff x="10469880" y="245916"/>
            <a:chExt cx="1487169" cy="509418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9C56231-1BF2-E9E9-69EC-2428086E8CF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070344" y="247639"/>
              <a:ext cx="886705" cy="505973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CB31D93D-00D9-7540-D428-D599A5FC1AE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469880" y="245916"/>
              <a:ext cx="497840" cy="509418"/>
            </a:xfrm>
            <a:prstGeom prst="rect">
              <a:avLst/>
            </a:prstGeom>
          </p:spPr>
        </p:pic>
      </p:grp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318039F4-9101-4471-99DC-C9757CFF8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344745" y="6356350"/>
            <a:ext cx="4114800" cy="365125"/>
          </a:xfrm>
        </p:spPr>
        <p:txBody>
          <a:bodyPr/>
          <a:lstStyle/>
          <a:p>
            <a:r>
              <a:rPr lang="sl-SI" dirty="0"/>
              <a:t>Zavedajmo se svoje odgovornosti do mladih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E0926D70-A7D3-87BC-87AA-259E7DC9B06B}"/>
              </a:ext>
            </a:extLst>
          </p:cNvPr>
          <p:cNvGrpSpPr/>
          <p:nvPr/>
        </p:nvGrpSpPr>
        <p:grpSpPr>
          <a:xfrm>
            <a:off x="6517087" y="1986059"/>
            <a:ext cx="5467045" cy="4542877"/>
            <a:chOff x="6517087" y="1986059"/>
            <a:chExt cx="5467045" cy="4542877"/>
          </a:xfrm>
        </p:grpSpPr>
        <p:sp>
          <p:nvSpPr>
            <p:cNvPr id="3" name="TextBox 2"/>
            <p:cNvSpPr txBox="1"/>
            <p:nvPr/>
          </p:nvSpPr>
          <p:spPr>
            <a:xfrm>
              <a:off x="7161818" y="6164143"/>
              <a:ext cx="10135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CA" sz="1400" i="1" dirty="0" err="1"/>
                <a:t>WikiMedia</a:t>
              </a:r>
              <a:endParaRPr lang="en-CA" i="1" dirty="0"/>
            </a:p>
          </p:txBody>
        </p:sp>
        <p:pic>
          <p:nvPicPr>
            <p:cNvPr id="3078" name="Picture 6" descr="ttps://upload.wikimedia.org/wikipedia/commons/3/3e/Kaiserin_Maria_Theresia_%28HRR%29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23730" y="1986059"/>
              <a:ext cx="3660402" cy="45428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F523DF5-5F83-0D7E-2640-0740FCEBCDB8}"/>
                </a:ext>
              </a:extLst>
            </p:cNvPr>
            <p:cNvSpPr txBox="1"/>
            <p:nvPr/>
          </p:nvSpPr>
          <p:spPr>
            <a:xfrm>
              <a:off x="6517087" y="5504664"/>
              <a:ext cx="1550297" cy="5410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indent="0" algn="r">
                <a:lnSpc>
                  <a:spcPct val="80000"/>
                </a:lnSpc>
                <a:buNone/>
              </a:pPr>
              <a:r>
                <a:rPr lang="sl-SI" sz="1800" dirty="0">
                  <a:solidFill>
                    <a:schemeClr val="accent2"/>
                  </a:solidFill>
                </a:rPr>
                <a:t>Marija Terezija</a:t>
              </a:r>
            </a:p>
            <a:p>
              <a:pPr marL="0" indent="0" algn="r">
                <a:lnSpc>
                  <a:spcPct val="80000"/>
                </a:lnSpc>
                <a:buNone/>
              </a:pPr>
              <a:r>
                <a:rPr lang="sl-SI" sz="1800" dirty="0">
                  <a:solidFill>
                    <a:schemeClr val="accent2"/>
                  </a:solidFill>
                </a:rPr>
                <a:t>(</a:t>
              </a:r>
              <a:r>
                <a:rPr lang="sl-SI" sz="1800" dirty="0">
                  <a:solidFill>
                    <a:srgbClr val="FF0000"/>
                  </a:solidFill>
                </a:rPr>
                <a:t>1717-1780</a:t>
              </a:r>
              <a:r>
                <a:rPr lang="sl-SI" sz="1800" dirty="0">
                  <a:solidFill>
                    <a:schemeClr val="accent2"/>
                  </a:solidFill>
                </a:rPr>
                <a:t>)</a:t>
              </a:r>
              <a:endParaRPr lang="sl-SI" dirty="0"/>
            </a:p>
          </p:txBody>
        </p:sp>
      </p:grpSp>
      <p:sp>
        <p:nvSpPr>
          <p:cNvPr id="17" name="Označba mesta vsebine 8">
            <a:extLst>
              <a:ext uri="{FF2B5EF4-FFF2-40B4-BE49-F238E27FC236}">
                <a16:creationId xmlns:a16="http://schemas.microsoft.com/office/drawing/2014/main" id="{3D0E6128-DDA1-FA95-65CD-B4D43F5F2056}"/>
              </a:ext>
            </a:extLst>
          </p:cNvPr>
          <p:cNvSpPr txBox="1">
            <a:spLocks/>
          </p:cNvSpPr>
          <p:nvPr/>
        </p:nvSpPr>
        <p:spPr>
          <a:xfrm>
            <a:off x="717226" y="2086699"/>
            <a:ext cx="7498031" cy="156257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00050" lvl="1" indent="0">
              <a:lnSpc>
                <a:spcPct val="80000"/>
              </a:lnSpc>
              <a:buFont typeface="Arial" panose="020B0604020202020204" pitchFamily="34" charset="0"/>
              <a:buNone/>
            </a:pPr>
            <a:endParaRPr lang="sl-SI" dirty="0">
              <a:solidFill>
                <a:schemeClr val="accent2"/>
              </a:solidFill>
            </a:endParaRPr>
          </a:p>
          <a:p>
            <a:pPr marL="0" indent="-57150" algn="r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sl-SI" b="1" i="1" dirty="0">
                <a:solidFill>
                  <a:srgbClr val="00B050"/>
                </a:solidFill>
              </a:rPr>
              <a:t>V bivši skupni državi: 1/13 prebivalstva, 1/5 BDP in dobra tretjina izvoza.</a:t>
            </a:r>
            <a:endParaRPr lang="sl-SI" sz="2000" dirty="0">
              <a:solidFill>
                <a:schemeClr val="accent2"/>
              </a:solidFill>
            </a:endParaRPr>
          </a:p>
          <a:p>
            <a:pPr marL="0" indent="0" algn="r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sl-SI" sz="2000" dirty="0">
                <a:solidFill>
                  <a:schemeClr val="accent2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6198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Reference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8D39F-706A-402D-F3E1-F1B9A564D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sl-SI" dirty="0"/>
              <a:t>[</a:t>
            </a:r>
            <a:r>
              <a:rPr lang="sl-SI" b="1" i="1" dirty="0"/>
              <a:t>Poročilo</a:t>
            </a:r>
            <a:r>
              <a:rPr lang="sl-SI" dirty="0"/>
              <a:t>] EURYDICE. </a:t>
            </a:r>
            <a:r>
              <a:rPr lang="sl-SI" i="1" dirty="0"/>
              <a:t>Informatics education at school in Europe</a:t>
            </a:r>
            <a:r>
              <a:rPr lang="sl-SI" dirty="0"/>
              <a:t>, 2022.</a:t>
            </a:r>
          </a:p>
          <a:p>
            <a:r>
              <a:rPr lang="sl-SI" dirty="0"/>
              <a:t>[</a:t>
            </a:r>
            <a:r>
              <a:rPr lang="sl-SI" b="1" i="1" dirty="0"/>
              <a:t>RINOS-1</a:t>
            </a:r>
            <a:r>
              <a:rPr lang="sl-SI" dirty="0"/>
              <a:t>] RINOS. </a:t>
            </a:r>
            <a:r>
              <a:rPr lang="sl-SI" i="1" dirty="0"/>
              <a:t>Snovalci digitalne prihodnosti ali le uporabniki?</a:t>
            </a:r>
            <a:r>
              <a:rPr lang="sl-SI" dirty="0"/>
              <a:t>, 2018.</a:t>
            </a:r>
          </a:p>
          <a:p>
            <a:r>
              <a:rPr lang="sl-SI" dirty="0"/>
              <a:t>[</a:t>
            </a:r>
            <a:r>
              <a:rPr lang="sl-SI" b="1" i="1" dirty="0"/>
              <a:t>RINOS-2</a:t>
            </a:r>
            <a:r>
              <a:rPr lang="sl-SI" dirty="0"/>
              <a:t>] RINOS. </a:t>
            </a:r>
            <a:r>
              <a:rPr lang="sl-SI" i="1" dirty="0"/>
              <a:t>Digitalne kompetence nas naučijo držati pero, računalništvo in informatika nas uči pisati zgodbe</a:t>
            </a:r>
            <a:r>
              <a:rPr lang="sl-SI" dirty="0"/>
              <a:t>, 2021.</a:t>
            </a:r>
          </a:p>
          <a:p>
            <a:r>
              <a:rPr lang="sl-SI" dirty="0"/>
              <a:t>[</a:t>
            </a:r>
            <a:r>
              <a:rPr lang="sl-SI" b="1" i="1" dirty="0"/>
              <a:t>RINOS-3</a:t>
            </a:r>
            <a:r>
              <a:rPr lang="sl-SI" dirty="0"/>
              <a:t>] RINOS. </a:t>
            </a:r>
            <a:r>
              <a:rPr lang="sl-SI" i="1" dirty="0"/>
              <a:t>Okvir računalništva in informatike od vrtca do srednje šole,</a:t>
            </a:r>
            <a:r>
              <a:rPr lang="sl-SI" dirty="0"/>
              <a:t> 2022.</a:t>
            </a:r>
          </a:p>
          <a:p>
            <a:r>
              <a:rPr lang="sl-SI" dirty="0"/>
              <a:t>ARNES </a:t>
            </a:r>
            <a:r>
              <a:rPr lang="sl-SI" i="1" dirty="0"/>
              <a:t>Mreža znanja</a:t>
            </a:r>
            <a:r>
              <a:rPr lang="sl-SI" dirty="0"/>
              <a:t>. Okrogla miza o poučevanju RIN v šolah v Evropi – Slovenija med državami: </a:t>
            </a:r>
            <a:r>
              <a:rPr lang="en-US" sz="2600" dirty="0">
                <a:latin typeface="sans-serif"/>
                <a:hlinkClick r:id="rId2"/>
              </a:rPr>
              <a:t>https://video.arnes.si/watch/tmjyl44yqpfg</a:t>
            </a:r>
            <a:endParaRPr lang="sl-SI" dirty="0"/>
          </a:p>
          <a:p>
            <a:pPr marL="0" indent="0">
              <a:buNone/>
            </a:pPr>
            <a:endParaRPr lang="sl-SI" dirty="0"/>
          </a:p>
          <a:p>
            <a:pPr marL="0" indent="0" algn="r">
              <a:buNone/>
            </a:pPr>
            <a:r>
              <a:rPr lang="sl-SI" b="1" i="1" dirty="0"/>
              <a:t>RINOS</a:t>
            </a:r>
            <a:r>
              <a:rPr lang="sl-SI" dirty="0"/>
              <a:t> - Strokovna delovna skupina za analizo prisotnosti vsebin računalništva in informatike v programih osnovnih in srednjih šol ter za pripravo študije o možnih spremembah</a:t>
            </a:r>
          </a:p>
          <a:p>
            <a:pPr marL="0" indent="0">
              <a:buNone/>
            </a:pPr>
            <a:endParaRPr lang="sl-SI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C1D0FE-AB44-5286-6C07-6CB7F8A6A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Uvajanje RIN v osnovno in srednjo šolo</a:t>
            </a:r>
            <a:endParaRPr lang="sl-S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A9105E-89C1-6CA2-62F7-48D7EDC385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18</a:t>
            </a:fld>
            <a:endParaRPr lang="sl-SI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24C3580-8018-C9C6-8153-ACC4E59FB034}"/>
              </a:ext>
            </a:extLst>
          </p:cNvPr>
          <p:cNvGrpSpPr/>
          <p:nvPr/>
        </p:nvGrpSpPr>
        <p:grpSpPr>
          <a:xfrm>
            <a:off x="10469880" y="245916"/>
            <a:ext cx="1487169" cy="509418"/>
            <a:chOff x="10469880" y="245916"/>
            <a:chExt cx="1487169" cy="509418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0EE92DE-D756-3A5E-B3AC-A1A9CBC33E7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70344" y="247639"/>
              <a:ext cx="886705" cy="505973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7A6DAECC-8223-9DE3-A47E-B9B8B24FF2F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69880" y="245916"/>
              <a:ext cx="497840" cy="509418"/>
            </a:xfrm>
            <a:prstGeom prst="rect">
              <a:avLst/>
            </a:prstGeom>
          </p:spPr>
        </p:pic>
      </p:grp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6594311C-56AA-CF98-8F8E-E909D19B06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Zavedajmo se svoje odgovornosti do mladih</a:t>
            </a:r>
          </a:p>
        </p:txBody>
      </p:sp>
    </p:spTree>
    <p:extLst>
      <p:ext uri="{BB962C8B-B14F-4D97-AF65-F5344CB8AC3E}">
        <p14:creationId xmlns:p14="http://schemas.microsoft.com/office/powerpoint/2010/main" val="20259087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/>
              <a:t>Izhodišča</a:t>
            </a:r>
            <a:r>
              <a:rPr lang="en-CA" dirty="0"/>
              <a:t> – </a:t>
            </a:r>
            <a:r>
              <a:rPr lang="en-CA" dirty="0" err="1"/>
              <a:t>Ugotovitve</a:t>
            </a:r>
            <a:r>
              <a:rPr lang="en-CA" dirty="0"/>
              <a:t> RINOS 1 / SAZU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CA" sz="1600" b="1" dirty="0">
                <a:solidFill>
                  <a:srgbClr val="FF0000"/>
                </a:solidFill>
              </a:rPr>
              <a:t>SVET</a:t>
            </a:r>
            <a:r>
              <a:rPr lang="en-CA" dirty="0"/>
              <a:t>: </a:t>
            </a:r>
            <a:r>
              <a:rPr lang="en-CA" dirty="0" err="1"/>
              <a:t>Stanje</a:t>
            </a:r>
            <a:r>
              <a:rPr lang="en-CA" dirty="0"/>
              <a:t> v </a:t>
            </a:r>
            <a:r>
              <a:rPr lang="en-CA" dirty="0" err="1"/>
              <a:t>svetu</a:t>
            </a:r>
            <a:r>
              <a:rPr lang="en-CA" dirty="0"/>
              <a:t>: </a:t>
            </a:r>
            <a:r>
              <a:rPr lang="en-CA" dirty="0" err="1"/>
              <a:t>sodobno</a:t>
            </a:r>
            <a:r>
              <a:rPr lang="en-CA" dirty="0"/>
              <a:t> </a:t>
            </a:r>
            <a:r>
              <a:rPr lang="en-CA" dirty="0" err="1"/>
              <a:t>poučevanje</a:t>
            </a:r>
            <a:r>
              <a:rPr lang="en-CA" dirty="0"/>
              <a:t> RIN se </a:t>
            </a:r>
            <a:r>
              <a:rPr lang="en-CA" b="1" dirty="0" err="1">
                <a:solidFill>
                  <a:srgbClr val="00B050"/>
                </a:solidFill>
              </a:rPr>
              <a:t>obrača</a:t>
            </a:r>
            <a:r>
              <a:rPr lang="en-CA" b="1" dirty="0">
                <a:solidFill>
                  <a:srgbClr val="00B050"/>
                </a:solidFill>
              </a:rPr>
              <a:t> k </a:t>
            </a:r>
            <a:r>
              <a:rPr lang="en-CA" b="1" dirty="0" err="1">
                <a:solidFill>
                  <a:srgbClr val="00B050"/>
                </a:solidFill>
              </a:rPr>
              <a:t>poučevanju</a:t>
            </a:r>
            <a:r>
              <a:rPr lang="en-CA" b="1" dirty="0">
                <a:solidFill>
                  <a:srgbClr val="00B050"/>
                </a:solidFill>
              </a:rPr>
              <a:t> </a:t>
            </a:r>
            <a:r>
              <a:rPr lang="en-CA" b="1" dirty="0" err="1">
                <a:solidFill>
                  <a:srgbClr val="00B050"/>
                </a:solidFill>
              </a:rPr>
              <a:t>temeljnih</a:t>
            </a:r>
            <a:r>
              <a:rPr lang="en-CA" b="1" dirty="0">
                <a:solidFill>
                  <a:srgbClr val="00B050"/>
                </a:solidFill>
              </a:rPr>
              <a:t> </a:t>
            </a:r>
            <a:r>
              <a:rPr lang="en-CA" b="1" dirty="0" err="1">
                <a:solidFill>
                  <a:srgbClr val="00B050"/>
                </a:solidFill>
              </a:rPr>
              <a:t>vsebin</a:t>
            </a:r>
            <a:r>
              <a:rPr lang="en-CA" b="1" dirty="0">
                <a:solidFill>
                  <a:srgbClr val="00B050"/>
                </a:solidFill>
              </a:rPr>
              <a:t> v </a:t>
            </a:r>
            <a:r>
              <a:rPr lang="en-CA" b="1" dirty="0" err="1">
                <a:solidFill>
                  <a:srgbClr val="00B050"/>
                </a:solidFill>
              </a:rPr>
              <a:t>obveznem</a:t>
            </a:r>
            <a:r>
              <a:rPr lang="en-CA" b="1" dirty="0">
                <a:solidFill>
                  <a:srgbClr val="00B050"/>
                </a:solidFill>
              </a:rPr>
              <a:t> </a:t>
            </a:r>
            <a:r>
              <a:rPr lang="en-CA" b="1" dirty="0" err="1">
                <a:solidFill>
                  <a:srgbClr val="00B050"/>
                </a:solidFill>
              </a:rPr>
              <a:t>delu</a:t>
            </a:r>
            <a:r>
              <a:rPr lang="en-CA" b="1" dirty="0">
                <a:solidFill>
                  <a:srgbClr val="00B050"/>
                </a:solidFill>
              </a:rPr>
              <a:t> </a:t>
            </a:r>
            <a:r>
              <a:rPr lang="en-CA" b="1" dirty="0" err="1">
                <a:solidFill>
                  <a:srgbClr val="00B050"/>
                </a:solidFill>
              </a:rPr>
              <a:t>kurikulov</a:t>
            </a:r>
            <a:r>
              <a:rPr lang="en-CA" dirty="0"/>
              <a:t> in </a:t>
            </a:r>
            <a:r>
              <a:rPr lang="en-CA" dirty="0" err="1"/>
              <a:t>praviloma</a:t>
            </a:r>
            <a:r>
              <a:rPr lang="en-CA" dirty="0"/>
              <a:t> </a:t>
            </a:r>
            <a:r>
              <a:rPr lang="en-CA" dirty="0" err="1"/>
              <a:t>skozi</a:t>
            </a:r>
            <a:r>
              <a:rPr lang="en-CA" dirty="0"/>
              <a:t> </a:t>
            </a:r>
            <a:r>
              <a:rPr lang="en-CA" dirty="0" err="1"/>
              <a:t>celoten</a:t>
            </a:r>
            <a:r>
              <a:rPr lang="en-CA" dirty="0"/>
              <a:t> </a:t>
            </a:r>
            <a:r>
              <a:rPr lang="en-CA" dirty="0" err="1"/>
              <a:t>vzgojno</a:t>
            </a:r>
            <a:r>
              <a:rPr lang="en-CA" dirty="0"/>
              <a:t> </a:t>
            </a:r>
            <a:r>
              <a:rPr lang="en-CA" dirty="0" err="1"/>
              <a:t>izobraževalni</a:t>
            </a:r>
            <a:r>
              <a:rPr lang="en-CA" dirty="0"/>
              <a:t> </a:t>
            </a:r>
            <a:r>
              <a:rPr lang="en-CA" dirty="0" err="1"/>
              <a:t>sistem</a:t>
            </a:r>
            <a:r>
              <a:rPr lang="en-CA" dirty="0"/>
              <a:t> od </a:t>
            </a:r>
            <a:r>
              <a:rPr lang="en-CA" dirty="0" err="1"/>
              <a:t>vrtca</a:t>
            </a:r>
            <a:r>
              <a:rPr lang="en-CA" dirty="0"/>
              <a:t> do </a:t>
            </a:r>
            <a:r>
              <a:rPr lang="en-CA" dirty="0" err="1"/>
              <a:t>konca</a:t>
            </a:r>
            <a:r>
              <a:rPr lang="en-CA" dirty="0"/>
              <a:t> </a:t>
            </a:r>
            <a:r>
              <a:rPr lang="en-CA" dirty="0" err="1"/>
              <a:t>srednje</a:t>
            </a:r>
            <a:r>
              <a:rPr lang="en-CA" dirty="0"/>
              <a:t> </a:t>
            </a:r>
            <a:r>
              <a:rPr lang="en-CA" dirty="0" err="1"/>
              <a:t>šole</a:t>
            </a:r>
            <a:r>
              <a:rPr lang="en-CA" dirty="0"/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en-CA" sz="1600" b="1" dirty="0">
                <a:solidFill>
                  <a:srgbClr val="FF0000"/>
                </a:solidFill>
              </a:rPr>
              <a:t>SLOVENIJA</a:t>
            </a:r>
            <a:r>
              <a:rPr lang="en-CA" dirty="0"/>
              <a:t>: V </a:t>
            </a:r>
            <a:r>
              <a:rPr lang="en-CA" dirty="0" err="1"/>
              <a:t>Sloveniji</a:t>
            </a:r>
            <a:r>
              <a:rPr lang="en-CA" dirty="0"/>
              <a:t> v </a:t>
            </a:r>
            <a:r>
              <a:rPr lang="en-CA" dirty="0" err="1"/>
              <a:t>obveznem</a:t>
            </a:r>
            <a:r>
              <a:rPr lang="en-CA" dirty="0"/>
              <a:t> </a:t>
            </a:r>
            <a:r>
              <a:rPr lang="en-CA" dirty="0" err="1"/>
              <a:t>delu</a:t>
            </a:r>
            <a:r>
              <a:rPr lang="en-CA" dirty="0"/>
              <a:t> </a:t>
            </a:r>
            <a:r>
              <a:rPr lang="en-CA" dirty="0" err="1"/>
              <a:t>splošnega</a:t>
            </a:r>
            <a:r>
              <a:rPr lang="en-CA" dirty="0"/>
              <a:t> </a:t>
            </a:r>
            <a:r>
              <a:rPr lang="en-CA" dirty="0" err="1"/>
              <a:t>izobraževanja</a:t>
            </a:r>
            <a:r>
              <a:rPr lang="en-CA" dirty="0"/>
              <a:t> </a:t>
            </a:r>
            <a:r>
              <a:rPr lang="en-CA" dirty="0" err="1"/>
              <a:t>obstaja</a:t>
            </a:r>
            <a:r>
              <a:rPr lang="en-CA" dirty="0"/>
              <a:t> </a:t>
            </a:r>
            <a:r>
              <a:rPr lang="en-CA" b="1" dirty="0" err="1">
                <a:solidFill>
                  <a:srgbClr val="00B050"/>
                </a:solidFill>
              </a:rPr>
              <a:t>samo</a:t>
            </a:r>
            <a:r>
              <a:rPr lang="en-CA" b="1" dirty="0">
                <a:solidFill>
                  <a:srgbClr val="00B050"/>
                </a:solidFill>
              </a:rPr>
              <a:t> </a:t>
            </a:r>
            <a:r>
              <a:rPr lang="en-CA" b="1" dirty="0" err="1">
                <a:solidFill>
                  <a:srgbClr val="00B050"/>
                </a:solidFill>
              </a:rPr>
              <a:t>eno</a:t>
            </a:r>
            <a:r>
              <a:rPr lang="en-CA" b="1" dirty="0">
                <a:solidFill>
                  <a:srgbClr val="00B050"/>
                </a:solidFill>
              </a:rPr>
              <a:t> </a:t>
            </a:r>
            <a:r>
              <a:rPr lang="en-CA" b="1" dirty="0" err="1">
                <a:solidFill>
                  <a:srgbClr val="00B050"/>
                </a:solidFill>
              </a:rPr>
              <a:t>leto</a:t>
            </a:r>
            <a:r>
              <a:rPr lang="en-CA" b="1" dirty="0">
                <a:solidFill>
                  <a:srgbClr val="00B050"/>
                </a:solidFill>
              </a:rPr>
              <a:t> </a:t>
            </a:r>
            <a:r>
              <a:rPr lang="en-CA" b="1" dirty="0" err="1">
                <a:solidFill>
                  <a:srgbClr val="00B050"/>
                </a:solidFill>
              </a:rPr>
              <a:t>poučevanje</a:t>
            </a:r>
            <a:r>
              <a:rPr lang="en-CA" b="1" dirty="0">
                <a:solidFill>
                  <a:srgbClr val="00B050"/>
                </a:solidFill>
              </a:rPr>
              <a:t> RIN v </a:t>
            </a:r>
            <a:r>
              <a:rPr lang="en-CA" b="1" dirty="0" err="1">
                <a:solidFill>
                  <a:srgbClr val="00B050"/>
                </a:solidFill>
              </a:rPr>
              <a:t>gimnaziji</a:t>
            </a:r>
            <a:r>
              <a:rPr lang="en-CA" dirty="0"/>
              <a:t>, </a:t>
            </a:r>
            <a:r>
              <a:rPr lang="en-CA" dirty="0" err="1"/>
              <a:t>ki</a:t>
            </a:r>
            <a:r>
              <a:rPr lang="en-CA" dirty="0"/>
              <a:t> </a:t>
            </a:r>
            <a:r>
              <a:rPr lang="en-CA" dirty="0" err="1"/>
              <a:t>ima</a:t>
            </a:r>
            <a:r>
              <a:rPr lang="en-CA" dirty="0"/>
              <a:t> </a:t>
            </a:r>
            <a:r>
              <a:rPr lang="en-CA" dirty="0" err="1"/>
              <a:t>sicer</a:t>
            </a:r>
            <a:r>
              <a:rPr lang="en-CA" dirty="0"/>
              <a:t> </a:t>
            </a:r>
            <a:r>
              <a:rPr lang="en-CA" dirty="0" err="1"/>
              <a:t>precej</a:t>
            </a:r>
            <a:r>
              <a:rPr lang="en-CA" dirty="0"/>
              <a:t> </a:t>
            </a:r>
            <a:r>
              <a:rPr lang="en-CA" dirty="0" err="1"/>
              <a:t>odprt</a:t>
            </a:r>
            <a:r>
              <a:rPr lang="en-CA" dirty="0"/>
              <a:t> </a:t>
            </a:r>
            <a:r>
              <a:rPr lang="en-CA" dirty="0" err="1"/>
              <a:t>učni</a:t>
            </a:r>
            <a:r>
              <a:rPr lang="en-CA" dirty="0"/>
              <a:t> </a:t>
            </a:r>
            <a:r>
              <a:rPr lang="en-CA" dirty="0" err="1"/>
              <a:t>načrt</a:t>
            </a:r>
            <a:r>
              <a:rPr lang="en-CA" dirty="0"/>
              <a:t>. </a:t>
            </a:r>
            <a:r>
              <a:rPr lang="en-CA" dirty="0" err="1"/>
              <a:t>Posledica</a:t>
            </a:r>
            <a:r>
              <a:rPr lang="en-CA" dirty="0"/>
              <a:t> je </a:t>
            </a:r>
            <a:r>
              <a:rPr lang="en-CA" dirty="0" err="1"/>
              <a:t>pogosto</a:t>
            </a:r>
            <a:r>
              <a:rPr lang="en-CA" dirty="0"/>
              <a:t> </a:t>
            </a:r>
            <a:r>
              <a:rPr lang="en-CA" b="1" dirty="0" err="1">
                <a:solidFill>
                  <a:srgbClr val="00B050"/>
                </a:solidFill>
              </a:rPr>
              <a:t>zgolj</a:t>
            </a:r>
            <a:r>
              <a:rPr lang="en-CA" b="1" dirty="0">
                <a:solidFill>
                  <a:srgbClr val="00B050"/>
                </a:solidFill>
              </a:rPr>
              <a:t> </a:t>
            </a:r>
            <a:r>
              <a:rPr lang="en-CA" b="1" dirty="0" err="1">
                <a:solidFill>
                  <a:srgbClr val="00B050"/>
                </a:solidFill>
              </a:rPr>
              <a:t>opismenjevanje</a:t>
            </a:r>
            <a:r>
              <a:rPr lang="en-CA" b="1" dirty="0">
                <a:solidFill>
                  <a:srgbClr val="00B050"/>
                </a:solidFill>
              </a:rPr>
              <a:t> in </a:t>
            </a:r>
            <a:r>
              <a:rPr lang="en-CA" b="1" dirty="0" err="1">
                <a:solidFill>
                  <a:srgbClr val="00B050"/>
                </a:solidFill>
              </a:rPr>
              <a:t>poučevanje</a:t>
            </a:r>
            <a:r>
              <a:rPr lang="en-CA" b="1" dirty="0">
                <a:solidFill>
                  <a:srgbClr val="00B050"/>
                </a:solidFill>
              </a:rPr>
              <a:t> </a:t>
            </a:r>
            <a:r>
              <a:rPr lang="en-CA" b="1" dirty="0" err="1">
                <a:solidFill>
                  <a:srgbClr val="00B050"/>
                </a:solidFill>
              </a:rPr>
              <a:t>rabe</a:t>
            </a:r>
            <a:r>
              <a:rPr lang="en-CA" b="1" dirty="0">
                <a:solidFill>
                  <a:srgbClr val="00B050"/>
                </a:solidFill>
              </a:rPr>
              <a:t> </a:t>
            </a:r>
            <a:r>
              <a:rPr lang="en-CA" b="1" dirty="0" err="1">
                <a:solidFill>
                  <a:srgbClr val="00B050"/>
                </a:solidFill>
              </a:rPr>
              <a:t>tehnologije</a:t>
            </a:r>
            <a:r>
              <a:rPr lang="en-CA" dirty="0"/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en-CA" sz="1600" b="1" dirty="0">
                <a:solidFill>
                  <a:srgbClr val="FF0000"/>
                </a:solidFill>
              </a:rPr>
              <a:t>UČITELJI</a:t>
            </a:r>
            <a:r>
              <a:rPr lang="en-CA" dirty="0"/>
              <a:t>: V </a:t>
            </a:r>
            <a:r>
              <a:rPr lang="en-CA" dirty="0" err="1"/>
              <a:t>državah</a:t>
            </a:r>
            <a:r>
              <a:rPr lang="en-CA" dirty="0"/>
              <a:t>, </a:t>
            </a:r>
            <a:r>
              <a:rPr lang="en-CA" dirty="0" err="1"/>
              <a:t>ki</a:t>
            </a:r>
            <a:r>
              <a:rPr lang="en-CA" dirty="0"/>
              <a:t> so </a:t>
            </a:r>
            <a:r>
              <a:rPr lang="en-CA" dirty="0" err="1"/>
              <a:t>že</a:t>
            </a:r>
            <a:r>
              <a:rPr lang="en-CA" dirty="0"/>
              <a:t> </a:t>
            </a:r>
            <a:r>
              <a:rPr lang="en-CA" dirty="0" err="1"/>
              <a:t>izvedle</a:t>
            </a:r>
            <a:r>
              <a:rPr lang="en-CA" dirty="0"/>
              <a:t> </a:t>
            </a:r>
            <a:r>
              <a:rPr lang="en-CA" dirty="0" err="1"/>
              <a:t>reformo</a:t>
            </a:r>
            <a:r>
              <a:rPr lang="en-CA" dirty="0"/>
              <a:t> RIN, so </a:t>
            </a:r>
            <a:r>
              <a:rPr lang="en-CA" dirty="0" err="1"/>
              <a:t>hkrati</a:t>
            </a:r>
            <a:r>
              <a:rPr lang="en-CA" dirty="0"/>
              <a:t> </a:t>
            </a:r>
            <a:r>
              <a:rPr lang="en-CA" b="1" dirty="0" err="1">
                <a:solidFill>
                  <a:srgbClr val="00B050"/>
                </a:solidFill>
              </a:rPr>
              <a:t>sistematično</a:t>
            </a:r>
            <a:r>
              <a:rPr lang="en-CA" b="1" dirty="0">
                <a:solidFill>
                  <a:srgbClr val="00B050"/>
                </a:solidFill>
              </a:rPr>
              <a:t> </a:t>
            </a:r>
            <a:r>
              <a:rPr lang="en-CA" b="1" dirty="0" err="1">
                <a:solidFill>
                  <a:srgbClr val="00B050"/>
                </a:solidFill>
              </a:rPr>
              <a:t>nadgradile</a:t>
            </a:r>
            <a:r>
              <a:rPr lang="en-CA" b="1" dirty="0">
                <a:solidFill>
                  <a:srgbClr val="00B050"/>
                </a:solidFill>
              </a:rPr>
              <a:t> </a:t>
            </a:r>
            <a:r>
              <a:rPr lang="en-CA" b="1" dirty="0" err="1">
                <a:solidFill>
                  <a:srgbClr val="00B050"/>
                </a:solidFill>
              </a:rPr>
              <a:t>sistem</a:t>
            </a:r>
            <a:r>
              <a:rPr lang="en-CA" b="1" dirty="0">
                <a:solidFill>
                  <a:srgbClr val="00B050"/>
                </a:solidFill>
              </a:rPr>
              <a:t> </a:t>
            </a:r>
            <a:r>
              <a:rPr lang="en-CA" b="1" dirty="0" err="1">
                <a:solidFill>
                  <a:srgbClr val="00B050"/>
                </a:solidFill>
              </a:rPr>
              <a:t>izobraževanja</a:t>
            </a:r>
            <a:r>
              <a:rPr lang="en-CA" b="1" dirty="0">
                <a:solidFill>
                  <a:srgbClr val="00B050"/>
                </a:solidFill>
              </a:rPr>
              <a:t> in </a:t>
            </a:r>
            <a:r>
              <a:rPr lang="en-CA" b="1" dirty="0" err="1">
                <a:solidFill>
                  <a:srgbClr val="00B050"/>
                </a:solidFill>
              </a:rPr>
              <a:t>nadaljnjega</a:t>
            </a:r>
            <a:r>
              <a:rPr lang="en-CA" b="1" dirty="0">
                <a:solidFill>
                  <a:srgbClr val="00B050"/>
                </a:solidFill>
              </a:rPr>
              <a:t> </a:t>
            </a:r>
            <a:r>
              <a:rPr lang="en-CA" b="1" dirty="0" err="1">
                <a:solidFill>
                  <a:srgbClr val="00B050"/>
                </a:solidFill>
              </a:rPr>
              <a:t>strokovnega</a:t>
            </a:r>
            <a:r>
              <a:rPr lang="en-CA" b="1" dirty="0">
                <a:solidFill>
                  <a:srgbClr val="00B050"/>
                </a:solidFill>
              </a:rPr>
              <a:t> </a:t>
            </a:r>
            <a:r>
              <a:rPr lang="en-CA" b="1" dirty="0" err="1">
                <a:solidFill>
                  <a:srgbClr val="00B050"/>
                </a:solidFill>
              </a:rPr>
              <a:t>usposabljanja</a:t>
            </a:r>
            <a:r>
              <a:rPr lang="en-CA" b="1" dirty="0">
                <a:solidFill>
                  <a:srgbClr val="00B050"/>
                </a:solidFill>
              </a:rPr>
              <a:t> </a:t>
            </a:r>
            <a:r>
              <a:rPr lang="en-CA" b="1" dirty="0" err="1">
                <a:solidFill>
                  <a:srgbClr val="00B050"/>
                </a:solidFill>
              </a:rPr>
              <a:t>učiteljev</a:t>
            </a:r>
            <a:r>
              <a:rPr lang="en-CA" b="1" dirty="0">
                <a:solidFill>
                  <a:srgbClr val="00B050"/>
                </a:solidFill>
              </a:rPr>
              <a:t> RIN</a:t>
            </a:r>
            <a:r>
              <a:rPr lang="en-CA" dirty="0"/>
              <a:t> (finance, </a:t>
            </a:r>
            <a:r>
              <a:rPr lang="en-CA" dirty="0" err="1"/>
              <a:t>kadri</a:t>
            </a:r>
            <a:r>
              <a:rPr lang="en-CA" dirty="0"/>
              <a:t>, </a:t>
            </a:r>
            <a:r>
              <a:rPr lang="en-CA" dirty="0" err="1"/>
              <a:t>vsebine</a:t>
            </a:r>
            <a:r>
              <a:rPr lang="en-CA" dirty="0"/>
              <a:t>, </a:t>
            </a:r>
            <a:r>
              <a:rPr lang="en-CA" dirty="0" err="1"/>
              <a:t>deležnike</a:t>
            </a:r>
            <a:r>
              <a:rPr lang="en-CA" dirty="0"/>
              <a:t>).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Uvajanje RIN v osnovno in srednjo šolo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19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71DA8023-DD23-E8F2-C080-6D194A7EE3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Zavedajmo se svoje odgovornosti do mladih</a:t>
            </a:r>
          </a:p>
        </p:txBody>
      </p:sp>
    </p:spTree>
    <p:extLst>
      <p:ext uri="{BB962C8B-B14F-4D97-AF65-F5344CB8AC3E}">
        <p14:creationId xmlns:p14="http://schemas.microsoft.com/office/powerpoint/2010/main" val="5189075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b="1" dirty="0">
                <a:solidFill>
                  <a:srgbClr val="0070C0"/>
                </a:solidFill>
              </a:rPr>
              <a:t>RIN</a:t>
            </a:r>
            <a:r>
              <a:rPr lang="sl-SI" dirty="0"/>
              <a:t> in </a:t>
            </a:r>
            <a:r>
              <a:rPr lang="sl-SI" b="1" dirty="0">
                <a:solidFill>
                  <a:schemeClr val="accent6">
                    <a:lumMod val="50000"/>
                  </a:schemeClr>
                </a:solidFill>
              </a:rPr>
              <a:t>digitalne kompetence</a:t>
            </a:r>
            <a:endParaRPr lang="sl-SI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8D39F-706A-402D-F3E1-F1B9A564D8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88770"/>
            <a:ext cx="10515600" cy="458819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sl-SI" b="1" i="1" dirty="0">
                <a:solidFill>
                  <a:srgbClr val="0070C0"/>
                </a:solidFill>
              </a:rPr>
              <a:t>Kemija</a:t>
            </a:r>
            <a:r>
              <a:rPr lang="sl-SI" i="1" dirty="0">
                <a:solidFill>
                  <a:srgbClr val="0070C0"/>
                </a:solidFill>
              </a:rPr>
              <a:t> je </a:t>
            </a:r>
            <a:r>
              <a:rPr lang="sl-SI" b="1" i="1" dirty="0">
                <a:solidFill>
                  <a:srgbClr val="0070C0"/>
                </a:solidFill>
              </a:rPr>
              <a:t>temeljna naravoslovna in eksperimentalna veda</a:t>
            </a:r>
            <a:r>
              <a:rPr lang="sl-SI" i="1" dirty="0">
                <a:solidFill>
                  <a:srgbClr val="0070C0"/>
                </a:solidFill>
              </a:rPr>
              <a:t>, ki proučuje snovi, njihovo zgradbo, lastnosti in spremembe. Kot </a:t>
            </a:r>
            <a:r>
              <a:rPr lang="sl-SI" b="1" i="1" dirty="0">
                <a:solidFill>
                  <a:srgbClr val="0070C0"/>
                </a:solidFill>
              </a:rPr>
              <a:t>splošno-izobraževalni predmet</a:t>
            </a:r>
            <a:r>
              <a:rPr lang="sl-SI" i="1" dirty="0">
                <a:solidFill>
                  <a:srgbClr val="0070C0"/>
                </a:solidFill>
              </a:rPr>
              <a:t> je usmerjena v pridobivanje in razvijanje temeljnih kemijskih znanj, spretnosti, stališč in odnosa, ki učencem omogočajo aktivno in odgovorno življenje oziroma delovanje v sodobni družbi.</a:t>
            </a:r>
            <a:endParaRPr lang="sl-SI" sz="2100" dirty="0">
              <a:solidFill>
                <a:srgbClr val="0070C0"/>
              </a:solidFill>
            </a:endParaRPr>
          </a:p>
          <a:p>
            <a:pPr marL="0" indent="0" algn="r">
              <a:buNone/>
            </a:pPr>
            <a:r>
              <a:rPr lang="sl-SI" sz="2100" dirty="0"/>
              <a:t>(Program osnovna šola, KEMIJA, Učni načrt)</a:t>
            </a:r>
            <a:endParaRPr lang="sl-SI" i="1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r>
              <a:rPr lang="sl-SI" b="1" i="1" dirty="0">
                <a:solidFill>
                  <a:schemeClr val="accent6">
                    <a:lumMod val="50000"/>
                  </a:schemeClr>
                </a:solidFill>
              </a:rPr>
              <a:t>Pri gospodinjstvu</a:t>
            </a: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 se učenci učijo, kakšni naj bodo odnosi in razmerja med psihofizičnimi, emocionalnimi, ekonomskimi, socialnimi in estetskimi potrebami človeka. Te </a:t>
            </a:r>
            <a:r>
              <a:rPr lang="sl-SI" b="1" i="1" dirty="0">
                <a:solidFill>
                  <a:schemeClr val="accent6">
                    <a:lumMod val="50000"/>
                  </a:schemeClr>
                </a:solidFill>
              </a:rPr>
              <a:t>odnose in razmerja obravnavajo</a:t>
            </a: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 v okviru doma, družine in gospodinjstva, v okviru tržnih možnosti in samooskrbe, </a:t>
            </a:r>
            <a:r>
              <a:rPr lang="sl-SI" b="1" i="1" dirty="0">
                <a:solidFill>
                  <a:schemeClr val="accent6">
                    <a:lumMod val="50000"/>
                  </a:schemeClr>
                </a:solidFill>
              </a:rPr>
              <a:t>s posebnim poudarkom na izobraževanju potrošnikov kot </a:t>
            </a:r>
            <a:r>
              <a:rPr lang="sl-SI" b="1" i="1" dirty="0">
                <a:solidFill>
                  <a:srgbClr val="FF0000"/>
                </a:solidFill>
              </a:rPr>
              <a:t>uporabnikov</a:t>
            </a:r>
            <a:r>
              <a:rPr lang="sl-SI" b="1" i="1" dirty="0">
                <a:solidFill>
                  <a:schemeClr val="accent6">
                    <a:lumMod val="50000"/>
                  </a:schemeClr>
                </a:solidFill>
              </a:rPr>
              <a:t> tržnih izdelkov in storitev</a:t>
            </a: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.</a:t>
            </a:r>
            <a:endParaRPr lang="sl-SI" sz="2100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 algn="r">
              <a:buNone/>
            </a:pPr>
            <a:r>
              <a:rPr lang="sl-SI" sz="2100" dirty="0">
                <a:solidFill>
                  <a:schemeClr val="accent6">
                    <a:lumMod val="50000"/>
                  </a:schemeClr>
                </a:solidFill>
              </a:rPr>
              <a:t>(Učni načrt GOSPODINJSTVO)</a:t>
            </a:r>
            <a:endParaRPr lang="sl-SI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3AECA3-6795-C1DE-7A33-22E9F547AE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Uvajanje RIN v osnovno in srednjo šolo</a:t>
            </a:r>
            <a:endParaRPr lang="sl-S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A98F26-31C1-3C75-2592-8ED4F5D05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2</a:t>
            </a:fld>
            <a:endParaRPr lang="sl-SI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936675E-53C8-62D5-81F5-8D6042895C46}"/>
              </a:ext>
            </a:extLst>
          </p:cNvPr>
          <p:cNvGrpSpPr/>
          <p:nvPr/>
        </p:nvGrpSpPr>
        <p:grpSpPr>
          <a:xfrm>
            <a:off x="10469880" y="245916"/>
            <a:ext cx="1487169" cy="509418"/>
            <a:chOff x="10469880" y="245916"/>
            <a:chExt cx="1487169" cy="509418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FAF2842-2D7A-D85C-6688-31C6D60D6D0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070344" y="247639"/>
              <a:ext cx="886705" cy="505973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20B32DB-EEDB-1160-62D7-C481A234C0D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69880" y="245916"/>
              <a:ext cx="497840" cy="509418"/>
            </a:xfrm>
            <a:prstGeom prst="rect">
              <a:avLst/>
            </a:prstGeom>
          </p:spPr>
        </p:pic>
      </p:grp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BC2001BD-C5BC-A94D-671D-DA8545DE3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Zavedajmo se svoje odgovornosti do mladih</a:t>
            </a:r>
          </a:p>
        </p:txBody>
      </p:sp>
    </p:spTree>
    <p:extLst>
      <p:ext uri="{BB962C8B-B14F-4D97-AF65-F5344CB8AC3E}">
        <p14:creationId xmlns:p14="http://schemas.microsoft.com/office/powerpoint/2010/main" val="318546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Izhodišča</a:t>
            </a:r>
            <a:endParaRPr lang="sl-SI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8D39F-706A-402D-F3E1-F1B9A564D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l-SI" dirty="0"/>
              <a:t>DEAP, ukrep 10</a:t>
            </a:r>
          </a:p>
          <a:p>
            <a:r>
              <a:rPr lang="sl-SI" dirty="0"/>
              <a:t>RIN je predmet splošnega (naravoslovnega) izobraževanja, kot so (matematika), biologija, kemija ali fizika</a:t>
            </a:r>
          </a:p>
          <a:p>
            <a:r>
              <a:rPr lang="sl-SI" dirty="0"/>
              <a:t>ni namen izobraževati programerje – pogovorni programer (</a:t>
            </a:r>
            <a:r>
              <a:rPr lang="sl-SI" i="1" dirty="0"/>
              <a:t>conversational programmer</a:t>
            </a:r>
            <a:r>
              <a:rPr lang="sl-SI" dirty="0"/>
              <a:t>)</a:t>
            </a:r>
            <a:br>
              <a:rPr lang="sl-SI" dirty="0"/>
            </a:br>
            <a:br>
              <a:rPr lang="sl-SI" dirty="0"/>
            </a:br>
            <a:r>
              <a:rPr lang="sl" i="1" dirty="0"/>
              <a:t>Sposoben izraziti zahteve pravemu programerju. </a:t>
            </a:r>
            <a:br>
              <a:rPr lang="sl-SI" dirty="0"/>
            </a:br>
            <a:r>
              <a:rPr lang="sl" i="1" dirty="0"/>
              <a:t>Za to pa mora imeti potrebne kompetence, vključno s pisanjem programov.</a:t>
            </a:r>
            <a:endParaRPr lang="sl-SI" i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9068E0-22F4-C793-6DEC-FF530315B1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Uvajanje RIN v osnovno in srednjo šolo</a:t>
            </a:r>
            <a:endParaRPr lang="sl-S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89386C-4C23-A0A0-9AB0-7A3137509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20</a:t>
            </a:fld>
            <a:endParaRPr lang="sl-SI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349BDD2-08AC-FDC2-9004-7D75921D6B2C}"/>
              </a:ext>
            </a:extLst>
          </p:cNvPr>
          <p:cNvGrpSpPr/>
          <p:nvPr/>
        </p:nvGrpSpPr>
        <p:grpSpPr>
          <a:xfrm>
            <a:off x="10469880" y="245916"/>
            <a:ext cx="1487169" cy="509418"/>
            <a:chOff x="10469880" y="245916"/>
            <a:chExt cx="1487169" cy="509418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69D7CBF-FA1A-07DA-3BBF-626907FCBA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70344" y="247639"/>
              <a:ext cx="886705" cy="505973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0B9E2FB-8EE0-1554-323D-B93ADACFB8A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69880" y="245916"/>
              <a:ext cx="497840" cy="509418"/>
            </a:xfrm>
            <a:prstGeom prst="rect">
              <a:avLst/>
            </a:prstGeom>
          </p:spPr>
        </p:pic>
      </p:grp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DF06EE10-9E1F-7712-8D65-F844FE012F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Zavedajmo se svoje odgovornosti do mladih</a:t>
            </a:r>
          </a:p>
        </p:txBody>
      </p:sp>
    </p:spTree>
    <p:extLst>
      <p:ext uri="{BB962C8B-B14F-4D97-AF65-F5344CB8AC3E}">
        <p14:creationId xmlns:p14="http://schemas.microsoft.com/office/powerpoint/2010/main" val="6330174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Vsebina</a:t>
            </a:r>
            <a:endParaRPr lang="sl-SI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8D39F-706A-402D-F3E1-F1B9A564D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sl-SI" dirty="0"/>
              <a:t>RIN in kurikulum</a:t>
            </a:r>
          </a:p>
          <a:p>
            <a:pPr marL="514350" indent="-514350">
              <a:buFont typeface="+mj-lt"/>
              <a:buAutoNum type="arabicPeriod"/>
            </a:pPr>
            <a:r>
              <a:rPr lang="sl-SI" dirty="0"/>
              <a:t>Učni cilji RIN</a:t>
            </a:r>
          </a:p>
          <a:p>
            <a:pPr marL="514350" indent="-514350">
              <a:buFont typeface="+mj-lt"/>
              <a:buAutoNum type="arabicPeriod"/>
            </a:pPr>
            <a:r>
              <a:rPr lang="sl-SI" dirty="0"/>
              <a:t>Učitelji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A95F6A-1A22-0077-9799-E7B9A721D5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Uvajanje RIN v osnovno in srednjo šolo</a:t>
            </a:r>
            <a:endParaRPr lang="sl-S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0C0B16-9606-A822-82FF-552190748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21</a:t>
            </a:fld>
            <a:endParaRPr lang="sl-SI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F808E97-B2DE-78C6-A4F9-A28F9BF0BB4B}"/>
              </a:ext>
            </a:extLst>
          </p:cNvPr>
          <p:cNvGrpSpPr/>
          <p:nvPr/>
        </p:nvGrpSpPr>
        <p:grpSpPr>
          <a:xfrm>
            <a:off x="10469880" y="245916"/>
            <a:ext cx="1487169" cy="509418"/>
            <a:chOff x="10469880" y="245916"/>
            <a:chExt cx="1487169" cy="509418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328512A-56BD-89A0-6AD8-91E9671415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70344" y="247639"/>
              <a:ext cx="886705" cy="505973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A1CF289-9801-BD90-EF51-4189859D14E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69880" y="245916"/>
              <a:ext cx="497840" cy="509418"/>
            </a:xfrm>
            <a:prstGeom prst="rect">
              <a:avLst/>
            </a:prstGeom>
          </p:spPr>
        </p:pic>
      </p:grp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60E38139-D5C4-EF78-790E-B7A153C53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Zavedajmo se svoje odgovornosti do mladih</a:t>
            </a:r>
          </a:p>
        </p:txBody>
      </p:sp>
    </p:spTree>
    <p:extLst>
      <p:ext uri="{BB962C8B-B14F-4D97-AF65-F5344CB8AC3E}">
        <p14:creationId xmlns:p14="http://schemas.microsoft.com/office/powerpoint/2010/main" val="32214573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l-SI" dirty="0"/>
              <a:t>RIN in kurikulum – področja</a:t>
            </a:r>
            <a:endParaRPr lang="sl-SI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8D39F-706A-402D-F3E1-F1B9A564D8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561431"/>
            <a:ext cx="4996543" cy="3855023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sl" dirty="0"/>
              <a:t>Podatki in informacije</a:t>
            </a:r>
          </a:p>
          <a:p>
            <a:pPr marL="514350" indent="-514350">
              <a:buFont typeface="+mj-lt"/>
              <a:buAutoNum type="arabicPeriod"/>
            </a:pPr>
            <a:r>
              <a:rPr lang="sl" dirty="0"/>
              <a:t>Algoritmi</a:t>
            </a:r>
          </a:p>
          <a:p>
            <a:pPr marL="514350" indent="-514350">
              <a:buFont typeface="+mj-lt"/>
              <a:buAutoNum type="arabicPeriod"/>
            </a:pPr>
            <a:r>
              <a:rPr lang="sl" dirty="0"/>
              <a:t>Programiranje</a:t>
            </a:r>
          </a:p>
          <a:p>
            <a:pPr marL="514350" indent="-514350">
              <a:buFont typeface="+mj-lt"/>
              <a:buAutoNum type="arabicPeriod"/>
            </a:pPr>
            <a:r>
              <a:rPr lang="sl" dirty="0"/>
              <a:t>Računalniški sistemi</a:t>
            </a:r>
          </a:p>
          <a:p>
            <a:pPr marL="514350" indent="-514350">
              <a:buFont typeface="+mj-lt"/>
              <a:buAutoNum type="arabicPeriod"/>
            </a:pPr>
            <a:r>
              <a:rPr lang="sl" dirty="0"/>
              <a:t>Omrežja</a:t>
            </a:r>
          </a:p>
          <a:p>
            <a:pPr marL="514350" indent="-514350">
              <a:buFont typeface="+mj-lt"/>
              <a:buAutoNum type="arabicPeriod"/>
            </a:pPr>
            <a:r>
              <a:rPr lang="sl" dirty="0"/>
              <a:t>Vmesnik človek–sistem</a:t>
            </a:r>
          </a:p>
          <a:p>
            <a:pPr marL="514350" indent="-514350">
              <a:buFont typeface="+mj-lt"/>
              <a:buAutoNum type="arabicPeriod"/>
            </a:pPr>
            <a:r>
              <a:rPr lang="sl" dirty="0"/>
              <a:t>Oblikovanje in razvoj</a:t>
            </a:r>
          </a:p>
          <a:p>
            <a:pPr marL="514350" indent="-514350">
              <a:buFont typeface="+mj-lt"/>
              <a:buAutoNum type="arabicPeriod"/>
            </a:pPr>
            <a:r>
              <a:rPr lang="sl" dirty="0"/>
              <a:t>Modeliranje in simulacija</a:t>
            </a:r>
          </a:p>
          <a:p>
            <a:pPr marL="514350" indent="-514350">
              <a:buFont typeface="+mj-lt"/>
              <a:buAutoNum type="arabicPeriod"/>
            </a:pPr>
            <a:r>
              <a:rPr lang="sl" dirty="0"/>
              <a:t>Ozaveščanje in opolnomočenje</a:t>
            </a:r>
          </a:p>
          <a:p>
            <a:pPr marL="514350" indent="-514350">
              <a:buFont typeface="+mj-lt"/>
              <a:buAutoNum type="arabicPeriod"/>
            </a:pPr>
            <a:r>
              <a:rPr lang="sl" dirty="0"/>
              <a:t>Varnost in zaščita</a:t>
            </a:r>
            <a:endParaRPr lang="sl-SI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762FA81-F55D-7CF4-C359-A21834B718CB}"/>
              </a:ext>
            </a:extLst>
          </p:cNvPr>
          <p:cNvSpPr txBox="1">
            <a:spLocks/>
          </p:cNvSpPr>
          <p:nvPr/>
        </p:nvSpPr>
        <p:spPr>
          <a:xfrm>
            <a:off x="6259285" y="2561430"/>
            <a:ext cx="4996543" cy="38550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/>
            </a:pPr>
            <a:r>
              <a:rPr lang="sl-SI" sz="2400" dirty="0"/>
              <a:t>Računalniški sistemi</a:t>
            </a:r>
          </a:p>
          <a:p>
            <a:pPr marL="514350" indent="-514350">
              <a:buFont typeface="+mj-lt"/>
              <a:buAutoNum type="arabicPeriod"/>
            </a:pPr>
            <a:r>
              <a:rPr lang="sl-SI" sz="2400" dirty="0"/>
              <a:t>Podatki in analiza</a:t>
            </a:r>
          </a:p>
          <a:p>
            <a:pPr marL="514350" indent="-514350">
              <a:buFont typeface="+mj-lt"/>
              <a:buAutoNum type="arabicPeriod"/>
            </a:pPr>
            <a:r>
              <a:rPr lang="sl-SI" sz="2400" dirty="0"/>
              <a:t>Algoritmi in programiranje</a:t>
            </a:r>
          </a:p>
          <a:p>
            <a:pPr marL="514350" indent="-514350">
              <a:buFont typeface="+mj-lt"/>
              <a:buAutoNum type="arabicPeriod"/>
            </a:pPr>
            <a:r>
              <a:rPr lang="sl-SI" sz="2400" dirty="0"/>
              <a:t>Omrežja in Internet</a:t>
            </a:r>
          </a:p>
          <a:p>
            <a:pPr marL="514350" indent="-514350">
              <a:buFont typeface="+mj-lt"/>
              <a:buAutoNum type="arabicPeriod"/>
            </a:pPr>
            <a:r>
              <a:rPr lang="sl-SI" sz="2400" dirty="0"/>
              <a:t>Učinki računalništva in informatike</a:t>
            </a:r>
          </a:p>
          <a:p>
            <a:pPr marL="0" indent="0">
              <a:buNone/>
            </a:pPr>
            <a:endParaRPr lang="sl-SI" sz="2400" dirty="0"/>
          </a:p>
          <a:p>
            <a:pPr marL="0" indent="0" algn="r">
              <a:buNone/>
            </a:pPr>
            <a:r>
              <a:rPr lang="sl-SI" sz="2400" b="1" i="1" dirty="0"/>
              <a:t>RINOS-3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032FF4D-F495-4331-9738-EF5623D76622}"/>
              </a:ext>
            </a:extLst>
          </p:cNvPr>
          <p:cNvSpPr txBox="1">
            <a:spLocks/>
          </p:cNvSpPr>
          <p:nvPr/>
        </p:nvSpPr>
        <p:spPr>
          <a:xfrm>
            <a:off x="838200" y="1339056"/>
            <a:ext cx="10515600" cy="122237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l" dirty="0"/>
              <a:t>Trenutni trend se odmika </a:t>
            </a:r>
            <a:br>
              <a:rPr lang="sl-SI" dirty="0"/>
            </a:br>
            <a:r>
              <a:rPr lang="sl" dirty="0">
                <a:solidFill>
                  <a:srgbClr val="00B050"/>
                </a:solidFill>
              </a:rPr>
              <a:t>od tradicionalnih vsebin IKT in osredotočenosti na uporabo digitalnih orodij</a:t>
            </a:r>
            <a:br>
              <a:rPr lang="sl" dirty="0">
                <a:solidFill>
                  <a:srgbClr val="00B050"/>
                </a:solidFill>
              </a:rPr>
            </a:br>
            <a:r>
              <a:rPr lang="sl" dirty="0"/>
              <a:t>k </a:t>
            </a:r>
            <a:r>
              <a:rPr lang="sl" b="1" dirty="0">
                <a:solidFill>
                  <a:srgbClr val="C00000"/>
                </a:solidFill>
              </a:rPr>
              <a:t>bolj znanstvenemu pristopu</a:t>
            </a:r>
            <a:r>
              <a:rPr lang="sl" dirty="0"/>
              <a:t>.</a:t>
            </a:r>
            <a:endParaRPr lang="sl-SI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5BFF00A5-9E17-F1A5-6A4E-91AE933AD6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Uvajanje RIN v osnovno in srednjo šolo</a:t>
            </a:r>
            <a:endParaRPr lang="sl-SI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B25F23A-2517-64F9-08EF-A35BA1CEC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22</a:t>
            </a:fld>
            <a:endParaRPr lang="sl-SI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4341CB9-97C4-290D-9E2B-74DDE2DD36F9}"/>
              </a:ext>
            </a:extLst>
          </p:cNvPr>
          <p:cNvGrpSpPr/>
          <p:nvPr/>
        </p:nvGrpSpPr>
        <p:grpSpPr>
          <a:xfrm>
            <a:off x="10469880" y="245916"/>
            <a:ext cx="1487169" cy="509418"/>
            <a:chOff x="10469880" y="245916"/>
            <a:chExt cx="1487169" cy="509418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22868415-A94F-28D1-8EA1-3C70EFDFC49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70344" y="247639"/>
              <a:ext cx="886705" cy="505973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D77D49A8-F7F5-7786-DFE7-00EAB10405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69880" y="245916"/>
              <a:ext cx="497840" cy="509418"/>
            </a:xfrm>
            <a:prstGeom prst="rect">
              <a:avLst/>
            </a:prstGeom>
          </p:spPr>
        </p:pic>
      </p:grp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E61D8115-9A26-4BFF-745C-DE823CAA9B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Zavedajmo se svoje odgovornosti do mladih</a:t>
            </a:r>
          </a:p>
        </p:txBody>
      </p:sp>
    </p:spTree>
    <p:extLst>
      <p:ext uri="{BB962C8B-B14F-4D97-AF65-F5344CB8AC3E}">
        <p14:creationId xmlns:p14="http://schemas.microsoft.com/office/powerpoint/2010/main" val="15993934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RIN in kurikulum – področja (</a:t>
            </a:r>
            <a:r>
              <a:rPr lang="sl-SI" i="1" dirty="0"/>
              <a:t>primer</a:t>
            </a:r>
            <a:r>
              <a:rPr lang="sl-SI" dirty="0"/>
              <a:t>)</a:t>
            </a:r>
            <a:endParaRPr lang="sl-SI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8D39F-706A-402D-F3E1-F1B9A564D8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sl" sz="2400" dirty="0"/>
              <a:t>Podatki in informacije</a:t>
            </a:r>
          </a:p>
          <a:p>
            <a:pPr marL="0" indent="0" algn="r">
              <a:buNone/>
            </a:pPr>
            <a:endParaRPr lang="sl-SI" sz="2400" dirty="0"/>
          </a:p>
          <a:p>
            <a:pPr marL="0" indent="0" algn="r">
              <a:buNone/>
            </a:pPr>
            <a:endParaRPr lang="sl-SI" sz="2400" dirty="0"/>
          </a:p>
          <a:p>
            <a:pPr marL="0" indent="0" algn="r">
              <a:buNone/>
            </a:pPr>
            <a:endParaRPr lang="sl-SI" sz="2400" dirty="0"/>
          </a:p>
          <a:p>
            <a:pPr marL="0" indent="0" algn="r">
              <a:buNone/>
            </a:pPr>
            <a:endParaRPr lang="sl-SI" sz="2400" dirty="0"/>
          </a:p>
          <a:p>
            <a:pPr marL="0" indent="0" algn="r">
              <a:buNone/>
            </a:pPr>
            <a:r>
              <a:rPr lang="sl-SI" sz="2400" dirty="0"/>
              <a:t>Algoritmi</a:t>
            </a:r>
          </a:p>
          <a:p>
            <a:pPr marL="0" indent="0" algn="r">
              <a:buNone/>
            </a:pPr>
            <a:endParaRPr lang="sl-SI" sz="24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42D2B3-EFB6-CBCE-D5C7-2F032E31AD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Uvajanje RIN v osnovno in srednjo šolo</a:t>
            </a:r>
            <a:endParaRPr lang="sl-SI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A25C388-E1F9-DB25-CBCB-1729D21167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23</a:t>
            </a:fld>
            <a:endParaRPr lang="sl-SI"/>
          </a:p>
        </p:txBody>
      </p:sp>
      <p:pic>
        <p:nvPicPr>
          <p:cNvPr id="10" name="Picture 9" descr="Text&#10;&#10;Description automatically generated">
            <a:extLst>
              <a:ext uri="{FF2B5EF4-FFF2-40B4-BE49-F238E27FC236}">
                <a16:creationId xmlns:a16="http://schemas.microsoft.com/office/drawing/2014/main" id="{469AF085-40E9-48D9-047D-67F36C95E9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620" y="1673119"/>
            <a:ext cx="7772400" cy="2293647"/>
          </a:xfrm>
          <a:prstGeom prst="rect">
            <a:avLst/>
          </a:prstGeom>
        </p:spPr>
      </p:pic>
      <p:pic>
        <p:nvPicPr>
          <p:cNvPr id="12" name="Picture 11" descr="A picture containing text&#10;&#10;Description automatically generated">
            <a:extLst>
              <a:ext uri="{FF2B5EF4-FFF2-40B4-BE49-F238E27FC236}">
                <a16:creationId xmlns:a16="http://schemas.microsoft.com/office/drawing/2014/main" id="{DEC93C96-C084-FA3A-19E7-2CE4EA1E31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620" y="3898186"/>
            <a:ext cx="7772400" cy="2293647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5C3618B6-CFE2-8AD7-AAD8-C60077ABF163}"/>
              </a:ext>
            </a:extLst>
          </p:cNvPr>
          <p:cNvGrpSpPr/>
          <p:nvPr/>
        </p:nvGrpSpPr>
        <p:grpSpPr>
          <a:xfrm>
            <a:off x="10469880" y="245916"/>
            <a:ext cx="1487169" cy="509418"/>
            <a:chOff x="10469880" y="245916"/>
            <a:chExt cx="1487169" cy="509418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4E54DD62-837D-3524-D8A5-E176F12C961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070344" y="247639"/>
              <a:ext cx="886705" cy="505973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50E3DCBA-9F15-961F-55CE-5FC0DF6BC73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469880" y="245916"/>
              <a:ext cx="497840" cy="509418"/>
            </a:xfrm>
            <a:prstGeom prst="rect">
              <a:avLst/>
            </a:prstGeom>
          </p:spPr>
        </p:pic>
      </p:grp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9B75658-C4AF-A4DE-345C-409AD4B8B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Zavedajmo se svoje odgovornosti do mladih</a:t>
            </a:r>
          </a:p>
        </p:txBody>
      </p:sp>
    </p:spTree>
    <p:extLst>
      <p:ext uri="{BB962C8B-B14F-4D97-AF65-F5344CB8AC3E}">
        <p14:creationId xmlns:p14="http://schemas.microsoft.com/office/powerpoint/2010/main" val="38415341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RIN in kurikulum – premisleki</a:t>
            </a:r>
            <a:endParaRPr lang="sl-SI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8D39F-706A-402D-F3E1-F1B9A564D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l-SI" b="1" dirty="0"/>
              <a:t>Začetna starost:</a:t>
            </a:r>
            <a:endParaRPr lang="sl-SI" dirty="0"/>
          </a:p>
          <a:p>
            <a:r>
              <a:rPr lang="sl" dirty="0"/>
              <a:t>vedno večje soglasje, da se RIN začne poučevati že v razrednem delu OŠ</a:t>
            </a:r>
          </a:p>
          <a:p>
            <a:r>
              <a:rPr lang="sl" dirty="0"/>
              <a:t>poudarek je lahko na konkretnosti in praktičnem raziskovanju</a:t>
            </a:r>
          </a:p>
          <a:p>
            <a:pPr lvl="1"/>
            <a:r>
              <a:rPr lang="sl" dirty="0"/>
              <a:t>prim. matematika, spoznavanje narave, ...</a:t>
            </a:r>
          </a:p>
          <a:p>
            <a:r>
              <a:rPr lang="sl" dirty="0"/>
              <a:t>vrsta empiričnih dokazov, ki potrjujejo, da je izpostavljenost programiranju pred 12. letom potrebna in smiselna</a:t>
            </a:r>
            <a:endParaRPr lang="sl-SI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E50530-8A34-6561-440A-2DDAEBA8F5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Uvajanje RIN v osnovno in srednjo šolo</a:t>
            </a:r>
            <a:endParaRPr lang="sl-S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568FA5-A041-02C9-CA71-E5851660D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24</a:t>
            </a:fld>
            <a:endParaRPr lang="sl-SI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EC4C12C-3F38-CCF6-3BFF-893795B82834}"/>
              </a:ext>
            </a:extLst>
          </p:cNvPr>
          <p:cNvGrpSpPr/>
          <p:nvPr/>
        </p:nvGrpSpPr>
        <p:grpSpPr>
          <a:xfrm>
            <a:off x="10469880" y="245916"/>
            <a:ext cx="1487169" cy="509418"/>
            <a:chOff x="10469880" y="245916"/>
            <a:chExt cx="1487169" cy="509418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C70DA34-2AEE-60A8-5CB7-7F1BAEBD3D2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70344" y="247639"/>
              <a:ext cx="886705" cy="505973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078B220-8093-4861-2585-009F36E544B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69880" y="245916"/>
              <a:ext cx="497840" cy="509418"/>
            </a:xfrm>
            <a:prstGeom prst="rect">
              <a:avLst/>
            </a:prstGeom>
          </p:spPr>
        </p:pic>
      </p:grp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5E9F8273-3261-A518-1712-5CA5D0E4F0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Zavedajmo se svoje odgovornosti do mladih</a:t>
            </a:r>
          </a:p>
        </p:txBody>
      </p:sp>
    </p:spTree>
    <p:extLst>
      <p:ext uri="{BB962C8B-B14F-4D97-AF65-F5344CB8AC3E}">
        <p14:creationId xmlns:p14="http://schemas.microsoft.com/office/powerpoint/2010/main" val="40793094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RIN in kurikulum – premisleki</a:t>
            </a:r>
            <a:endParaRPr lang="sl-SI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8D39F-706A-402D-F3E1-F1B9A564D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sl-SI" b="1" dirty="0"/>
              <a:t>Obvezno / izbirno:</a:t>
            </a:r>
            <a:endParaRPr lang="sl-SI" dirty="0"/>
          </a:p>
          <a:p>
            <a:pPr>
              <a:buFont typeface="System Font Regular"/>
              <a:buChar char="+"/>
            </a:pPr>
            <a:r>
              <a:rPr lang="sl" b="1" dirty="0">
                <a:solidFill>
                  <a:schemeClr val="accent6">
                    <a:lumMod val="50000"/>
                  </a:schemeClr>
                </a:solidFill>
              </a:rPr>
              <a:t>povečuje zanimanja za disciplino</a:t>
            </a:r>
            <a:r>
              <a:rPr lang="sl" dirty="0">
                <a:solidFill>
                  <a:schemeClr val="accent6">
                    <a:lumMod val="50000"/>
                  </a:schemeClr>
                </a:solidFill>
              </a:rPr>
              <a:t>, spodbuja </a:t>
            </a:r>
            <a:r>
              <a:rPr lang="sl" b="1" dirty="0">
                <a:solidFill>
                  <a:schemeClr val="accent6">
                    <a:lumMod val="50000"/>
                  </a:schemeClr>
                </a:solidFill>
              </a:rPr>
              <a:t>aktivno udeležbe v digitalni družbi </a:t>
            </a:r>
            <a:r>
              <a:rPr lang="sl" dirty="0">
                <a:solidFill>
                  <a:schemeClr val="accent6">
                    <a:lumMod val="50000"/>
                  </a:schemeClr>
                </a:solidFill>
              </a:rPr>
              <a:t>, omogoča oblikovanje verodostojnih stališč o kritičnih vprašanjih in razpravah ter krepitev sposobnosti razmisleka in spretnosti reševanja problemov</a:t>
            </a:r>
          </a:p>
          <a:p>
            <a:pPr>
              <a:buFont typeface="System Font Regular"/>
              <a:buChar char="+"/>
            </a:pPr>
            <a:r>
              <a:rPr lang="sl" b="1" dirty="0">
                <a:solidFill>
                  <a:schemeClr val="accent6">
                    <a:lumMod val="50000"/>
                  </a:schemeClr>
                </a:solidFill>
              </a:rPr>
              <a:t>splošna miselna orodja, </a:t>
            </a:r>
            <a:r>
              <a:rPr lang="sl" dirty="0">
                <a:solidFill>
                  <a:schemeClr val="accent6">
                    <a:lumMod val="50000"/>
                  </a:schemeClr>
                </a:solidFill>
              </a:rPr>
              <a:t>ki so uporabna življenje so: (i) </a:t>
            </a:r>
            <a:r>
              <a:rPr lang="sl" b="1" dirty="0">
                <a:solidFill>
                  <a:schemeClr val="accent6">
                    <a:lumMod val="50000"/>
                  </a:schemeClr>
                </a:solidFill>
              </a:rPr>
              <a:t>naravni jezik </a:t>
            </a:r>
            <a:r>
              <a:rPr lang="sl" dirty="0">
                <a:solidFill>
                  <a:schemeClr val="accent6">
                    <a:lumMod val="50000"/>
                  </a:schemeClr>
                </a:solidFill>
              </a:rPr>
              <a:t>, (ii) </a:t>
            </a:r>
            <a:r>
              <a:rPr lang="sl" b="1" dirty="0">
                <a:solidFill>
                  <a:schemeClr val="accent6">
                    <a:lumMod val="50000"/>
                  </a:schemeClr>
                </a:solidFill>
              </a:rPr>
              <a:t>matematika </a:t>
            </a:r>
            <a:r>
              <a:rPr lang="sl" dirty="0">
                <a:solidFill>
                  <a:schemeClr val="accent6">
                    <a:lumMod val="50000"/>
                  </a:schemeClr>
                </a:solidFill>
              </a:rPr>
              <a:t>, (iii) </a:t>
            </a:r>
            <a:r>
              <a:rPr lang="sl" b="1" dirty="0">
                <a:solidFill>
                  <a:schemeClr val="accent6">
                    <a:lumMod val="50000"/>
                  </a:schemeClr>
                </a:solidFill>
              </a:rPr>
              <a:t>RIN</a:t>
            </a:r>
            <a:endParaRPr lang="sl-SI" dirty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Font typeface="System Font Regular"/>
              <a:buChar char="-"/>
            </a:pPr>
            <a:r>
              <a:rPr lang="sl" dirty="0">
                <a:solidFill>
                  <a:srgbClr val="FF0000"/>
                </a:solidFill>
              </a:rPr>
              <a:t>učitelj kateregakoli tehnološkega predmeta ne more nadomestiti učitelja s temeljnim znanjem RIN</a:t>
            </a:r>
          </a:p>
          <a:p>
            <a:pPr>
              <a:buFont typeface="System Font Regular"/>
              <a:buChar char="-"/>
            </a:pPr>
            <a:r>
              <a:rPr lang="sl" dirty="0">
                <a:solidFill>
                  <a:srgbClr val="FF0000"/>
                </a:solidFill>
              </a:rPr>
              <a:t>RIN samo za nekatere dijake v srednji šoli, vendar ne prej, ogroža koristi, ki jih učenje RIN prinaša</a:t>
            </a:r>
            <a:endParaRPr lang="sl-SI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988C0C-C3F2-4A3D-312B-B0F0FB9C26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Uvajanje RIN v osnovno in srednjo šolo</a:t>
            </a:r>
            <a:endParaRPr lang="sl-S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D41542-0CF1-FB83-E1D9-2058C9AC8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25</a:t>
            </a:fld>
            <a:endParaRPr lang="sl-SI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B246EF3-46E0-883B-C182-0D3338779D71}"/>
              </a:ext>
            </a:extLst>
          </p:cNvPr>
          <p:cNvGrpSpPr/>
          <p:nvPr/>
        </p:nvGrpSpPr>
        <p:grpSpPr>
          <a:xfrm>
            <a:off x="10469880" y="245916"/>
            <a:ext cx="1487169" cy="509418"/>
            <a:chOff x="10469880" y="245916"/>
            <a:chExt cx="1487169" cy="509418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5B6A8C8-8B5F-6CF6-5B92-00559D64BE6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70344" y="247639"/>
              <a:ext cx="886705" cy="505973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ACA619AD-1FAD-34C5-0F05-20F90BE3900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69880" y="245916"/>
              <a:ext cx="497840" cy="509418"/>
            </a:xfrm>
            <a:prstGeom prst="rect">
              <a:avLst/>
            </a:prstGeom>
          </p:spPr>
        </p:pic>
      </p:grp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280CD564-5E41-A2BA-E576-005FB4E246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Zavedajmo se svoje odgovornosti do mladih</a:t>
            </a:r>
          </a:p>
        </p:txBody>
      </p:sp>
    </p:spTree>
    <p:extLst>
      <p:ext uri="{BB962C8B-B14F-4D97-AF65-F5344CB8AC3E}">
        <p14:creationId xmlns:p14="http://schemas.microsoft.com/office/powerpoint/2010/main" val="2641235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0063"/>
            <a:ext cx="10515600" cy="1325563"/>
          </a:xfrm>
        </p:spPr>
        <p:txBody>
          <a:bodyPr/>
          <a:lstStyle/>
          <a:p>
            <a:r>
              <a:rPr lang="sl-SI" dirty="0"/>
              <a:t>RIN in kurikulum – OŠ razredna stopnja</a:t>
            </a:r>
            <a:endParaRPr lang="sl-SI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8D39F-706A-402D-F3E1-F1B9A564D8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693229"/>
            <a:ext cx="10515600" cy="4837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l-SI" sz="2400" dirty="0"/>
              <a:t>Komentar: – pogosto ni predmetov, – Litva od 2023, Nemčija – članek ISSEP 22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6E2044-F774-3F2A-72FE-877750B55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Uvajanje RIN v osnovno in srednjo šolo</a:t>
            </a:r>
            <a:endParaRPr lang="sl-S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D07CAF-29E6-280A-CCE3-1129E792B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26</a:t>
            </a:fld>
            <a:endParaRPr lang="sl-SI"/>
          </a:p>
        </p:txBody>
      </p:sp>
      <p:pic>
        <p:nvPicPr>
          <p:cNvPr id="9" name="Picture 8" descr="Map&#10;&#10;Description automatically generated">
            <a:extLst>
              <a:ext uri="{FF2B5EF4-FFF2-40B4-BE49-F238E27FC236}">
                <a16:creationId xmlns:a16="http://schemas.microsoft.com/office/drawing/2014/main" id="{94E4A172-85B9-D57C-DA96-AF06A94540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800" y="1261321"/>
            <a:ext cx="7772400" cy="4335358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10D0A380-CF26-E443-8DF4-027F4465A505}"/>
              </a:ext>
            </a:extLst>
          </p:cNvPr>
          <p:cNvGrpSpPr/>
          <p:nvPr/>
        </p:nvGrpSpPr>
        <p:grpSpPr>
          <a:xfrm>
            <a:off x="10469880" y="245916"/>
            <a:ext cx="1487169" cy="509418"/>
            <a:chOff x="10469880" y="245916"/>
            <a:chExt cx="1487169" cy="509418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587E5CF-7FD2-36FA-815E-DF524A81C4A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070344" y="247639"/>
              <a:ext cx="886705" cy="505973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950234A-36CA-B8C3-81DD-6A1B31127EF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469880" y="245916"/>
              <a:ext cx="497840" cy="509418"/>
            </a:xfrm>
            <a:prstGeom prst="rect">
              <a:avLst/>
            </a:prstGeom>
          </p:spPr>
        </p:pic>
      </p:grp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72A8E080-9E30-CD12-CEEE-F58ADEC015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Zavedajmo se svoje odgovornosti do mladih</a:t>
            </a:r>
          </a:p>
        </p:txBody>
      </p:sp>
    </p:spTree>
    <p:extLst>
      <p:ext uri="{BB962C8B-B14F-4D97-AF65-F5344CB8AC3E}">
        <p14:creationId xmlns:p14="http://schemas.microsoft.com/office/powerpoint/2010/main" val="8399901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0063"/>
            <a:ext cx="10515600" cy="1325563"/>
          </a:xfrm>
        </p:spPr>
        <p:txBody>
          <a:bodyPr/>
          <a:lstStyle/>
          <a:p>
            <a:r>
              <a:rPr lang="sl-SI" dirty="0"/>
              <a:t>RIN in kurikulum – OŠ predmetna stopnja</a:t>
            </a:r>
            <a:endParaRPr lang="sl-SI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8D39F-706A-402D-F3E1-F1B9A564D8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693229"/>
            <a:ext cx="10515600" cy="4837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l-SI" sz="2400" dirty="0"/>
              <a:t>Komentar: – SLO ena od 4 brez vsebin, 13 obvezni predmet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27C6CF-B069-36B5-2E73-6F0C8A2001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Uvajanje RIN v osnovno in srednjo šolo</a:t>
            </a:r>
            <a:endParaRPr lang="sl-S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FB2DC3-58B6-B323-469A-171FFB028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27</a:t>
            </a:fld>
            <a:endParaRPr lang="sl-SI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D415731-8236-52DD-C656-F08D412D8D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800" y="1163677"/>
            <a:ext cx="7772400" cy="4530645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65924B02-D79B-B1D1-F4D5-2F9F5E783E56}"/>
              </a:ext>
            </a:extLst>
          </p:cNvPr>
          <p:cNvGrpSpPr/>
          <p:nvPr/>
        </p:nvGrpSpPr>
        <p:grpSpPr>
          <a:xfrm>
            <a:off x="10469880" y="245916"/>
            <a:ext cx="1487169" cy="509418"/>
            <a:chOff x="10469880" y="245916"/>
            <a:chExt cx="1487169" cy="509418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B782DF1-CE93-35B4-EA3D-FDA67CF3180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070344" y="247639"/>
              <a:ext cx="886705" cy="505973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3C0ECE7A-ADE9-D840-EFC9-B4460E8D3D9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469880" y="245916"/>
              <a:ext cx="497840" cy="509418"/>
            </a:xfrm>
            <a:prstGeom prst="rect">
              <a:avLst/>
            </a:prstGeom>
          </p:spPr>
        </p:pic>
      </p:grp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29C126A6-C3FC-C453-F20D-609508B91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Zavedajmo se svoje odgovornosti do mladih</a:t>
            </a:r>
          </a:p>
        </p:txBody>
      </p:sp>
    </p:spTree>
    <p:extLst>
      <p:ext uri="{BB962C8B-B14F-4D97-AF65-F5344CB8AC3E}">
        <p14:creationId xmlns:p14="http://schemas.microsoft.com/office/powerpoint/2010/main" val="68002501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0063"/>
            <a:ext cx="10515600" cy="1325563"/>
          </a:xfrm>
        </p:spPr>
        <p:txBody>
          <a:bodyPr/>
          <a:lstStyle/>
          <a:p>
            <a:r>
              <a:rPr lang="sl-SI" dirty="0"/>
              <a:t>RIN in kurikulum – srednja šola</a:t>
            </a:r>
            <a:endParaRPr lang="sl-SI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8D39F-706A-402D-F3E1-F1B9A564D8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693229"/>
            <a:ext cx="10515600" cy="4837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l-SI" sz="2400" dirty="0"/>
              <a:t>Komentar: – SLO brez predmeta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A55393-D55B-13FF-0744-C83DC28DEF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Uvajanje RIN v osnovno in srednjo šolo</a:t>
            </a:r>
            <a:endParaRPr lang="sl-S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E4399C-0E0B-387F-981C-65950A937A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28</a:t>
            </a:fld>
            <a:endParaRPr lang="sl-SI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69765FD-515C-919C-1144-1DDE4AAE2D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800" y="1163677"/>
            <a:ext cx="7772400" cy="4530645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9A3CF6BC-97B8-9647-A714-DD34BCBF8051}"/>
              </a:ext>
            </a:extLst>
          </p:cNvPr>
          <p:cNvGrpSpPr/>
          <p:nvPr/>
        </p:nvGrpSpPr>
        <p:grpSpPr>
          <a:xfrm>
            <a:off x="10469880" y="245916"/>
            <a:ext cx="1487169" cy="509418"/>
            <a:chOff x="10469880" y="245916"/>
            <a:chExt cx="1487169" cy="509418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B13FF43A-50E4-B0BB-9364-730C9E207B5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070344" y="247639"/>
              <a:ext cx="886705" cy="505973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1A62D688-467B-4645-898A-DAE2CC98206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469880" y="245916"/>
              <a:ext cx="497840" cy="509418"/>
            </a:xfrm>
            <a:prstGeom prst="rect">
              <a:avLst/>
            </a:prstGeom>
          </p:spPr>
        </p:pic>
      </p:grp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AFD22648-D348-8710-B906-540839E47A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Zavedajmo se svoje odgovornosti do mladih</a:t>
            </a:r>
          </a:p>
        </p:txBody>
      </p:sp>
    </p:spTree>
    <p:extLst>
      <p:ext uri="{BB962C8B-B14F-4D97-AF65-F5344CB8AC3E}">
        <p14:creationId xmlns:p14="http://schemas.microsoft.com/office/powerpoint/2010/main" val="35666082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0063"/>
            <a:ext cx="10515600" cy="1325563"/>
          </a:xfrm>
        </p:spPr>
        <p:txBody>
          <a:bodyPr/>
          <a:lstStyle/>
          <a:p>
            <a:r>
              <a:rPr lang="sl-SI" dirty="0"/>
              <a:t>RIN in kurikulum – reforme</a:t>
            </a:r>
            <a:endParaRPr lang="sl-SI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8D39F-706A-402D-F3E1-F1B9A564D8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693229"/>
            <a:ext cx="10515600" cy="4837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l-SI" sz="2400" dirty="0"/>
              <a:t>Komentar: – večinoma predmet, – SLO reforma kurikula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73C6EF-183A-DD28-324E-56C9C54009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Uvajanje RIN v osnovno in srednjo šolo</a:t>
            </a:r>
            <a:endParaRPr lang="sl-S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3D6D8C-330F-590F-4053-3DA9ABA17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29</a:t>
            </a:fld>
            <a:endParaRPr lang="sl-SI"/>
          </a:p>
        </p:txBody>
      </p:sp>
      <p:pic>
        <p:nvPicPr>
          <p:cNvPr id="9" name="Picture 8" descr="Map&#10;&#10;Description automatically generated">
            <a:extLst>
              <a:ext uri="{FF2B5EF4-FFF2-40B4-BE49-F238E27FC236}">
                <a16:creationId xmlns:a16="http://schemas.microsoft.com/office/drawing/2014/main" id="{29D4D2FF-B611-7DA4-3E6F-F53095706A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800" y="1162584"/>
            <a:ext cx="7772400" cy="4530645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537329C0-2989-4D4A-984F-470F4FEAA967}"/>
              </a:ext>
            </a:extLst>
          </p:cNvPr>
          <p:cNvGrpSpPr/>
          <p:nvPr/>
        </p:nvGrpSpPr>
        <p:grpSpPr>
          <a:xfrm>
            <a:off x="10469880" y="245916"/>
            <a:ext cx="1487169" cy="509418"/>
            <a:chOff x="10469880" y="245916"/>
            <a:chExt cx="1487169" cy="509418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FE7B2A7B-E4F1-F496-BA22-EFCB585D72C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070344" y="247639"/>
              <a:ext cx="886705" cy="505973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B5E4E44F-2F43-7802-27DC-108DAA5ACFC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469880" y="245916"/>
              <a:ext cx="497840" cy="509418"/>
            </a:xfrm>
            <a:prstGeom prst="rect">
              <a:avLst/>
            </a:prstGeom>
          </p:spPr>
        </p:pic>
      </p:grp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AEBF3D7C-28C8-EE55-77F1-9F58AD590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Zavedajmo se svoje odgovornosti do mladih</a:t>
            </a:r>
          </a:p>
        </p:txBody>
      </p:sp>
    </p:spTree>
    <p:extLst>
      <p:ext uri="{BB962C8B-B14F-4D97-AF65-F5344CB8AC3E}">
        <p14:creationId xmlns:p14="http://schemas.microsoft.com/office/powerpoint/2010/main" val="14279993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b="1" dirty="0">
                <a:solidFill>
                  <a:srgbClr val="0070C0"/>
                </a:solidFill>
              </a:rPr>
              <a:t>RIN</a:t>
            </a:r>
            <a:r>
              <a:rPr lang="sl-SI" dirty="0"/>
              <a:t> in </a:t>
            </a:r>
            <a:r>
              <a:rPr lang="sl-SI" b="1" dirty="0">
                <a:solidFill>
                  <a:schemeClr val="accent6">
                    <a:lumMod val="50000"/>
                  </a:schemeClr>
                </a:solidFill>
              </a:rPr>
              <a:t>digitalne kompetence</a:t>
            </a:r>
            <a:br>
              <a:rPr lang="sl-SI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sl-SI" sz="3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primer: programiranje</a:t>
            </a:r>
            <a:endParaRPr lang="sl-SI" sz="3600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8D39F-706A-402D-F3E1-F1B9A564D8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88770"/>
            <a:ext cx="10515600" cy="458819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l-SI" b="1" i="1" dirty="0">
                <a:solidFill>
                  <a:srgbClr val="0070C0"/>
                </a:solidFill>
              </a:rPr>
              <a:t>Temeljno znanje: </a:t>
            </a:r>
            <a:r>
              <a:rPr lang="sl-SI" dirty="0">
                <a:solidFill>
                  <a:srgbClr val="0070C0"/>
                </a:solidFill>
              </a:rPr>
              <a:t>Načrtovanje, pisanje in odpravljanje napak v programih, ki dosegajo določene cilje, vključno z nadzorom ali simulacijo fizičnih sistemov; reševanje problemov tako, da jih razdelimo na manjše dele.</a:t>
            </a:r>
            <a:endParaRPr lang="sl-SI" b="1" i="1" dirty="0">
              <a:solidFill>
                <a:srgbClr val="0070C0"/>
              </a:solidFill>
            </a:endParaRPr>
          </a:p>
          <a:p>
            <a:pPr marL="0" indent="0" algn="r">
              <a:buNone/>
            </a:pPr>
            <a:r>
              <a:rPr lang="sl-SI" sz="2100" dirty="0"/>
              <a:t>(Informatics education at school in Europe, Eurydice report)</a:t>
            </a:r>
            <a:endParaRPr lang="sl-SI" i="1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r>
              <a:rPr lang="sl-SI" b="1" i="1" dirty="0">
                <a:solidFill>
                  <a:schemeClr val="accent6">
                    <a:lumMod val="50000"/>
                  </a:schemeClr>
                </a:solidFill>
              </a:rPr>
              <a:t>Digitalna kompetenca:</a:t>
            </a:r>
            <a:r>
              <a:rPr lang="sl-SI" dirty="0">
                <a:solidFill>
                  <a:schemeClr val="accent6">
                    <a:lumMod val="50000"/>
                  </a:schemeClr>
                </a:solidFill>
              </a:rPr>
              <a:t> Zna združiti nabor programskih delčkov (npr. kot v orodju za programiranje z delčki Scratch), da reši problem.</a:t>
            </a:r>
          </a:p>
          <a:p>
            <a:pPr marL="0" indent="0" algn="r">
              <a:buNone/>
            </a:pPr>
            <a:r>
              <a:rPr lang="sl-SI" sz="21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(DigComp 2.2)</a:t>
            </a:r>
            <a:endParaRPr lang="sl-SI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buNone/>
            </a:pPr>
            <a:endParaRPr lang="sl-SI" i="1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sl-SI" b="1" dirty="0">
                <a:solidFill>
                  <a:schemeClr val="accent6">
                    <a:lumMod val="50000"/>
                  </a:schemeClr>
                </a:solidFill>
              </a:rPr>
              <a:t>digitalne kompetence</a:t>
            </a:r>
            <a:r>
              <a:rPr lang="sl-SI" dirty="0"/>
              <a:t> : </a:t>
            </a:r>
            <a:r>
              <a:rPr lang="sl-SI" b="1" dirty="0">
                <a:solidFill>
                  <a:srgbClr val="0070C0"/>
                </a:solidFill>
              </a:rPr>
              <a:t>RIN</a:t>
            </a:r>
            <a:r>
              <a:rPr lang="sl-SI" dirty="0"/>
              <a:t> ≡ </a:t>
            </a:r>
            <a:r>
              <a:rPr lang="sl-SI" b="1" dirty="0">
                <a:solidFill>
                  <a:schemeClr val="accent6">
                    <a:lumMod val="50000"/>
                  </a:schemeClr>
                </a:solidFill>
              </a:rPr>
              <a:t>gospodinjstvo</a:t>
            </a:r>
            <a:r>
              <a:rPr lang="sl-SI" dirty="0"/>
              <a:t> : </a:t>
            </a:r>
            <a:r>
              <a:rPr lang="sl-SI" b="1" dirty="0">
                <a:solidFill>
                  <a:srgbClr val="0070C0"/>
                </a:solidFill>
              </a:rPr>
              <a:t>kemija</a:t>
            </a:r>
            <a:endParaRPr lang="sl-SI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3AECA3-6795-C1DE-7A33-22E9F547AE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Uvajanje RIN v osnovno in srednjo šolo</a:t>
            </a:r>
            <a:endParaRPr lang="sl-S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A98F26-31C1-3C75-2592-8ED4F5D05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3</a:t>
            </a:fld>
            <a:endParaRPr lang="sl-SI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936675E-53C8-62D5-81F5-8D6042895C46}"/>
              </a:ext>
            </a:extLst>
          </p:cNvPr>
          <p:cNvGrpSpPr/>
          <p:nvPr/>
        </p:nvGrpSpPr>
        <p:grpSpPr>
          <a:xfrm>
            <a:off x="10469880" y="245916"/>
            <a:ext cx="1487169" cy="509418"/>
            <a:chOff x="10469880" y="245916"/>
            <a:chExt cx="1487169" cy="509418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FAF2842-2D7A-D85C-6688-31C6D60D6D0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070344" y="247639"/>
              <a:ext cx="886705" cy="505973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20B32DB-EEDB-1160-62D7-C481A234C0D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69880" y="245916"/>
              <a:ext cx="497840" cy="509418"/>
            </a:xfrm>
            <a:prstGeom prst="rect">
              <a:avLst/>
            </a:prstGeom>
          </p:spPr>
        </p:pic>
      </p:grp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BC2001BD-C5BC-A94D-671D-DA8545DE3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Zavedajmo se svoje odgovornosti do mladih</a:t>
            </a:r>
          </a:p>
        </p:txBody>
      </p:sp>
    </p:spTree>
    <p:extLst>
      <p:ext uri="{BB962C8B-B14F-4D97-AF65-F5344CB8AC3E}">
        <p14:creationId xmlns:p14="http://schemas.microsoft.com/office/powerpoint/2010/main" val="285673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2">
            <a:extLst>
              <a:ext uri="{FF2B5EF4-FFF2-40B4-BE49-F238E27FC236}">
                <a16:creationId xmlns:a16="http://schemas.microsoft.com/office/drawing/2014/main" id="{022BDE4A-8A20-4A69-9C5A-581C82036A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1330850" y="2813452"/>
            <a:ext cx="4556154" cy="1256638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5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RIN in </a:t>
            </a:r>
            <a:r>
              <a:rPr lang="en-US" sz="52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kurikulum</a:t>
            </a:r>
            <a:br>
              <a:rPr lang="en-US" sz="5200" dirty="0"/>
            </a:br>
            <a:r>
              <a:rPr lang="en-US" sz="5200" dirty="0" err="1"/>
              <a:t>gledati</a:t>
            </a:r>
            <a:r>
              <a:rPr lang="en-US" sz="5200" dirty="0"/>
              <a:t> </a:t>
            </a:r>
            <a:r>
              <a:rPr lang="en-US" sz="5200" dirty="0" err="1"/>
              <a:t>celovito</a:t>
            </a:r>
            <a:endParaRPr lang="en-US" sz="5200" i="1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19EE5EC-871B-FC2B-44D7-72969F7E92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Uvajanje RIN v osnovno in srednjo šolo</a:t>
            </a:r>
            <a:endParaRPr lang="sl-S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4C3FF8-B136-9598-EACB-C4C24D0761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30</a:t>
            </a:fld>
            <a:endParaRPr lang="sl-SI"/>
          </a:p>
        </p:txBody>
      </p:sp>
      <p:pic>
        <p:nvPicPr>
          <p:cNvPr id="9" name="Picture 8" descr="Map&#10;&#10;Description automatically generated">
            <a:extLst>
              <a:ext uri="{FF2B5EF4-FFF2-40B4-BE49-F238E27FC236}">
                <a16:creationId xmlns:a16="http://schemas.microsoft.com/office/drawing/2014/main" id="{0A7484B4-50A7-0E42-B5DC-B380D19654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5898" y="296067"/>
            <a:ext cx="5387480" cy="3005076"/>
          </a:xfrm>
          <a:prstGeom prst="rect">
            <a:avLst/>
          </a:prstGeom>
        </p:spPr>
      </p:pic>
      <p:pic>
        <p:nvPicPr>
          <p:cNvPr id="11" name="Picture 10" descr="Map&#10;&#10;Description automatically generated">
            <a:extLst>
              <a:ext uri="{FF2B5EF4-FFF2-40B4-BE49-F238E27FC236}">
                <a16:creationId xmlns:a16="http://schemas.microsoft.com/office/drawing/2014/main" id="{EFC3DDAF-4371-7568-C36A-7987510193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7830" y="214047"/>
            <a:ext cx="5613923" cy="3272438"/>
          </a:xfrm>
          <a:prstGeom prst="rect">
            <a:avLst/>
          </a:prstGeom>
        </p:spPr>
      </p:pic>
      <p:pic>
        <p:nvPicPr>
          <p:cNvPr id="14" name="Picture 13" descr="Map&#10;&#10;Description automatically generated">
            <a:extLst>
              <a:ext uri="{FF2B5EF4-FFF2-40B4-BE49-F238E27FC236}">
                <a16:creationId xmlns:a16="http://schemas.microsoft.com/office/drawing/2014/main" id="{D334B466-236A-B621-A770-A4C9B9D3A7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75547" y="3312004"/>
            <a:ext cx="4904671" cy="2859003"/>
          </a:xfrm>
          <a:prstGeom prst="rect">
            <a:avLst/>
          </a:prstGeom>
        </p:spPr>
      </p:pic>
      <p:pic>
        <p:nvPicPr>
          <p:cNvPr id="17" name="Picture 16" descr="Map&#10;&#10;Description automatically generated">
            <a:extLst>
              <a:ext uri="{FF2B5EF4-FFF2-40B4-BE49-F238E27FC236}">
                <a16:creationId xmlns:a16="http://schemas.microsoft.com/office/drawing/2014/main" id="{C23B6EEE-974C-8C70-412E-B227CC032CB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10237" y="3497346"/>
            <a:ext cx="4586711" cy="2673661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D13689EC-6850-2120-866C-0A7D47AA6E37}"/>
              </a:ext>
            </a:extLst>
          </p:cNvPr>
          <p:cNvGrpSpPr/>
          <p:nvPr/>
        </p:nvGrpSpPr>
        <p:grpSpPr>
          <a:xfrm>
            <a:off x="10469880" y="245916"/>
            <a:ext cx="1487169" cy="509418"/>
            <a:chOff x="10469880" y="245916"/>
            <a:chExt cx="1487169" cy="509418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4536E413-DFA1-0763-A1E1-34D88607739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070344" y="247639"/>
              <a:ext cx="886705" cy="505973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832F6DE2-5F8B-2F8F-F52F-5D2901CF084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469880" y="245916"/>
              <a:ext cx="497840" cy="509418"/>
            </a:xfrm>
            <a:prstGeom prst="rect">
              <a:avLst/>
            </a:prstGeom>
          </p:spPr>
        </p:pic>
      </p:grp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4F1B99F1-479F-B7B9-CBC1-8C71A54A6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Zavedajmo se svoje odgovornosti do mladih</a:t>
            </a:r>
          </a:p>
        </p:txBody>
      </p:sp>
    </p:spTree>
    <p:extLst>
      <p:ext uri="{BB962C8B-B14F-4D97-AF65-F5344CB8AC3E}">
        <p14:creationId xmlns:p14="http://schemas.microsoft.com/office/powerpoint/2010/main" val="152005549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sl-SI" dirty="0"/>
              <a:t>RIN in kurikulum – celovit pogled</a:t>
            </a:r>
            <a:endParaRPr lang="sl-SI" i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3AECA3-6795-C1DE-7A33-22E9F547AE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Uvajanje RIN v osnovno in srednjo šolo</a:t>
            </a:r>
            <a:endParaRPr lang="sl-SI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A98F26-31C1-3C75-2592-8ED4F5D05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31</a:t>
            </a:fld>
            <a:endParaRPr lang="sl-SI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C8CCF991-471A-E09B-8868-61A94D20AC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38260" y="1361579"/>
            <a:ext cx="2834640" cy="4351338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sl-SI" i="1" dirty="0"/>
              <a:t>obvezno</a:t>
            </a:r>
          </a:p>
          <a:p>
            <a:pPr marL="0" indent="0">
              <a:buNone/>
            </a:pPr>
            <a:r>
              <a:rPr lang="sl-SI" dirty="0"/>
              <a:t>predmet:</a:t>
            </a:r>
          </a:p>
          <a:p>
            <a:pPr marL="0" indent="0" algn="ctr">
              <a:buNone/>
            </a:pPr>
            <a:r>
              <a:rPr lang="sl-SI" sz="2400" dirty="0"/>
              <a:t>prej:</a:t>
            </a:r>
            <a:r>
              <a:rPr lang="sl-SI" dirty="0"/>
              <a:t> 14 + 6</a:t>
            </a:r>
          </a:p>
          <a:p>
            <a:pPr marL="0" indent="0" algn="ctr">
              <a:buNone/>
            </a:pPr>
            <a:r>
              <a:rPr lang="sl-SI" sz="2400" dirty="0"/>
              <a:t>po:</a:t>
            </a:r>
            <a:r>
              <a:rPr lang="sl-SI" dirty="0"/>
              <a:t> 19 + 7</a:t>
            </a:r>
          </a:p>
          <a:p>
            <a:pPr marL="0" indent="0">
              <a:buNone/>
            </a:pPr>
            <a:r>
              <a:rPr lang="sl-SI" dirty="0"/>
              <a:t>vsebina:</a:t>
            </a:r>
          </a:p>
          <a:p>
            <a:pPr marL="0" indent="0" algn="ctr">
              <a:buNone/>
            </a:pPr>
            <a:r>
              <a:rPr lang="sl-SI" sz="2400" dirty="0"/>
              <a:t>prej:</a:t>
            </a:r>
            <a:r>
              <a:rPr lang="sl-SI" dirty="0"/>
              <a:t> 23 + 9</a:t>
            </a:r>
          </a:p>
          <a:p>
            <a:pPr marL="0" indent="0" algn="ctr">
              <a:buNone/>
            </a:pPr>
            <a:r>
              <a:rPr lang="sl-SI" sz="2400" dirty="0"/>
              <a:t>po:</a:t>
            </a:r>
            <a:r>
              <a:rPr lang="sl-SI" dirty="0"/>
              <a:t> 26 + 10</a:t>
            </a:r>
          </a:p>
        </p:txBody>
      </p:sp>
      <p:pic>
        <p:nvPicPr>
          <p:cNvPr id="9" name="Picture 8" descr="Calendar&#10;&#10;Description automatically generated">
            <a:extLst>
              <a:ext uri="{FF2B5EF4-FFF2-40B4-BE49-F238E27FC236}">
                <a16:creationId xmlns:a16="http://schemas.microsoft.com/office/drawing/2014/main" id="{DF961C74-C681-06BD-14FF-920DE7C69B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030" y="1361579"/>
            <a:ext cx="7772400" cy="4836749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025B18F9-16DF-4414-10B8-02C00B7012DB}"/>
              </a:ext>
            </a:extLst>
          </p:cNvPr>
          <p:cNvGrpSpPr/>
          <p:nvPr/>
        </p:nvGrpSpPr>
        <p:grpSpPr>
          <a:xfrm>
            <a:off x="10469880" y="245916"/>
            <a:ext cx="1487169" cy="509418"/>
            <a:chOff x="10469880" y="245916"/>
            <a:chExt cx="1487169" cy="509418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71A892D-5BE2-4E00-F0B2-DD570CD461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70344" y="247639"/>
              <a:ext cx="886705" cy="505973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84558397-5DA0-6D66-73CE-2F59BB82A26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69880" y="245916"/>
              <a:ext cx="497840" cy="509418"/>
            </a:xfrm>
            <a:prstGeom prst="rect">
              <a:avLst/>
            </a:prstGeom>
          </p:spPr>
        </p:pic>
      </p:grp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5D601FBF-35C9-561E-44F5-41236922F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Zavedajmo se svoje odgovornosti do mladih</a:t>
            </a:r>
          </a:p>
        </p:txBody>
      </p:sp>
    </p:spTree>
    <p:extLst>
      <p:ext uri="{BB962C8B-B14F-4D97-AF65-F5344CB8AC3E}">
        <p14:creationId xmlns:p14="http://schemas.microsoft.com/office/powerpoint/2010/main" val="228267997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RIN in kurikulum – dekleta</a:t>
            </a:r>
            <a:endParaRPr lang="sl-SI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8D39F-706A-402D-F3E1-F1B9A564D8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3548743" cy="4351338"/>
          </a:xfrm>
        </p:spPr>
        <p:txBody>
          <a:bodyPr>
            <a:normAutofit/>
          </a:bodyPr>
          <a:lstStyle/>
          <a:p>
            <a:r>
              <a:rPr lang="sl-SI" dirty="0"/>
              <a:t>do 5., 6. razred podoben delež, visokošolsko – graf</a:t>
            </a:r>
          </a:p>
          <a:p>
            <a:r>
              <a:rPr lang="sl-SI" dirty="0"/>
              <a:t>podobno UK (Sue Sentence, ISSEP 2022)</a:t>
            </a:r>
          </a:p>
          <a:p>
            <a:r>
              <a:rPr lang="sl-SI" dirty="0"/>
              <a:t>EU – 21%</a:t>
            </a:r>
          </a:p>
        </p:txBody>
      </p:sp>
      <p:pic>
        <p:nvPicPr>
          <p:cNvPr id="6" name="Picture 5" descr="Chart, line chart&#10;&#10;Description automatically generated">
            <a:extLst>
              <a:ext uri="{FF2B5EF4-FFF2-40B4-BE49-F238E27FC236}">
                <a16:creationId xmlns:a16="http://schemas.microsoft.com/office/drawing/2014/main" id="{AFD38A93-2844-536F-4F54-27E21F9E84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1259" y="1675354"/>
            <a:ext cx="7772400" cy="4501609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0F9740-20E8-46F4-9651-87517B9520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Uvajanje RIN v osnovno in srednjo šolo</a:t>
            </a:r>
            <a:endParaRPr lang="sl-S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2A5F1B-40D6-FDF6-6349-ADC798285B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32</a:t>
            </a:fld>
            <a:endParaRPr lang="sl-SI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7276B92-EB1D-866C-CA2C-9098E3F03471}"/>
              </a:ext>
            </a:extLst>
          </p:cNvPr>
          <p:cNvGrpSpPr/>
          <p:nvPr/>
        </p:nvGrpSpPr>
        <p:grpSpPr>
          <a:xfrm>
            <a:off x="10469880" y="245916"/>
            <a:ext cx="1487169" cy="509418"/>
            <a:chOff x="10469880" y="245916"/>
            <a:chExt cx="1487169" cy="509418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FDC6FAE8-9D81-4910-B997-D71F83B89E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70344" y="247639"/>
              <a:ext cx="886705" cy="505973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D2317147-65AB-DF05-1CF3-36FDC00219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69880" y="245916"/>
              <a:ext cx="497840" cy="509418"/>
            </a:xfrm>
            <a:prstGeom prst="rect">
              <a:avLst/>
            </a:prstGeom>
          </p:spPr>
        </p:pic>
      </p:grp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6D041CC2-8393-17B0-A1DD-52D17EECA8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Zavedajmo se svoje odgovornosti do mladih</a:t>
            </a:r>
          </a:p>
        </p:txBody>
      </p:sp>
    </p:spTree>
    <p:extLst>
      <p:ext uri="{BB962C8B-B14F-4D97-AF65-F5344CB8AC3E}">
        <p14:creationId xmlns:p14="http://schemas.microsoft.com/office/powerpoint/2010/main" val="119895882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8544C5AA-0BF5-1ADC-690E-A87627A1BF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820" y="5724760"/>
            <a:ext cx="7772400" cy="36786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439"/>
            <a:ext cx="10515600" cy="1325563"/>
          </a:xfrm>
        </p:spPr>
        <p:txBody>
          <a:bodyPr/>
          <a:lstStyle/>
          <a:p>
            <a:r>
              <a:rPr lang="sl-SI" dirty="0"/>
              <a:t>Učni cilji RIN - po področjih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8D39F-706A-402D-F3E1-F1B9A564D8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229352"/>
            <a:ext cx="10515600" cy="4401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l-SI" sz="2400" dirty="0"/>
              <a:t>Slovenija: – izbirno, samo izbrani dobijo, - ISCED 1 &amp; 3 najpogosteje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548ECDD-4107-5512-FE27-A5631E1E2F26}"/>
              </a:ext>
            </a:extLst>
          </p:cNvPr>
          <p:cNvGrpSpPr/>
          <p:nvPr/>
        </p:nvGrpSpPr>
        <p:grpSpPr>
          <a:xfrm>
            <a:off x="839010" y="957174"/>
            <a:ext cx="7774020" cy="4767586"/>
            <a:chOff x="839010" y="957174"/>
            <a:chExt cx="7774020" cy="4767586"/>
          </a:xfrm>
        </p:grpSpPr>
        <p:pic>
          <p:nvPicPr>
            <p:cNvPr id="5" name="Picture 4" descr="Chart&#10;&#10;Description automatically generated">
              <a:extLst>
                <a:ext uri="{FF2B5EF4-FFF2-40B4-BE49-F238E27FC236}">
                  <a16:creationId xmlns:a16="http://schemas.microsoft.com/office/drawing/2014/main" id="{E6E1555E-A164-2C50-2094-3D7CF333D5F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010" y="957174"/>
              <a:ext cx="7774020" cy="1094400"/>
            </a:xfrm>
            <a:prstGeom prst="rect">
              <a:avLst/>
            </a:prstGeom>
          </p:spPr>
        </p:pic>
        <p:pic>
          <p:nvPicPr>
            <p:cNvPr id="7" name="Picture 6" descr="A picture containing chart&#10;&#10;Description automatically generated">
              <a:extLst>
                <a:ext uri="{FF2B5EF4-FFF2-40B4-BE49-F238E27FC236}">
                  <a16:creationId xmlns:a16="http://schemas.microsoft.com/office/drawing/2014/main" id="{F7C1614E-0921-FD90-8FF7-E417226421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010" y="1696955"/>
              <a:ext cx="7774020" cy="1094400"/>
            </a:xfrm>
            <a:prstGeom prst="rect">
              <a:avLst/>
            </a:prstGeom>
          </p:spPr>
        </p:pic>
        <p:pic>
          <p:nvPicPr>
            <p:cNvPr id="9" name="Picture 8" descr="Chart&#10;&#10;Description automatically generated with medium confidence">
              <a:extLst>
                <a:ext uri="{FF2B5EF4-FFF2-40B4-BE49-F238E27FC236}">
                  <a16:creationId xmlns:a16="http://schemas.microsoft.com/office/drawing/2014/main" id="{3F6AFDCB-610F-FD2B-6529-9DBC21B041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39010" y="2413900"/>
              <a:ext cx="7774020" cy="1094400"/>
            </a:xfrm>
            <a:prstGeom prst="rect">
              <a:avLst/>
            </a:prstGeom>
          </p:spPr>
        </p:pic>
        <p:pic>
          <p:nvPicPr>
            <p:cNvPr id="11" name="Picture 10" descr="A picture containing chart&#10;&#10;Description automatically generated">
              <a:extLst>
                <a:ext uri="{FF2B5EF4-FFF2-40B4-BE49-F238E27FC236}">
                  <a16:creationId xmlns:a16="http://schemas.microsoft.com/office/drawing/2014/main" id="{FD20EA55-8D52-8834-A2A6-EB806891A5E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39010" y="3130845"/>
              <a:ext cx="7774020" cy="1094400"/>
            </a:xfrm>
            <a:prstGeom prst="rect">
              <a:avLst/>
            </a:prstGeom>
          </p:spPr>
        </p:pic>
        <p:pic>
          <p:nvPicPr>
            <p:cNvPr id="13" name="Picture 12" descr="Chart&#10;&#10;Description automatically generated">
              <a:extLst>
                <a:ext uri="{FF2B5EF4-FFF2-40B4-BE49-F238E27FC236}">
                  <a16:creationId xmlns:a16="http://schemas.microsoft.com/office/drawing/2014/main" id="{004F6DBD-BC60-7096-9FB7-597336AE8FB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39010" y="3858985"/>
              <a:ext cx="7774020" cy="1094400"/>
            </a:xfrm>
            <a:prstGeom prst="rect">
              <a:avLst/>
            </a:prstGeom>
          </p:spPr>
        </p:pic>
        <p:pic>
          <p:nvPicPr>
            <p:cNvPr id="15" name="Picture 14" descr="Chart, box and whisker chart&#10;&#10;Description automatically generated">
              <a:extLst>
                <a:ext uri="{FF2B5EF4-FFF2-40B4-BE49-F238E27FC236}">
                  <a16:creationId xmlns:a16="http://schemas.microsoft.com/office/drawing/2014/main" id="{F25B0195-7431-23CB-4D69-3A428B05E2C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39010" y="4630360"/>
              <a:ext cx="7774020" cy="1094400"/>
            </a:xfrm>
            <a:prstGeom prst="rect">
              <a:avLst/>
            </a:prstGeom>
          </p:spPr>
        </p:pic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B3929C-2621-BA7B-6DB3-3A76F125F8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Uvajanje RIN v osnovno in srednjo šolo</a:t>
            </a:r>
            <a:endParaRPr lang="sl-SI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09CE41BA-1587-01CA-A0B0-A944DA6D8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33</a:t>
            </a:fld>
            <a:endParaRPr lang="sl-SI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6506726-2C95-E5B2-EC37-F93A3B36F77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98880" y="5688996"/>
            <a:ext cx="7645400" cy="533400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63997B94-87A8-B421-3F65-75316012C74C}"/>
              </a:ext>
            </a:extLst>
          </p:cNvPr>
          <p:cNvSpPr/>
          <p:nvPr/>
        </p:nvSpPr>
        <p:spPr>
          <a:xfrm>
            <a:off x="5666824" y="957174"/>
            <a:ext cx="249011" cy="4767586"/>
          </a:xfrm>
          <a:prstGeom prst="rect">
            <a:avLst/>
          </a:prstGeom>
          <a:noFill/>
          <a:ln w="254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1C379B88-9610-F4AB-9EF2-5F769303B271}"/>
              </a:ext>
            </a:extLst>
          </p:cNvPr>
          <p:cNvGrpSpPr/>
          <p:nvPr/>
        </p:nvGrpSpPr>
        <p:grpSpPr>
          <a:xfrm>
            <a:off x="10469880" y="245916"/>
            <a:ext cx="1487169" cy="509418"/>
            <a:chOff x="10469880" y="245916"/>
            <a:chExt cx="1487169" cy="509418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6F98C04F-B8B6-7E61-6B29-8394A1A5C30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1070344" y="247639"/>
              <a:ext cx="886705" cy="505973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D7CD6A4B-1F6C-5C94-8AA2-FB6493FBECA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0469880" y="245916"/>
              <a:ext cx="497840" cy="509418"/>
            </a:xfrm>
            <a:prstGeom prst="rect">
              <a:avLst/>
            </a:prstGeom>
          </p:spPr>
        </p:pic>
      </p:grp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D63137CC-FE91-8CF0-4C82-0D53D5D09D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Zavedajmo se svoje odgovornosti do mladih</a:t>
            </a:r>
          </a:p>
        </p:txBody>
      </p:sp>
    </p:spTree>
    <p:extLst>
      <p:ext uri="{BB962C8B-B14F-4D97-AF65-F5344CB8AC3E}">
        <p14:creationId xmlns:p14="http://schemas.microsoft.com/office/powerpoint/2010/main" val="323049558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439"/>
            <a:ext cx="10515600" cy="1325563"/>
          </a:xfrm>
        </p:spPr>
        <p:txBody>
          <a:bodyPr/>
          <a:lstStyle/>
          <a:p>
            <a:r>
              <a:rPr lang="sl-SI" dirty="0"/>
              <a:t>Učni cilji RIN - po področjih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8D39F-706A-402D-F3E1-F1B9A564D8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286829"/>
            <a:ext cx="10515600" cy="13255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l-SI" sz="2400" dirty="0"/>
              <a:t>Slovenija:</a:t>
            </a:r>
            <a:br>
              <a:rPr lang="sl-SI" sz="2400" dirty="0"/>
            </a:br>
            <a:r>
              <a:rPr lang="sl-SI" sz="2400" dirty="0"/>
              <a:t>– izbirno, samo izbrani dobijo</a:t>
            </a:r>
            <a:br>
              <a:rPr lang="sl-SI" sz="2400" dirty="0"/>
            </a:br>
            <a:r>
              <a:rPr lang="sl-SI" sz="2400" dirty="0"/>
              <a:t>– </a:t>
            </a:r>
            <a:r>
              <a:rPr lang="sl-SI" sz="2400" b="1" dirty="0">
                <a:solidFill>
                  <a:srgbClr val="FF0000"/>
                </a:solidFill>
              </a:rPr>
              <a:t>problem nadgrajevanja znanja</a:t>
            </a:r>
            <a:br>
              <a:rPr lang="sl-SI" sz="2400" dirty="0"/>
            </a:br>
            <a:r>
              <a:rPr lang="sl-SI" sz="2400" dirty="0"/>
              <a:t>– ISCED 1 &amp; 3 najpogosteje</a:t>
            </a:r>
          </a:p>
        </p:txBody>
      </p:sp>
      <p:pic>
        <p:nvPicPr>
          <p:cNvPr id="17" name="Picture 16" descr="Chart&#10;&#10;Description automatically generated">
            <a:extLst>
              <a:ext uri="{FF2B5EF4-FFF2-40B4-BE49-F238E27FC236}">
                <a16:creationId xmlns:a16="http://schemas.microsoft.com/office/drawing/2014/main" id="{E841C83B-B800-5E28-D4E8-B42A300FFF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482922"/>
            <a:ext cx="7772400" cy="1094172"/>
          </a:xfrm>
          <a:prstGeom prst="rect">
            <a:avLst/>
          </a:prstGeom>
        </p:spPr>
      </p:pic>
      <p:pic>
        <p:nvPicPr>
          <p:cNvPr id="19" name="Picture 18" descr="Chart, box and whisker chart&#10;&#10;Description automatically generated">
            <a:extLst>
              <a:ext uri="{FF2B5EF4-FFF2-40B4-BE49-F238E27FC236}">
                <a16:creationId xmlns:a16="http://schemas.microsoft.com/office/drawing/2014/main" id="{E2822294-C65B-9538-6233-A471704E28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240228"/>
            <a:ext cx="7772400" cy="1094172"/>
          </a:xfrm>
          <a:prstGeom prst="rect">
            <a:avLst/>
          </a:prstGeom>
        </p:spPr>
      </p:pic>
      <p:pic>
        <p:nvPicPr>
          <p:cNvPr id="21" name="Picture 20" descr="Chart&#10;&#10;Description automatically generated">
            <a:extLst>
              <a:ext uri="{FF2B5EF4-FFF2-40B4-BE49-F238E27FC236}">
                <a16:creationId xmlns:a16="http://schemas.microsoft.com/office/drawing/2014/main" id="{795A86D8-9A97-C825-81D7-4AE46C7E37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987602"/>
            <a:ext cx="7772400" cy="1094172"/>
          </a:xfrm>
          <a:prstGeom prst="rect">
            <a:avLst/>
          </a:prstGeom>
        </p:spPr>
      </p:pic>
      <p:pic>
        <p:nvPicPr>
          <p:cNvPr id="23" name="Picture 22" descr="Chart&#10;&#10;Description automatically generated with low confidence">
            <a:extLst>
              <a:ext uri="{FF2B5EF4-FFF2-40B4-BE49-F238E27FC236}">
                <a16:creationId xmlns:a16="http://schemas.microsoft.com/office/drawing/2014/main" id="{CC7D4789-941F-B9EC-5815-6B4267F5C7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3733821"/>
            <a:ext cx="7772400" cy="109417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D4635AD-DA6B-DF31-E4C7-4E01277EC80F}"/>
              </a:ext>
            </a:extLst>
          </p:cNvPr>
          <p:cNvSpPr/>
          <p:nvPr/>
        </p:nvSpPr>
        <p:spPr>
          <a:xfrm>
            <a:off x="5686425" y="1482921"/>
            <a:ext cx="228600" cy="3231953"/>
          </a:xfrm>
          <a:prstGeom prst="rect">
            <a:avLst/>
          </a:prstGeom>
          <a:noFill/>
          <a:ln w="254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7BEECF5-7D1A-E4AE-6D3B-2A4D6F414BF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200" y="4817277"/>
            <a:ext cx="7772400" cy="367868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421E78-41A9-8E92-6935-1EBA52954A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Uvajanje RIN v osnovno in srednjo šolo</a:t>
            </a:r>
            <a:endParaRPr lang="sl-SI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E9118C5-D39F-7BC8-E0CC-87AB505C53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34</a:t>
            </a:fld>
            <a:endParaRPr lang="sl-SI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B202FDE-E72C-D8BB-B93A-C1A4C75EDC1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7420" y="4815925"/>
            <a:ext cx="7645400" cy="5334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57FCBF92-EA4B-AB66-3D62-D29E7072FE1E}"/>
              </a:ext>
            </a:extLst>
          </p:cNvPr>
          <p:cNvGrpSpPr/>
          <p:nvPr/>
        </p:nvGrpSpPr>
        <p:grpSpPr>
          <a:xfrm>
            <a:off x="10469880" y="245916"/>
            <a:ext cx="1487169" cy="509418"/>
            <a:chOff x="10469880" y="245916"/>
            <a:chExt cx="1487169" cy="509418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AF338363-88A3-85B9-D4A1-3580CA507CF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070344" y="247639"/>
              <a:ext cx="886705" cy="505973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898E3E09-1354-A4B9-D2E6-DE007E59AB2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0469880" y="245916"/>
              <a:ext cx="497840" cy="509418"/>
            </a:xfrm>
            <a:prstGeom prst="rect">
              <a:avLst/>
            </a:prstGeom>
          </p:spPr>
        </p:pic>
      </p:grp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4FAE9699-16C8-6B7F-D6FD-0FF607AF0B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Zavedajmo se svoje odgovornosti do mladih</a:t>
            </a:r>
          </a:p>
        </p:txBody>
      </p:sp>
    </p:spTree>
    <p:extLst>
      <p:ext uri="{BB962C8B-B14F-4D97-AF65-F5344CB8AC3E}">
        <p14:creationId xmlns:p14="http://schemas.microsoft.com/office/powerpoint/2010/main" val="256608663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439"/>
            <a:ext cx="10515600" cy="1325563"/>
          </a:xfrm>
        </p:spPr>
        <p:txBody>
          <a:bodyPr/>
          <a:lstStyle/>
          <a:p>
            <a:r>
              <a:rPr lang="sl-SI" dirty="0"/>
              <a:t>Učni cilji RIN - po področjih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D98F8EC-5828-72DB-E601-3424E248A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Uvajanje RIN v osnovno in srednjo šolo</a:t>
            </a:r>
            <a:endParaRPr lang="sl-S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5C0499-9940-5FFD-7AE3-47B418A488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35</a:t>
            </a:fld>
            <a:endParaRPr lang="sl-SI"/>
          </a:p>
        </p:txBody>
      </p:sp>
      <p:pic>
        <p:nvPicPr>
          <p:cNvPr id="8" name="Picture 7" descr="Chart, radar chart&#10;&#10;Description automatically generated">
            <a:extLst>
              <a:ext uri="{FF2B5EF4-FFF2-40B4-BE49-F238E27FC236}">
                <a16:creationId xmlns:a16="http://schemas.microsoft.com/office/drawing/2014/main" id="{06ECFCEF-8F1A-6A84-FBAF-787E586EC9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971478"/>
            <a:ext cx="7772400" cy="4915043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CAB2B99E-EC6F-0E84-14F1-EAF8965BFF9B}"/>
              </a:ext>
            </a:extLst>
          </p:cNvPr>
          <p:cNvGrpSpPr/>
          <p:nvPr/>
        </p:nvGrpSpPr>
        <p:grpSpPr>
          <a:xfrm>
            <a:off x="10469880" y="245916"/>
            <a:ext cx="1487169" cy="509418"/>
            <a:chOff x="10469880" y="245916"/>
            <a:chExt cx="1487169" cy="509418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9F8A7E8-C243-9A2C-E356-8B7B9687FC7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70344" y="247639"/>
              <a:ext cx="886705" cy="505973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AAE433F3-D7FA-6725-E78A-19C1F584A68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69880" y="245916"/>
              <a:ext cx="497840" cy="509418"/>
            </a:xfrm>
            <a:prstGeom prst="rect">
              <a:avLst/>
            </a:prstGeom>
          </p:spPr>
        </p:pic>
      </p:grp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56D85293-7947-8BE2-1AE7-75CE29D79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Zavedajmo se svoje odgovornosti do mladih</a:t>
            </a:r>
          </a:p>
        </p:txBody>
      </p:sp>
    </p:spTree>
    <p:extLst>
      <p:ext uri="{BB962C8B-B14F-4D97-AF65-F5344CB8AC3E}">
        <p14:creationId xmlns:p14="http://schemas.microsoft.com/office/powerpoint/2010/main" val="347006792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Učitelji</a:t>
            </a:r>
            <a:endParaRPr lang="sl-SI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8D39F-706A-402D-F3E1-F1B9A564D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l-SI" dirty="0"/>
              <a:t>RINOS-1: osrednje priporočilo</a:t>
            </a:r>
          </a:p>
          <a:p>
            <a:r>
              <a:rPr lang="sl-SI" dirty="0"/>
              <a:t>RINOS-2: akcijski načrt za izobraževanje</a:t>
            </a:r>
          </a:p>
          <a:p>
            <a:endParaRPr lang="sl-SI" dirty="0"/>
          </a:p>
          <a:p>
            <a:r>
              <a:rPr lang="sl" dirty="0"/>
              <a:t>začetni nabor učiteljev je majhen</a:t>
            </a:r>
          </a:p>
          <a:p>
            <a:r>
              <a:rPr lang="sl" dirty="0"/>
              <a:t>plače in kariere v industriji veliko privlačnejše</a:t>
            </a:r>
            <a:endParaRPr lang="sl-SI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5FF604-AD73-1AED-F1CF-5C282E47E2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Uvajanje RIN v osnovno in srednjo šolo</a:t>
            </a:r>
            <a:endParaRPr lang="sl-S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40E74B-ABEF-F1E5-52C8-14F969F04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36</a:t>
            </a:fld>
            <a:endParaRPr lang="sl-SI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194FA4B-6ED1-BEA0-CDE4-FFD47E2903F8}"/>
              </a:ext>
            </a:extLst>
          </p:cNvPr>
          <p:cNvGrpSpPr/>
          <p:nvPr/>
        </p:nvGrpSpPr>
        <p:grpSpPr>
          <a:xfrm>
            <a:off x="10469880" y="245916"/>
            <a:ext cx="1487169" cy="509418"/>
            <a:chOff x="10469880" y="245916"/>
            <a:chExt cx="1487169" cy="509418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AB096722-46FE-2C7B-47A2-16CEA3376F5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070344" y="247639"/>
              <a:ext cx="886705" cy="505973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4B3FC335-B6D0-C7C5-419F-966B9844F30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69880" y="245916"/>
              <a:ext cx="497840" cy="509418"/>
            </a:xfrm>
            <a:prstGeom prst="rect">
              <a:avLst/>
            </a:prstGeom>
          </p:spPr>
        </p:pic>
      </p:grp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FB28349E-62D6-9758-6C06-9BAEB146B5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Zavedajmo se svoje odgovornosti do mladih</a:t>
            </a:r>
          </a:p>
        </p:txBody>
      </p:sp>
    </p:spTree>
    <p:extLst>
      <p:ext uri="{BB962C8B-B14F-4D97-AF65-F5344CB8AC3E}">
        <p14:creationId xmlns:p14="http://schemas.microsoft.com/office/powerpoint/2010/main" val="413853010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9809"/>
            <a:ext cx="10515600" cy="1325563"/>
          </a:xfrm>
        </p:spPr>
        <p:txBody>
          <a:bodyPr/>
          <a:lstStyle/>
          <a:p>
            <a:r>
              <a:rPr lang="sl-SI" dirty="0"/>
              <a:t>Učitelji – OŠ razredna stopnja</a:t>
            </a:r>
            <a:endParaRPr lang="sl-SI" i="1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37BC4EF-5FB4-0A40-EA2E-46688AB80C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2841171" cy="4351338"/>
          </a:xfrm>
        </p:spPr>
        <p:txBody>
          <a:bodyPr/>
          <a:lstStyle/>
          <a:p>
            <a:pPr marL="0" indent="0">
              <a:buNone/>
            </a:pPr>
            <a:r>
              <a:rPr lang="sl-SI" dirty="0"/>
              <a:t>neobvezni izbirni predmet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5704321-8A49-F805-26CF-6282FBE94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Uvajanje RIN v osnovno in srednjo šolo</a:t>
            </a:r>
            <a:endParaRPr lang="sl-S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291246-7309-C357-87B4-579329F1D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37</a:t>
            </a:fld>
            <a:endParaRPr lang="sl-SI"/>
          </a:p>
        </p:txBody>
      </p:sp>
      <p:pic>
        <p:nvPicPr>
          <p:cNvPr id="9" name="Picture 8" descr="A picture containing map&#10;&#10;Description automatically generated">
            <a:extLst>
              <a:ext uri="{FF2B5EF4-FFF2-40B4-BE49-F238E27FC236}">
                <a16:creationId xmlns:a16="http://schemas.microsoft.com/office/drawing/2014/main" id="{73E57C32-CB43-C4E5-B186-AE21755B4E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9371" y="1316409"/>
            <a:ext cx="7772400" cy="452496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9AC2596-E706-B247-6EE3-8B0F1190B629}"/>
              </a:ext>
            </a:extLst>
          </p:cNvPr>
          <p:cNvGrpSpPr/>
          <p:nvPr/>
        </p:nvGrpSpPr>
        <p:grpSpPr>
          <a:xfrm>
            <a:off x="10469880" y="245916"/>
            <a:ext cx="1487169" cy="509418"/>
            <a:chOff x="10469880" y="245916"/>
            <a:chExt cx="1487169" cy="509418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97E16A30-D7C2-9BCF-DB61-2F3B0784985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70344" y="247639"/>
              <a:ext cx="886705" cy="505973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FC4B5A8-3DFD-BDFA-E44F-F60D8923DE0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69880" y="245916"/>
              <a:ext cx="497840" cy="509418"/>
            </a:xfrm>
            <a:prstGeom prst="rect">
              <a:avLst/>
            </a:prstGeom>
          </p:spPr>
        </p:pic>
      </p:grp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74024572-0FF6-E274-2D49-01415ED66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Zavedajmo se svoje odgovornosti do mladih</a:t>
            </a:r>
          </a:p>
        </p:txBody>
      </p:sp>
    </p:spTree>
    <p:extLst>
      <p:ext uri="{BB962C8B-B14F-4D97-AF65-F5344CB8AC3E}">
        <p14:creationId xmlns:p14="http://schemas.microsoft.com/office/powerpoint/2010/main" val="80143982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9809"/>
            <a:ext cx="10515600" cy="1325563"/>
          </a:xfrm>
        </p:spPr>
        <p:txBody>
          <a:bodyPr/>
          <a:lstStyle/>
          <a:p>
            <a:r>
              <a:rPr lang="sl-SI" dirty="0"/>
              <a:t>Učitelji – OŠ predmetna stopnja</a:t>
            </a:r>
            <a:endParaRPr lang="sl-SI" i="1" dirty="0"/>
          </a:p>
        </p:txBody>
      </p:sp>
      <p:sp>
        <p:nvSpPr>
          <p:cNvPr id="6" name="Content Placeholder 6">
            <a:extLst>
              <a:ext uri="{FF2B5EF4-FFF2-40B4-BE49-F238E27FC236}">
                <a16:creationId xmlns:a16="http://schemas.microsoft.com/office/drawing/2014/main" id="{59694F20-71E2-27F2-D1D9-F6F1522DDCAD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284117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sl-SI" dirty="0"/>
              <a:t>predmet robotika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260CBC0-F3F1-773B-CC86-78F079E608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Uvajanje RIN v osnovno in srednjo šolo</a:t>
            </a:r>
            <a:endParaRPr lang="sl-S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D9FFF8-7C82-69FE-8D9F-FBE623282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38</a:t>
            </a:fld>
            <a:endParaRPr lang="sl-SI"/>
          </a:p>
        </p:txBody>
      </p:sp>
      <p:pic>
        <p:nvPicPr>
          <p:cNvPr id="11" name="Picture 10" descr="Map&#10;&#10;Description automatically generated">
            <a:extLst>
              <a:ext uri="{FF2B5EF4-FFF2-40B4-BE49-F238E27FC236}">
                <a16:creationId xmlns:a16="http://schemas.microsoft.com/office/drawing/2014/main" id="{FD93236D-6461-7691-B679-5378B94CA2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9371" y="1305490"/>
            <a:ext cx="7772400" cy="452496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9275A72A-7F5D-860B-9CC4-C0439F858813}"/>
              </a:ext>
            </a:extLst>
          </p:cNvPr>
          <p:cNvGrpSpPr/>
          <p:nvPr/>
        </p:nvGrpSpPr>
        <p:grpSpPr>
          <a:xfrm>
            <a:off x="10469880" y="245916"/>
            <a:ext cx="1487169" cy="509418"/>
            <a:chOff x="10469880" y="245916"/>
            <a:chExt cx="1487169" cy="509418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A6F83FB8-98E0-D2EB-A74E-1DB7DC7CAC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70344" y="247639"/>
              <a:ext cx="886705" cy="505973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F0F4FFCE-9CAD-5946-64C1-4C1293C1AC2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69880" y="245916"/>
              <a:ext cx="497840" cy="509418"/>
            </a:xfrm>
            <a:prstGeom prst="rect">
              <a:avLst/>
            </a:prstGeom>
          </p:spPr>
        </p:pic>
      </p:grp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D94911A9-8A75-2982-57C9-51236154D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Zavedajmo se svoje odgovornosti do mladih</a:t>
            </a:r>
          </a:p>
        </p:txBody>
      </p:sp>
    </p:spTree>
    <p:extLst>
      <p:ext uri="{BB962C8B-B14F-4D97-AF65-F5344CB8AC3E}">
        <p14:creationId xmlns:p14="http://schemas.microsoft.com/office/powerpoint/2010/main" val="120130574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9809"/>
            <a:ext cx="10515600" cy="1325563"/>
          </a:xfrm>
        </p:spPr>
        <p:txBody>
          <a:bodyPr/>
          <a:lstStyle/>
          <a:p>
            <a:r>
              <a:rPr lang="sl-SI" dirty="0"/>
              <a:t>Učitelji – srednja šola</a:t>
            </a:r>
            <a:endParaRPr lang="sl-SI" i="1" dirty="0"/>
          </a:p>
        </p:txBody>
      </p:sp>
      <p:sp>
        <p:nvSpPr>
          <p:cNvPr id="6" name="Content Placeholder 6">
            <a:extLst>
              <a:ext uri="{FF2B5EF4-FFF2-40B4-BE49-F238E27FC236}">
                <a16:creationId xmlns:a16="http://schemas.microsoft.com/office/drawing/2014/main" id="{59694F20-71E2-27F2-D1D9-F6F1522DDCAD}"/>
              </a:ext>
            </a:extLst>
          </p:cNvPr>
          <p:cNvSpPr txBox="1">
            <a:spLocks/>
          </p:cNvSpPr>
          <p:nvPr/>
        </p:nvSpPr>
        <p:spPr>
          <a:xfrm>
            <a:off x="647700" y="1825625"/>
            <a:ext cx="303167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sl-SI" dirty="0"/>
              <a:t>matura Informatika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D42A9D3-D77A-F1C6-95B0-254AEA58BC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Uvajanje RIN v osnovno in srednjo šolo</a:t>
            </a:r>
            <a:endParaRPr lang="sl-S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035F414-4AED-54F5-CB4A-4AE3DB55E4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39</a:t>
            </a:fld>
            <a:endParaRPr lang="sl-SI"/>
          </a:p>
        </p:txBody>
      </p:sp>
      <p:pic>
        <p:nvPicPr>
          <p:cNvPr id="9" name="Picture 8" descr="Map&#10;&#10;Description automatically generated">
            <a:extLst>
              <a:ext uri="{FF2B5EF4-FFF2-40B4-BE49-F238E27FC236}">
                <a16:creationId xmlns:a16="http://schemas.microsoft.com/office/drawing/2014/main" id="{9A9DC913-650D-E8DF-935E-BC085A5A98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9371" y="1316762"/>
            <a:ext cx="7772400" cy="4524960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FCE3FE12-7F7C-531F-1A33-A3338EB79E8A}"/>
              </a:ext>
            </a:extLst>
          </p:cNvPr>
          <p:cNvGrpSpPr/>
          <p:nvPr/>
        </p:nvGrpSpPr>
        <p:grpSpPr>
          <a:xfrm>
            <a:off x="10469880" y="245916"/>
            <a:ext cx="1487169" cy="509418"/>
            <a:chOff x="10469880" y="245916"/>
            <a:chExt cx="1487169" cy="509418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071F1E9-6E15-B73E-694F-D2BD36ACDF1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70344" y="247639"/>
              <a:ext cx="886705" cy="505973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F6C28510-0E08-5477-EE80-1D7D9EC5FB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69880" y="245916"/>
              <a:ext cx="497840" cy="509418"/>
            </a:xfrm>
            <a:prstGeom prst="rect">
              <a:avLst/>
            </a:prstGeom>
          </p:spPr>
        </p:pic>
      </p:grp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89CA092-38ED-5BAD-EE41-3D894FD9FD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Zavedajmo se svoje odgovornosti do mladih</a:t>
            </a:r>
          </a:p>
        </p:txBody>
      </p:sp>
    </p:spTree>
    <p:extLst>
      <p:ext uri="{BB962C8B-B14F-4D97-AF65-F5344CB8AC3E}">
        <p14:creationId xmlns:p14="http://schemas.microsoft.com/office/powerpoint/2010/main" val="20340903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Računalništvo in informatika</a:t>
            </a:r>
            <a:endParaRPr lang="sl-SI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8D39F-706A-402D-F3E1-F1B9A564D8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88770"/>
            <a:ext cx="10515600" cy="458819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Računalništvo in informatika je </a:t>
            </a:r>
            <a:r>
              <a:rPr lang="sl-SI" b="1" i="1" dirty="0">
                <a:solidFill>
                  <a:srgbClr val="FF0000"/>
                </a:solidFill>
              </a:rPr>
              <a:t>temeljna znanstvena veda</a:t>
            </a: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, ki preučuje dejavnost, katera zahteva, ima koristi ali je povezana </a:t>
            </a:r>
            <a:r>
              <a:rPr lang="sl-SI" b="1" i="1" dirty="0">
                <a:solidFill>
                  <a:srgbClr val="FF0000"/>
                </a:solidFill>
              </a:rPr>
              <a:t>z ustvarjanjem in uporabo digitalnih naprav</a:t>
            </a: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. Vključuje </a:t>
            </a:r>
            <a:r>
              <a:rPr lang="sl-SI" i="1" u="sng" dirty="0">
                <a:solidFill>
                  <a:schemeClr val="accent6">
                    <a:lumMod val="50000"/>
                  </a:schemeClr>
                </a:solidFill>
              </a:rPr>
              <a:t>načrtovanje in izdelavo sistemov</a:t>
            </a: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 strojne in programske opreme; </a:t>
            </a:r>
            <a:r>
              <a:rPr lang="sl-SI" i="1" u="sng" dirty="0">
                <a:solidFill>
                  <a:srgbClr val="7030A0"/>
                </a:solidFill>
              </a:rPr>
              <a:t>obdelavo, strukturiranje in upravljanje</a:t>
            </a: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 različnih vrst </a:t>
            </a:r>
            <a:r>
              <a:rPr lang="sl-SI" i="1" u="sng" dirty="0">
                <a:solidFill>
                  <a:srgbClr val="7030A0"/>
                </a:solidFill>
              </a:rPr>
              <a:t>informacij</a:t>
            </a: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; </a:t>
            </a:r>
            <a:r>
              <a:rPr lang="sl-SI" i="1" u="sng" dirty="0">
                <a:solidFill>
                  <a:schemeClr val="accent6">
                    <a:lumMod val="50000"/>
                  </a:schemeClr>
                </a:solidFill>
              </a:rPr>
              <a:t>reševanje problemov</a:t>
            </a: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 z </a:t>
            </a:r>
            <a:r>
              <a:rPr lang="sl-SI" i="1" u="sng" dirty="0">
                <a:solidFill>
                  <a:schemeClr val="accent6">
                    <a:lumMod val="50000"/>
                  </a:schemeClr>
                </a:solidFill>
              </a:rPr>
              <a:t>iskanjem rešitev za probleme</a:t>
            </a: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 ali z </a:t>
            </a:r>
            <a:r>
              <a:rPr lang="sl-SI" i="1" u="sng" dirty="0">
                <a:solidFill>
                  <a:schemeClr val="accent6">
                    <a:lumMod val="50000"/>
                  </a:schemeClr>
                </a:solidFill>
              </a:rPr>
              <a:t>dokazovanjem</a:t>
            </a: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, da </a:t>
            </a:r>
            <a:r>
              <a:rPr lang="sl-SI" i="1" u="sng" dirty="0">
                <a:solidFill>
                  <a:schemeClr val="accent6">
                    <a:lumMod val="50000"/>
                  </a:schemeClr>
                </a:solidFill>
              </a:rPr>
              <a:t>rešitev ne obstaja</a:t>
            </a: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; </a:t>
            </a:r>
            <a:r>
              <a:rPr lang="sl-SI" i="1" u="sng" dirty="0">
                <a:solidFill>
                  <a:srgbClr val="7030A0"/>
                </a:solidFill>
              </a:rPr>
              <a:t>omogočanje</a:t>
            </a: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, da se računalniški </a:t>
            </a:r>
            <a:r>
              <a:rPr lang="sl-SI" i="1" u="sng" dirty="0">
                <a:solidFill>
                  <a:srgbClr val="7030A0"/>
                </a:solidFill>
              </a:rPr>
              <a:t>sistemi obnašajo inteligentno</a:t>
            </a: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; ustvarjanje in uporabo </a:t>
            </a:r>
            <a:r>
              <a:rPr lang="sl-SI" i="1" u="sng" dirty="0">
                <a:solidFill>
                  <a:schemeClr val="accent6">
                    <a:lumMod val="50000"/>
                  </a:schemeClr>
                </a:solidFill>
              </a:rPr>
              <a:t>komunikacijskih</a:t>
            </a: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 in </a:t>
            </a:r>
            <a:r>
              <a:rPr lang="sl-SI" i="1" u="sng" dirty="0">
                <a:solidFill>
                  <a:schemeClr val="accent6">
                    <a:lumMod val="50000"/>
                  </a:schemeClr>
                </a:solidFill>
              </a:rPr>
              <a:t>razvedrilnih medijev</a:t>
            </a: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; ter iskanje in zbiranje informacij, ki so pomembne za kateri koli namen. Kot </a:t>
            </a:r>
            <a:r>
              <a:rPr lang="sl-SI" b="1" i="1" dirty="0">
                <a:solidFill>
                  <a:srgbClr val="FF0000"/>
                </a:solidFill>
              </a:rPr>
              <a:t>splošnoizobraževalni predmet</a:t>
            </a: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 je usmerjen v pridobivanje in razvijanje </a:t>
            </a:r>
            <a:r>
              <a:rPr lang="sl-SI" i="1" dirty="0">
                <a:solidFill>
                  <a:schemeClr val="accent2">
                    <a:lumMod val="75000"/>
                  </a:schemeClr>
                </a:solidFill>
              </a:rPr>
              <a:t>temeljnih znanj</a:t>
            </a: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 računalništva in informatike ter </a:t>
            </a:r>
            <a:r>
              <a:rPr lang="sl-SI" i="1" dirty="0">
                <a:solidFill>
                  <a:schemeClr val="accent2">
                    <a:lumMod val="75000"/>
                  </a:schemeClr>
                </a:solidFill>
              </a:rPr>
              <a:t>spretnosti</a:t>
            </a: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 in </a:t>
            </a:r>
            <a:r>
              <a:rPr lang="sl-SI" i="1" dirty="0">
                <a:solidFill>
                  <a:schemeClr val="accent2">
                    <a:lumMod val="75000"/>
                  </a:schemeClr>
                </a:solidFill>
              </a:rPr>
              <a:t>oblikovanju stališč in odnosa</a:t>
            </a: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, kar učencem </a:t>
            </a:r>
            <a:r>
              <a:rPr lang="sl-SI" b="1" i="1" dirty="0">
                <a:solidFill>
                  <a:srgbClr val="FF0000"/>
                </a:solidFill>
              </a:rPr>
              <a:t>omogočajo aktivno in odgovorno življenje oziroma delovanje v sodobni družbi</a:t>
            </a:r>
            <a:r>
              <a:rPr lang="sl-SI" i="1" dirty="0">
                <a:solidFill>
                  <a:schemeClr val="accent6">
                    <a:lumMod val="50000"/>
                  </a:schemeClr>
                </a:solidFill>
              </a:rPr>
              <a:t> (npr. reševanje problemov, argumentirano, kritično presojanje itd.).</a:t>
            </a:r>
          </a:p>
          <a:p>
            <a:pPr marL="0" indent="0" algn="r">
              <a:buNone/>
            </a:pPr>
            <a:r>
              <a:rPr lang="sl-SI" sz="1900" dirty="0">
                <a:solidFill>
                  <a:schemeClr val="accent6">
                    <a:lumMod val="50000"/>
                  </a:schemeClr>
                </a:solidFill>
              </a:rPr>
              <a:t>(ACM, Paradigms for Global Computing Education)</a:t>
            </a:r>
            <a:endParaRPr lang="sl-SI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3AECA3-6795-C1DE-7A33-22E9F547AE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Uvajanje RIN v osnovno in srednjo šolo</a:t>
            </a:r>
            <a:endParaRPr lang="sl-S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A98F26-31C1-3C75-2592-8ED4F5D05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4</a:t>
            </a:fld>
            <a:endParaRPr lang="sl-SI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936675E-53C8-62D5-81F5-8D6042895C46}"/>
              </a:ext>
            </a:extLst>
          </p:cNvPr>
          <p:cNvGrpSpPr/>
          <p:nvPr/>
        </p:nvGrpSpPr>
        <p:grpSpPr>
          <a:xfrm>
            <a:off x="10469880" y="245916"/>
            <a:ext cx="1487169" cy="509418"/>
            <a:chOff x="10469880" y="245916"/>
            <a:chExt cx="1487169" cy="509418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FAF2842-2D7A-D85C-6688-31C6D60D6D0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070344" y="247639"/>
              <a:ext cx="886705" cy="505973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20B32DB-EEDB-1160-62D7-C481A234C0D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69880" y="245916"/>
              <a:ext cx="497840" cy="509418"/>
            </a:xfrm>
            <a:prstGeom prst="rect">
              <a:avLst/>
            </a:prstGeom>
          </p:spPr>
        </p:pic>
      </p:grp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BC2001BD-C5BC-A94D-671D-DA8545DE3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Zavedajmo se svoje odgovornosti do mladih</a:t>
            </a:r>
          </a:p>
        </p:txBody>
      </p:sp>
    </p:spTree>
    <p:extLst>
      <p:ext uri="{BB962C8B-B14F-4D97-AF65-F5344CB8AC3E}">
        <p14:creationId xmlns:p14="http://schemas.microsoft.com/office/powerpoint/2010/main" val="37174878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651" y="323936"/>
            <a:ext cx="10515600" cy="1325563"/>
          </a:xfrm>
        </p:spPr>
        <p:txBody>
          <a:bodyPr/>
          <a:lstStyle/>
          <a:p>
            <a:r>
              <a:rPr lang="sl-SI" dirty="0"/>
              <a:t>Učitelji – izobraževanje</a:t>
            </a:r>
            <a:endParaRPr lang="sl-SI" i="1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430EBD4C-7CE8-C6EF-EB02-BCC8F595B2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1015" y="1414746"/>
            <a:ext cx="5513070" cy="2014253"/>
          </a:xfrm>
        </p:spPr>
        <p:txBody>
          <a:bodyPr>
            <a:normAutofit/>
          </a:bodyPr>
          <a:lstStyle/>
          <a:p>
            <a:r>
              <a:rPr lang="sl-SI" dirty="0"/>
              <a:t>premalo: ~ 50 vpisa</a:t>
            </a:r>
          </a:p>
          <a:p>
            <a:r>
              <a:rPr lang="sl-SI" dirty="0"/>
              <a:t>RINOS-2: potrebujemo ~ 1000</a:t>
            </a:r>
          </a:p>
          <a:p>
            <a:endParaRPr lang="sl-SI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8A7CB5-5D63-E597-02A4-B70D2C5DD4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Uvajanje RIN v osnovno in srednjo šolo</a:t>
            </a:r>
            <a:endParaRPr lang="sl-S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8EEE4B-FDA3-6F4B-7C96-9C94BF166D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40</a:t>
            </a:fld>
            <a:endParaRPr lang="sl-SI"/>
          </a:p>
        </p:txBody>
      </p:sp>
      <p:pic>
        <p:nvPicPr>
          <p:cNvPr id="9" name="Picture 8" descr="Map&#10;&#10;Description automatically generated">
            <a:extLst>
              <a:ext uri="{FF2B5EF4-FFF2-40B4-BE49-F238E27FC236}">
                <a16:creationId xmlns:a16="http://schemas.microsoft.com/office/drawing/2014/main" id="{8B6ABD37-1950-1C73-1DF4-59BAEBFA50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4085" y="461161"/>
            <a:ext cx="4775697" cy="2780330"/>
          </a:xfrm>
          <a:prstGeom prst="rect">
            <a:avLst/>
          </a:prstGeom>
        </p:spPr>
      </p:pic>
      <p:pic>
        <p:nvPicPr>
          <p:cNvPr id="13" name="Picture 12" descr="Map&#10;&#10;Description automatically generated">
            <a:extLst>
              <a:ext uri="{FF2B5EF4-FFF2-40B4-BE49-F238E27FC236}">
                <a16:creationId xmlns:a16="http://schemas.microsoft.com/office/drawing/2014/main" id="{B74119D8-B6D9-28E7-06F3-9AE166A87C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1315" y="3241491"/>
            <a:ext cx="4735734" cy="2881845"/>
          </a:xfrm>
          <a:prstGeom prst="rect">
            <a:avLst/>
          </a:prstGeom>
        </p:spPr>
      </p:pic>
      <p:pic>
        <p:nvPicPr>
          <p:cNvPr id="15" name="Picture 14" descr="Map&#10;&#10;Description automatically generated">
            <a:extLst>
              <a:ext uri="{FF2B5EF4-FFF2-40B4-BE49-F238E27FC236}">
                <a16:creationId xmlns:a16="http://schemas.microsoft.com/office/drawing/2014/main" id="{C7F1BAB6-9EAE-1BE9-88A7-4685EE7EC8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5207" y="3322113"/>
            <a:ext cx="4694754" cy="278033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5654CD59-EE77-7CC9-BDD1-2E099FCD6EC4}"/>
              </a:ext>
            </a:extLst>
          </p:cNvPr>
          <p:cNvGrpSpPr/>
          <p:nvPr/>
        </p:nvGrpSpPr>
        <p:grpSpPr>
          <a:xfrm>
            <a:off x="10469880" y="245916"/>
            <a:ext cx="1487169" cy="509418"/>
            <a:chOff x="10469880" y="245916"/>
            <a:chExt cx="1487169" cy="509418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A2AF7AF-818B-392C-912E-D1FD4F0B008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070344" y="247639"/>
              <a:ext cx="886705" cy="505973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CE4A2D94-94C8-3711-4554-4AB0EAF8DEE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469880" y="245916"/>
              <a:ext cx="497840" cy="509418"/>
            </a:xfrm>
            <a:prstGeom prst="rect">
              <a:avLst/>
            </a:prstGeom>
          </p:spPr>
        </p:pic>
      </p:grp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6287D3D1-08F5-F75F-70C1-942B220D5E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Zavedajmo se svoje odgovornosti do mladih</a:t>
            </a:r>
          </a:p>
        </p:txBody>
      </p:sp>
    </p:spTree>
    <p:extLst>
      <p:ext uri="{BB962C8B-B14F-4D97-AF65-F5344CB8AC3E}">
        <p14:creationId xmlns:p14="http://schemas.microsoft.com/office/powerpoint/2010/main" val="286755911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Zaključek – ugotovitve</a:t>
            </a:r>
            <a:endParaRPr lang="sl-SI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8D39F-706A-402D-F3E1-F1B9A564D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l-SI" dirty="0"/>
              <a:t>Slovenija je redka država brez obveznega predmeta in skoraj edina brez obveznih temeljnih vsebin</a:t>
            </a:r>
          </a:p>
          <a:p>
            <a:r>
              <a:rPr lang="sl-SI" dirty="0"/>
              <a:t>uvajanje samo digitalnih kompetenc ni korak v pravo smer in še izvedba glede na izkušnje iz tujine ne obeta</a:t>
            </a:r>
          </a:p>
          <a:p>
            <a:r>
              <a:rPr lang="sl-SI" dirty="0"/>
              <a:t>izboljšanje strokovnega izobraževanja na pedagoških fakultetah tako za vse učitelje kot za predmetno specifične</a:t>
            </a:r>
          </a:p>
          <a:p>
            <a:endParaRPr lang="sl-SI" dirty="0"/>
          </a:p>
          <a:p>
            <a:r>
              <a:rPr lang="sl-SI" dirty="0"/>
              <a:t>poročilo RINOS-1 žal še vedno aktualno za Slovenijo, ostala Evropa v boljšem položaju</a:t>
            </a:r>
          </a:p>
          <a:p>
            <a:pPr marL="0" indent="0">
              <a:buNone/>
            </a:pPr>
            <a:endParaRPr lang="sl-SI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305A73-404C-9AC6-E7F8-1C342A009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Uvajanje RIN v osnovno in srednjo šolo</a:t>
            </a:r>
            <a:endParaRPr lang="sl-S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FFE008-1B04-BD95-0B2E-4F01B804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41</a:t>
            </a:fld>
            <a:endParaRPr lang="sl-SI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FA01FA7-50EC-723C-DB1F-4CFF6EC54DC8}"/>
              </a:ext>
            </a:extLst>
          </p:cNvPr>
          <p:cNvGrpSpPr/>
          <p:nvPr/>
        </p:nvGrpSpPr>
        <p:grpSpPr>
          <a:xfrm>
            <a:off x="10469880" y="245916"/>
            <a:ext cx="1487169" cy="509418"/>
            <a:chOff x="10469880" y="245916"/>
            <a:chExt cx="1487169" cy="509418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4787AC5-75D0-A689-C0D1-1E9897CB3DA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070344" y="247639"/>
              <a:ext cx="886705" cy="505973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DDA7C120-2FDB-1511-8095-11EEA1848E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69880" y="245916"/>
              <a:ext cx="497840" cy="509418"/>
            </a:xfrm>
            <a:prstGeom prst="rect">
              <a:avLst/>
            </a:prstGeom>
          </p:spPr>
        </p:pic>
      </p:grp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31421B84-38C2-AE76-563F-B9672F8DFE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Zavedajmo se svoje odgovornosti do mladih</a:t>
            </a:r>
          </a:p>
        </p:txBody>
      </p:sp>
    </p:spTree>
    <p:extLst>
      <p:ext uri="{BB962C8B-B14F-4D97-AF65-F5344CB8AC3E}">
        <p14:creationId xmlns:p14="http://schemas.microsoft.com/office/powerpoint/2010/main" val="148575997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Zaključek – kako naprej</a:t>
            </a:r>
            <a:endParaRPr lang="sl-SI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8D39F-706A-402D-F3E1-F1B9A564D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l-SI" dirty="0"/>
              <a:t>hkrati: kurikularna prenova za RIN in skrb za učitelje</a:t>
            </a:r>
          </a:p>
          <a:p>
            <a:r>
              <a:rPr lang="sl-SI" dirty="0"/>
              <a:t>kurikularna prenova za RIN sledi RINOS-3</a:t>
            </a:r>
          </a:p>
          <a:p>
            <a:r>
              <a:rPr lang="sl-SI" dirty="0"/>
              <a:t>skrb za učitelje: izobraževanje in nagrajevanje</a:t>
            </a:r>
          </a:p>
          <a:p>
            <a:r>
              <a:rPr lang="sl-SI" dirty="0"/>
              <a:t>kompetence naj bodo del predmetov, samo prej temeljna znanja – prim. matematika</a:t>
            </a:r>
          </a:p>
          <a:p>
            <a:r>
              <a:rPr lang="sl-SI" dirty="0"/>
              <a:t>dekleta imajo drugačne zanimanja in poglede na svet kot fantje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E72E08-C37B-8449-C438-F201ED83B5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Uvajanje RIN v osnovno in srednjo šolo</a:t>
            </a:r>
            <a:endParaRPr lang="sl-S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641D8E-C75E-F27B-81D3-1B7DF427F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42</a:t>
            </a:fld>
            <a:endParaRPr lang="sl-SI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725F429-7638-EEA7-6FCB-C124EDB82ECA}"/>
              </a:ext>
            </a:extLst>
          </p:cNvPr>
          <p:cNvGrpSpPr/>
          <p:nvPr/>
        </p:nvGrpSpPr>
        <p:grpSpPr>
          <a:xfrm>
            <a:off x="10469880" y="245916"/>
            <a:ext cx="1487169" cy="509418"/>
            <a:chOff x="10469880" y="245916"/>
            <a:chExt cx="1487169" cy="509418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F7BBBFFA-1CD0-CCED-7A30-36502FBA1A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070344" y="247639"/>
              <a:ext cx="886705" cy="505973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40E6105B-6FE1-23F3-5EC8-A94D5EDB700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69880" y="245916"/>
              <a:ext cx="497840" cy="509418"/>
            </a:xfrm>
            <a:prstGeom prst="rect">
              <a:avLst/>
            </a:prstGeom>
          </p:spPr>
        </p:pic>
      </p:grp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DCDB208D-8C0B-2151-A171-116BB333EA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Zavedajmo se svoje odgovornosti do mladih</a:t>
            </a:r>
          </a:p>
        </p:txBody>
      </p:sp>
    </p:spTree>
    <p:extLst>
      <p:ext uri="{BB962C8B-B14F-4D97-AF65-F5344CB8AC3E}">
        <p14:creationId xmlns:p14="http://schemas.microsoft.com/office/powerpoint/2010/main" val="1928495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Nekateri učni cilji</a:t>
            </a:r>
            <a:br>
              <a:rPr lang="sl-SI" b="1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sl-SI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(Informatics education at school in Europe, Eurydice report)</a:t>
            </a:r>
            <a:endParaRPr lang="sl-SI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8D39F-706A-402D-F3E1-F1B9A564D8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88770"/>
            <a:ext cx="10515600" cy="4588193"/>
          </a:xfrm>
        </p:spPr>
        <p:txBody>
          <a:bodyPr>
            <a:normAutofit lnSpcReduction="10000"/>
          </a:bodyPr>
          <a:lstStyle/>
          <a:p>
            <a:r>
              <a:rPr lang="sl-SI" b="1" i="1" dirty="0"/>
              <a:t>Podatki in informacije</a:t>
            </a:r>
            <a:r>
              <a:rPr lang="sl-SI" dirty="0"/>
              <a:t>: Razumeti, kako je mogoče odnose med podatki uporabiti za strukturiranje njihovega shranjevanja in njihovo učinkovitejšo obdelavo.</a:t>
            </a:r>
          </a:p>
          <a:p>
            <a:r>
              <a:rPr lang="sl-SI" b="1" i="1" dirty="0"/>
              <a:t>Algoritmi</a:t>
            </a:r>
            <a:r>
              <a:rPr lang="sl-SI" dirty="0"/>
              <a:t>: Ustvarite učinkovit algoritem, ki izpolnjuje vse dane cilje naloge za nizko/srednje/visoko zapleten problem (tj. problem z omejenim naborom razpoložljivih ukazov in ciljev).</a:t>
            </a:r>
          </a:p>
          <a:p>
            <a:r>
              <a:rPr lang="sl-SI" b="1" i="1" dirty="0"/>
              <a:t>Programiranje</a:t>
            </a:r>
            <a:r>
              <a:rPr lang="sl-SI" dirty="0"/>
              <a:t>: Načrtovanje, pisanje in odpravljanje napak v programih, ki dosegajo določene cilje, vključno z nadzorom ali simulacijo fizičnih sistemov; reševanje problemov tako, da jih razdelimo na manjše dele.</a:t>
            </a:r>
          </a:p>
          <a:p>
            <a:r>
              <a:rPr lang="sl-SI" b="1" i="1" dirty="0"/>
              <a:t>Računalniški sistemi</a:t>
            </a:r>
            <a:r>
              <a:rPr lang="sl-SI" dirty="0"/>
              <a:t>: Razumeti, kako se navodila programske opreme shranjujejo in izvajajo v računalniškem sistemu.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3AECA3-6795-C1DE-7A33-22E9F547AE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Uvajanje RIN v osnovno in srednjo šolo</a:t>
            </a:r>
            <a:endParaRPr lang="sl-S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A98F26-31C1-3C75-2592-8ED4F5D05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5</a:t>
            </a:fld>
            <a:endParaRPr lang="sl-SI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936675E-53C8-62D5-81F5-8D6042895C46}"/>
              </a:ext>
            </a:extLst>
          </p:cNvPr>
          <p:cNvGrpSpPr/>
          <p:nvPr/>
        </p:nvGrpSpPr>
        <p:grpSpPr>
          <a:xfrm>
            <a:off x="10469880" y="245916"/>
            <a:ext cx="1487169" cy="509418"/>
            <a:chOff x="10469880" y="245916"/>
            <a:chExt cx="1487169" cy="509418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FAF2842-2D7A-D85C-6688-31C6D60D6D0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070344" y="247639"/>
              <a:ext cx="886705" cy="505973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20B32DB-EEDB-1160-62D7-C481A234C0D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69880" y="245916"/>
              <a:ext cx="497840" cy="509418"/>
            </a:xfrm>
            <a:prstGeom prst="rect">
              <a:avLst/>
            </a:prstGeom>
          </p:spPr>
        </p:pic>
      </p:grp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BC2001BD-C5BC-A94D-671D-DA8545DE3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Zavedajmo se svoje odgovornosti do mladih</a:t>
            </a:r>
          </a:p>
        </p:txBody>
      </p:sp>
    </p:spTree>
    <p:extLst>
      <p:ext uri="{BB962C8B-B14F-4D97-AF65-F5344CB8AC3E}">
        <p14:creationId xmlns:p14="http://schemas.microsoft.com/office/powerpoint/2010/main" val="31277208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Nekateri učni cilji </a:t>
            </a:r>
            <a:r>
              <a:rPr lang="sl-SI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(nadalj.)</a:t>
            </a:r>
            <a:br>
              <a:rPr lang="sl-SI" b="1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sl-SI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(Informatics education at school in Europe, Eurydice report)</a:t>
            </a:r>
            <a:endParaRPr lang="sl-SI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8D39F-706A-402D-F3E1-F1B9A564D8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88770"/>
            <a:ext cx="10515600" cy="4588193"/>
          </a:xfrm>
        </p:spPr>
        <p:txBody>
          <a:bodyPr>
            <a:normAutofit lnSpcReduction="10000"/>
          </a:bodyPr>
          <a:lstStyle/>
          <a:p>
            <a:r>
              <a:rPr lang="sl-SI" b="1" i="1" dirty="0"/>
              <a:t>Omrežja: </a:t>
            </a:r>
            <a:r>
              <a:rPr lang="sl-SI" dirty="0"/>
              <a:t>Razumevanje prenosa podatkov med digitalnimi računalniki prek omrežij, vključno z internetom, tj. naslovi IP in preklapljanje paketov.</a:t>
            </a:r>
          </a:p>
          <a:p>
            <a:r>
              <a:rPr lang="sl-SI" b="1" i="1" dirty="0"/>
              <a:t>Vmesnik človek-stroj</a:t>
            </a:r>
            <a:r>
              <a:rPr lang="sl-SI" b="1" dirty="0"/>
              <a:t>: </a:t>
            </a:r>
            <a:r>
              <a:rPr lang="sl-SI" dirty="0"/>
              <a:t>Priporočite izboljšave zasnove računalniških naprav na podlagi analize interakcije uporabnikov z napravami.</a:t>
            </a:r>
          </a:p>
          <a:p>
            <a:r>
              <a:rPr lang="sl-SI" b="1" i="1" dirty="0"/>
              <a:t>Načrtovanje in razvoj</a:t>
            </a:r>
            <a:r>
              <a:rPr lang="sl-SI" b="1" dirty="0"/>
              <a:t>: </a:t>
            </a:r>
            <a:r>
              <a:rPr lang="sl-SI" dirty="0"/>
              <a:t>Oblikujte in iterativno razvijajte računalniške artefakte za praktične namene, osebno izražanje ali za obravnavo družbenega vprašanja z uporabo dogodkov za sprožitev navodil.</a:t>
            </a:r>
          </a:p>
          <a:p>
            <a:r>
              <a:rPr lang="sl-SI" b="1" i="1" dirty="0"/>
              <a:t>Modeliranje in simulacija</a:t>
            </a:r>
            <a:r>
              <a:rPr lang="sl-SI" b="1" dirty="0"/>
              <a:t>: </a:t>
            </a:r>
            <a:r>
              <a:rPr lang="sl-SI" dirty="0"/>
              <a:t>Oblikovanje, uporaba in vrednotenje računalniških abstrakcij, ki modelirajo stanje in obnašanje problemov in fizičnih sistemov v resničnem svetu.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3AECA3-6795-C1DE-7A33-22E9F547AE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Uvajanje RIN v osnovno in srednjo šolo</a:t>
            </a:r>
            <a:endParaRPr lang="sl-S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A98F26-31C1-3C75-2592-8ED4F5D05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6</a:t>
            </a:fld>
            <a:endParaRPr lang="sl-SI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936675E-53C8-62D5-81F5-8D6042895C46}"/>
              </a:ext>
            </a:extLst>
          </p:cNvPr>
          <p:cNvGrpSpPr/>
          <p:nvPr/>
        </p:nvGrpSpPr>
        <p:grpSpPr>
          <a:xfrm>
            <a:off x="10469880" y="245916"/>
            <a:ext cx="1487169" cy="509418"/>
            <a:chOff x="10469880" y="245916"/>
            <a:chExt cx="1487169" cy="509418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FAF2842-2D7A-D85C-6688-31C6D60D6D0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070344" y="247639"/>
              <a:ext cx="886705" cy="505973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20B32DB-EEDB-1160-62D7-C481A234C0D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69880" y="245916"/>
              <a:ext cx="497840" cy="509418"/>
            </a:xfrm>
            <a:prstGeom prst="rect">
              <a:avLst/>
            </a:prstGeom>
          </p:spPr>
        </p:pic>
      </p:grp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BC2001BD-C5BC-A94D-671D-DA8545DE3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Zavedajmo se svoje odgovornosti do mladih</a:t>
            </a:r>
          </a:p>
        </p:txBody>
      </p:sp>
    </p:spTree>
    <p:extLst>
      <p:ext uri="{BB962C8B-B14F-4D97-AF65-F5344CB8AC3E}">
        <p14:creationId xmlns:p14="http://schemas.microsoft.com/office/powerpoint/2010/main" val="10822114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Nekateri učni cilji </a:t>
            </a:r>
            <a:r>
              <a:rPr lang="sl-SI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(nadalj.)</a:t>
            </a:r>
            <a:br>
              <a:rPr lang="sl-SI" b="1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sl-SI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(Informatics education at school in Europe, Eurydice report)</a:t>
            </a:r>
            <a:endParaRPr lang="sl-SI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8D39F-706A-402D-F3E1-F1B9A564D8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88770"/>
            <a:ext cx="10515600" cy="4588193"/>
          </a:xfrm>
        </p:spPr>
        <p:txBody>
          <a:bodyPr>
            <a:normAutofit/>
          </a:bodyPr>
          <a:lstStyle/>
          <a:p>
            <a:r>
              <a:rPr lang="sl-SI" b="1" i="1" dirty="0"/>
              <a:t>Ozaveščanje in opolnomočenje</a:t>
            </a:r>
            <a:r>
              <a:rPr lang="sl-SI" b="1" dirty="0"/>
              <a:t>: </a:t>
            </a:r>
            <a:r>
              <a:rPr lang="sl-SI" dirty="0"/>
              <a:t>Ocenite načine, kako računalništvo vpliva na osebne, etične, družbene, ekonomske in kulturne prakse.</a:t>
            </a:r>
          </a:p>
          <a:p>
            <a:r>
              <a:rPr lang="sl-SI" b="1" i="1" dirty="0"/>
              <a:t>Varnost in zaščita</a:t>
            </a:r>
            <a:r>
              <a:rPr lang="sl-SI" b="1" dirty="0"/>
              <a:t>: </a:t>
            </a:r>
            <a:r>
              <a:rPr lang="sl-SI" dirty="0"/>
              <a:t>Razložite koncepte etike, pristranskosti in pravičnosti v kontekstu umetne inteligence in avtomatizacije.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3AECA3-6795-C1DE-7A33-22E9F547AE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Uvajanje RIN v osnovno in srednjo šolo</a:t>
            </a:r>
            <a:endParaRPr lang="sl-S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A98F26-31C1-3C75-2592-8ED4F5D05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7</a:t>
            </a:fld>
            <a:endParaRPr lang="sl-SI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936675E-53C8-62D5-81F5-8D6042895C46}"/>
              </a:ext>
            </a:extLst>
          </p:cNvPr>
          <p:cNvGrpSpPr/>
          <p:nvPr/>
        </p:nvGrpSpPr>
        <p:grpSpPr>
          <a:xfrm>
            <a:off x="10469880" y="245916"/>
            <a:ext cx="1487169" cy="509418"/>
            <a:chOff x="10469880" y="245916"/>
            <a:chExt cx="1487169" cy="509418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FAF2842-2D7A-D85C-6688-31C6D60D6D0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070344" y="247639"/>
              <a:ext cx="886705" cy="505973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20B32DB-EEDB-1160-62D7-C481A234C0D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69880" y="245916"/>
              <a:ext cx="497840" cy="509418"/>
            </a:xfrm>
            <a:prstGeom prst="rect">
              <a:avLst/>
            </a:prstGeom>
          </p:spPr>
        </p:pic>
      </p:grp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BC2001BD-C5BC-A94D-671D-DA8545DE3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Zavedajmo se svoje odgovornosti do mladih</a:t>
            </a:r>
          </a:p>
        </p:txBody>
      </p:sp>
    </p:spTree>
    <p:extLst>
      <p:ext uri="{BB962C8B-B14F-4D97-AF65-F5344CB8AC3E}">
        <p14:creationId xmlns:p14="http://schemas.microsoft.com/office/powerpoint/2010/main" val="27875488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Motivacija – </a:t>
            </a:r>
            <a:r>
              <a:rPr lang="sl-SI" i="1" dirty="0"/>
              <a:t>Nobelove nagrade 2022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8D39F-706A-402D-F3E1-F1B9A564D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l-SI" u="sng" dirty="0"/>
              <a:t>fizika::</a:t>
            </a:r>
            <a:r>
              <a:rPr lang="sl-SI" dirty="0"/>
              <a:t> Alain Aspect, John F. Clauser in Anton Zeilinger: eksperimenti s prepletenimi fotoni, določanje kršitev Bellovih neenačb in odkritja na področju </a:t>
            </a:r>
            <a:r>
              <a:rPr lang="sl-SI" b="1" i="1" dirty="0"/>
              <a:t>kvantne informatike</a:t>
            </a:r>
            <a:r>
              <a:rPr lang="sl-SI" dirty="0"/>
              <a:t>.</a:t>
            </a:r>
          </a:p>
          <a:p>
            <a:r>
              <a:rPr lang="sl-SI" u="sng" dirty="0"/>
              <a:t>kemija::</a:t>
            </a:r>
            <a:r>
              <a:rPr lang="sl-SI" dirty="0"/>
              <a:t> Carolyn Bertozzi, Morten Meldal in Barry Sharpless: razvoj klik kemije in bioortogonalne kemije</a:t>
            </a:r>
          </a:p>
          <a:p>
            <a:pPr marL="457200" lvl="1" indent="0">
              <a:buNone/>
            </a:pPr>
            <a:r>
              <a:rPr lang="sl-SI" dirty="0"/>
              <a:t>Durrant JD, McCammon JA (2012) AutoClickChem: Click Chemistry </a:t>
            </a:r>
            <a:r>
              <a:rPr lang="sl-SI" b="1" i="1" dirty="0"/>
              <a:t>in Silico</a:t>
            </a:r>
            <a:r>
              <a:rPr lang="sl-SI" dirty="0"/>
              <a:t>. PLoS Comput Biol 8(3): e1002397.</a:t>
            </a:r>
          </a:p>
          <a:p>
            <a:r>
              <a:rPr lang="sl-SI" u="sng" dirty="0"/>
              <a:t>mir::</a:t>
            </a:r>
            <a:r>
              <a:rPr lang="sl-SI" dirty="0"/>
              <a:t> Ales Bjaljatski, Memorial in Center za državljanske svoboščine.</a:t>
            </a:r>
          </a:p>
          <a:p>
            <a:pPr marL="457200" lvl="1" indent="0">
              <a:buNone/>
            </a:pPr>
            <a:r>
              <a:rPr lang="sl-SI" dirty="0"/>
              <a:t>Center za državljanske svoboščine: </a:t>
            </a:r>
            <a:r>
              <a:rPr lang="sl-SI" b="1" i="1" dirty="0"/>
              <a:t>Interactive map</a:t>
            </a:r>
            <a:r>
              <a:rPr lang="sl-SI" i="1" dirty="0"/>
              <a:t> of enforced disappearances in Ukraine</a:t>
            </a:r>
            <a:r>
              <a:rPr lang="sl-SI" dirty="0"/>
              <a:t> (</a:t>
            </a:r>
            <a:r>
              <a:rPr lang="sl-SI" dirty="0">
                <a:hlinkClick r:id="rId2"/>
              </a:rPr>
              <a:t>https://ccl.org.ua/en/tools/map-of-enforced-disappearances-in-ukraine/</a:t>
            </a:r>
            <a:r>
              <a:rPr lang="sl-SI" dirty="0"/>
              <a:t>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867D96-96CE-B639-9EA1-DB1E1A2BCE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Uvajanje RIN v osnovno in srednjo šolo</a:t>
            </a:r>
            <a:endParaRPr lang="sl-S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3336A3-0ABB-6A48-085E-44F4BAC86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8</a:t>
            </a:fld>
            <a:endParaRPr lang="sl-SI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C5536A9-A89A-19CD-B803-5C72DB3AE5E6}"/>
              </a:ext>
            </a:extLst>
          </p:cNvPr>
          <p:cNvGrpSpPr/>
          <p:nvPr/>
        </p:nvGrpSpPr>
        <p:grpSpPr>
          <a:xfrm>
            <a:off x="10469880" y="245916"/>
            <a:ext cx="1487169" cy="509418"/>
            <a:chOff x="10469880" y="245916"/>
            <a:chExt cx="1487169" cy="509418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83444AE5-DB19-ED58-C341-3D2FDADEFD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70344" y="247639"/>
              <a:ext cx="886705" cy="505973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0D55938-83CD-1326-BA08-5EFB256D143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69880" y="245916"/>
              <a:ext cx="497840" cy="509418"/>
            </a:xfrm>
            <a:prstGeom prst="rect">
              <a:avLst/>
            </a:prstGeom>
          </p:spPr>
        </p:pic>
      </p:grp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CEA80AA3-4DA6-82E5-5411-5C65CE6E2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Zavedajmo se svoje odgovornosti do mladih</a:t>
            </a:r>
          </a:p>
        </p:txBody>
      </p:sp>
    </p:spTree>
    <p:extLst>
      <p:ext uri="{BB962C8B-B14F-4D97-AF65-F5344CB8AC3E}">
        <p14:creationId xmlns:p14="http://schemas.microsoft.com/office/powerpoint/2010/main" val="4196637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8866D-A7E6-8E4E-3064-AB8BA149E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Motivacija - </a:t>
            </a:r>
            <a:r>
              <a:rPr lang="sl-SI" i="1" dirty="0"/>
              <a:t>tekmovanja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8D39F-706A-402D-F3E1-F1B9A564D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l-SI" dirty="0"/>
              <a:t>IOI – srednješolci (</a:t>
            </a:r>
            <a:r>
              <a:rPr lang="sl-SI" sz="2400" dirty="0">
                <a:hlinkClick r:id="rId2"/>
              </a:rPr>
              <a:t>https://stats.ioinformatics.org/countries/?sort=total_desc</a:t>
            </a:r>
            <a:r>
              <a:rPr lang="sl-SI" dirty="0"/>
              <a:t>):</a:t>
            </a:r>
          </a:p>
          <a:p>
            <a:pPr lvl="1"/>
            <a:r>
              <a:rPr lang="sl" dirty="0"/>
              <a:t>(2) Poljska: 41 zlatih, 49 srebrnih, 33 bronastih</a:t>
            </a:r>
          </a:p>
          <a:p>
            <a:pPr lvl="1"/>
            <a:r>
              <a:rPr lang="sl" dirty="0"/>
              <a:t>(3) Romunija: 33, 55, 35</a:t>
            </a:r>
          </a:p>
          <a:p>
            <a:pPr lvl="1"/>
            <a:r>
              <a:rPr lang="sl" dirty="0"/>
              <a:t>(12) Slovaška: 25, 44, 34</a:t>
            </a:r>
          </a:p>
          <a:p>
            <a:pPr lvl="1"/>
            <a:r>
              <a:rPr lang="sl" dirty="0"/>
              <a:t>(14) Hrvaška: 16, 44, 40</a:t>
            </a:r>
          </a:p>
          <a:p>
            <a:pPr lvl="1"/>
            <a:r>
              <a:rPr lang="sl" b="1" dirty="0"/>
              <a:t>(47) Slovenija: 1, 6, 28</a:t>
            </a:r>
          </a:p>
          <a:p>
            <a:r>
              <a:rPr lang="sl-SI" dirty="0"/>
              <a:t>CERC – študenti RIN (2021, </a:t>
            </a:r>
            <a:r>
              <a:rPr lang="sl-SI" sz="2400" dirty="0">
                <a:hlinkClick r:id="rId3"/>
              </a:rPr>
              <a:t>https://cerc2021.acm.si/#results</a:t>
            </a:r>
            <a:r>
              <a:rPr lang="sl-SI" dirty="0"/>
              <a:t>):</a:t>
            </a:r>
          </a:p>
          <a:p>
            <a:pPr lvl="1"/>
            <a:r>
              <a:rPr lang="sl" dirty="0"/>
              <a:t>1-10: Poljska 9, Madžarska 1</a:t>
            </a:r>
          </a:p>
          <a:p>
            <a:pPr lvl="1"/>
            <a:r>
              <a:rPr lang="sl" dirty="0"/>
              <a:t>11-20: Poljska 5, Hrvaška 3, Madžarska: 1, Češka: 1</a:t>
            </a:r>
          </a:p>
          <a:p>
            <a:pPr lvl="1"/>
            <a:r>
              <a:rPr lang="sl" dirty="0"/>
              <a:t>21-30: Poljska 3, Latvija 2, </a:t>
            </a:r>
            <a:r>
              <a:rPr lang="sl" b="1" dirty="0"/>
              <a:t>Slovenija [24.] 2 </a:t>
            </a:r>
            <a:r>
              <a:rPr lang="sl" dirty="0"/>
              <a:t>, Češka 1, Hrvaška 1, Madžarska: 1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2CAFE8-8712-A8C8-F060-DF3042F17A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Uvajanje RIN v osnovno in srednjo šolo</a:t>
            </a:r>
            <a:endParaRPr lang="sl-S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E038CD-6B5A-4EDD-07A7-28AF87D3D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04069-6DC5-3C42-9D21-3FEA0E41D8F8}" type="slidenum">
              <a:rPr lang="sl-SI" smtClean="0"/>
              <a:t>9</a:t>
            </a:fld>
            <a:endParaRPr lang="sl-SI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51E08B3-E251-6892-0903-90A542B5E1D2}"/>
              </a:ext>
            </a:extLst>
          </p:cNvPr>
          <p:cNvGrpSpPr/>
          <p:nvPr/>
        </p:nvGrpSpPr>
        <p:grpSpPr>
          <a:xfrm>
            <a:off x="10469880" y="245916"/>
            <a:ext cx="1487169" cy="509418"/>
            <a:chOff x="10469880" y="245916"/>
            <a:chExt cx="1487169" cy="509418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4605F87-A60D-C674-E11D-DD2BBF8A07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070344" y="247639"/>
              <a:ext cx="886705" cy="505973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45F8A2C4-1CF6-D01F-4B8A-FBD6F94EEF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469880" y="245916"/>
              <a:ext cx="497840" cy="509418"/>
            </a:xfrm>
            <a:prstGeom prst="rect">
              <a:avLst/>
            </a:prstGeom>
          </p:spPr>
        </p:pic>
      </p:grp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BFE0AD96-7917-E00C-A4B2-A17CA91010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l-SI"/>
              <a:t>Zavedajmo se svoje odgovornosti do mladih</a:t>
            </a:r>
          </a:p>
        </p:txBody>
      </p:sp>
    </p:spTree>
    <p:extLst>
      <p:ext uri="{BB962C8B-B14F-4D97-AF65-F5344CB8AC3E}">
        <p14:creationId xmlns:p14="http://schemas.microsoft.com/office/powerpoint/2010/main" val="419767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3403</TotalTime>
  <Words>2955</Words>
  <Application>Microsoft Macintosh PowerPoint</Application>
  <PresentationFormat>Widescreen</PresentationFormat>
  <Paragraphs>364</Paragraphs>
  <Slides>42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8" baseType="lpstr">
      <vt:lpstr>Arial</vt:lpstr>
      <vt:lpstr>Calibri</vt:lpstr>
      <vt:lpstr>Calibri Light</vt:lpstr>
      <vt:lpstr>sans-serif</vt:lpstr>
      <vt:lpstr>System Font Regular</vt:lpstr>
      <vt:lpstr>Office Theme</vt:lpstr>
      <vt:lpstr>Zavedajmo se svoje odgovornosti do mladih kaj se dogaja v EU in kje smo v Sloveniji</vt:lpstr>
      <vt:lpstr>RIN in digitalne kompetence</vt:lpstr>
      <vt:lpstr>RIN in digitalne kompetence primer: programiranje</vt:lpstr>
      <vt:lpstr>Računalništvo in informatika</vt:lpstr>
      <vt:lpstr>Nekateri učni cilji (Informatics education at school in Europe, Eurydice report)</vt:lpstr>
      <vt:lpstr>Nekateri učni cilji (nadalj.) (Informatics education at school in Europe, Eurydice report)</vt:lpstr>
      <vt:lpstr>Nekateri učni cilji (nadalj.) (Informatics education at school in Europe, Eurydice report)</vt:lpstr>
      <vt:lpstr>Motivacija – Nobelove nagrade 2022</vt:lpstr>
      <vt:lpstr>Motivacija - tekmovanja</vt:lpstr>
      <vt:lpstr>Motivacija - gospodarstvo</vt:lpstr>
      <vt:lpstr>Poročilo Eurydice 2022 (na kratko)</vt:lpstr>
      <vt:lpstr>RIN in kurikulum – reforma v Sloveniji</vt:lpstr>
      <vt:lpstr>RIN in kurikulum – premisleki (Eurydice)</vt:lpstr>
      <vt:lpstr>Politična volja – zgolj in samo (kronologija)</vt:lpstr>
      <vt:lpstr>Si lahko privoščimo</vt:lpstr>
      <vt:lpstr>Dodatki</vt:lpstr>
      <vt:lpstr>Motivacija – Slovenija</vt:lpstr>
      <vt:lpstr>Reference</vt:lpstr>
      <vt:lpstr>Izhodišča – Ugotovitve RINOS 1 / SAZU</vt:lpstr>
      <vt:lpstr>Izhodišča</vt:lpstr>
      <vt:lpstr>Vsebina</vt:lpstr>
      <vt:lpstr>RIN in kurikulum – področja</vt:lpstr>
      <vt:lpstr>RIN in kurikulum – področja (primer)</vt:lpstr>
      <vt:lpstr>RIN in kurikulum – premisleki</vt:lpstr>
      <vt:lpstr>RIN in kurikulum – premisleki</vt:lpstr>
      <vt:lpstr>RIN in kurikulum – OŠ razredna stopnja</vt:lpstr>
      <vt:lpstr>RIN in kurikulum – OŠ predmetna stopnja</vt:lpstr>
      <vt:lpstr>RIN in kurikulum – srednja šola</vt:lpstr>
      <vt:lpstr>RIN in kurikulum – reforme</vt:lpstr>
      <vt:lpstr>RIN in kurikulum gledati celovito</vt:lpstr>
      <vt:lpstr>RIN in kurikulum – celovit pogled</vt:lpstr>
      <vt:lpstr>RIN in kurikulum – dekleta</vt:lpstr>
      <vt:lpstr>Učni cilji RIN - po področjih</vt:lpstr>
      <vt:lpstr>Učni cilji RIN - po področjih</vt:lpstr>
      <vt:lpstr>Učni cilji RIN - po področjih</vt:lpstr>
      <vt:lpstr>Učitelji</vt:lpstr>
      <vt:lpstr>Učitelji – OŠ razredna stopnja</vt:lpstr>
      <vt:lpstr>Učitelji – OŠ predmetna stopnja</vt:lpstr>
      <vt:lpstr>Učitelji – srednja šola</vt:lpstr>
      <vt:lpstr>Učitelji – izobraževanje</vt:lpstr>
      <vt:lpstr>Zaključek – ugotovitve</vt:lpstr>
      <vt:lpstr>Zaključek – kako naprej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Izobraževanje računalništva in informatike v evropskih šolah</dc:title>
  <dc:creator>Brodnik, Andrej</dc:creator>
  <cp:lastModifiedBy>Brodnik, Andrej</cp:lastModifiedBy>
  <cp:revision>280</cp:revision>
  <dcterms:created xsi:type="dcterms:W3CDTF">2022-10-09T17:36:35Z</dcterms:created>
  <dcterms:modified xsi:type="dcterms:W3CDTF">2022-11-22T01:40:07Z</dcterms:modified>
</cp:coreProperties>
</file>