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9" r:id="rId4"/>
    <p:sldId id="297" r:id="rId5"/>
    <p:sldId id="262" r:id="rId6"/>
    <p:sldId id="263" r:id="rId7"/>
    <p:sldId id="292" r:id="rId8"/>
    <p:sldId id="296" r:id="rId9"/>
    <p:sldId id="298" r:id="rId10"/>
    <p:sldId id="299" r:id="rId11"/>
    <p:sldId id="275" r:id="rId12"/>
    <p:sldId id="281" r:id="rId13"/>
    <p:sldId id="278" r:id="rId14"/>
    <p:sldId id="280" r:id="rId15"/>
    <p:sldId id="302" r:id="rId16"/>
    <p:sldId id="282" r:id="rId17"/>
    <p:sldId id="285" r:id="rId18"/>
    <p:sldId id="286" r:id="rId19"/>
    <p:sldId id="287" r:id="rId20"/>
    <p:sldId id="283" r:id="rId21"/>
    <p:sldId id="304" r:id="rId22"/>
    <p:sldId id="303" r:id="rId23"/>
    <p:sldId id="305" r:id="rId24"/>
    <p:sldId id="290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6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DB6CA-F951-9949-8FED-5F7D01668ACA}" type="datetimeFigureOut">
              <a:rPr lang="en-US" smtClean="0"/>
              <a:t>8/31/12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F666DD-1284-7C4B-8D61-45F2CA82808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734871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55781F-805C-B34B-9AC9-44120BCBDA4F}" type="datetimeFigureOut">
              <a:rPr lang="en-US" smtClean="0"/>
              <a:t>8/31/12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8B650-BB8D-814B-A258-95C55E2E7C3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701074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x-none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C8EFFD07-FD7E-6940-B06D-F7938296789D}" type="datetime1">
              <a:rPr lang="en-US" smtClean="0"/>
              <a:t>8/31/12</a:t>
            </a:fld>
            <a:endParaRPr lang="sl-SI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8BC142-3D04-FB44-BDE8-C45B906B4417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F01A-85C1-894E-81D0-42AB5C1C9123}" type="datetime1">
              <a:rPr lang="en-US" smtClean="0"/>
              <a:t>8/31/12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1A0C9-46FC-9D47-8EB9-D59D17D46F02}" type="datetime1">
              <a:rPr lang="en-US" smtClean="0"/>
              <a:t>8/31/12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6F8D-CA4A-604A-A6B9-179D0BF96DD3}" type="datetime1">
              <a:rPr lang="en-US" smtClean="0"/>
              <a:t>8/31/12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6BEF8033-AC52-904A-A303-E238AD0B6992}" type="datetime1">
              <a:rPr lang="en-US" smtClean="0"/>
              <a:t>8/31/12</a:t>
            </a:fld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8BC142-3D04-FB44-BDE8-C45B906B4417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158E5-118B-3E48-96B0-643F70C953A8}" type="datetime1">
              <a:rPr lang="en-US" smtClean="0"/>
              <a:t>8/31/12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A68BC142-3D04-FB44-BDE8-C45B906B4417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825C3-8B45-5045-B31B-D7603ED389FB}" type="datetime1">
              <a:rPr lang="en-US" smtClean="0"/>
              <a:t>8/31/12</a:t>
            </a:fld>
            <a:endParaRPr 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A68BC142-3D04-FB44-BDE8-C45B906B4417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CB7B4-48DE-174B-8517-9F58225B71CC}" type="datetime1">
              <a:rPr lang="en-US" smtClean="0"/>
              <a:t>8/31/12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4EC30-6A1F-8849-BB75-783E884E243F}" type="datetime1">
              <a:rPr lang="en-US" smtClean="0"/>
              <a:t>8/31/12</a:t>
            </a:fld>
            <a:endParaRPr lang="sl-S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FA8E8327-E66A-E744-871B-EB323C10CD8A}" type="datetime1">
              <a:rPr lang="en-US" smtClean="0"/>
              <a:t>8/31/12</a:t>
            </a:fld>
            <a:endParaRPr lang="sl-SI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8BC142-3D04-FB44-BDE8-C45B906B4417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x-none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27118338-2849-BB49-9A33-9835799A7DF4}" type="datetime1">
              <a:rPr lang="en-US" smtClean="0"/>
              <a:t>8/31/12</a:t>
            </a:fld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8BC142-3D04-FB44-BDE8-C45B906B4417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fld id="{8BA04686-9A8F-0843-8410-7C433A6C4C8D}" type="datetime1">
              <a:rPr lang="en-US" smtClean="0"/>
              <a:t>8/31/12</a:t>
            </a:fld>
            <a:endParaRPr lang="sl-SI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</a:lstStyle>
          <a:p>
            <a:fld id="{A68BC142-3D04-FB44-BDE8-C45B906B4417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x-none" smtClean="0"/>
              <a:t>Click to edit Master text styles</a:t>
            </a:r>
          </a:p>
          <a:p>
            <a:pPr lvl="1" eaLnBrk="1" latinLnBrk="0" hangingPunct="1"/>
            <a:r>
              <a:rPr kumimoji="0" lang="x-none" smtClean="0"/>
              <a:t>Second level</a:t>
            </a:r>
          </a:p>
          <a:p>
            <a:pPr lvl="2" eaLnBrk="1" latinLnBrk="0" hangingPunct="1"/>
            <a:r>
              <a:rPr kumimoji="0" lang="x-none" smtClean="0"/>
              <a:t>Third level</a:t>
            </a:r>
          </a:p>
          <a:p>
            <a:pPr lvl="3" eaLnBrk="1" latinLnBrk="0" hangingPunct="1"/>
            <a:r>
              <a:rPr kumimoji="0" lang="x-none" smtClean="0"/>
              <a:t>Fourth level</a:t>
            </a:r>
          </a:p>
          <a:p>
            <a:pPr lvl="4" eaLnBrk="1" latinLnBrk="0" hangingPunct="1"/>
            <a:r>
              <a:rPr kumimoji="0" lang="x-none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 smtClean="0"/>
              <a:t>Od linearne funkcije do hanojskega stolpa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2819399"/>
            <a:ext cx="6560234" cy="2411731"/>
          </a:xfrm>
        </p:spPr>
        <p:txBody>
          <a:bodyPr>
            <a:normAutofit/>
          </a:bodyPr>
          <a:lstStyle/>
          <a:p>
            <a:pPr algn="r"/>
            <a:r>
              <a:rPr lang="sl-SI" dirty="0" smtClean="0">
                <a:solidFill>
                  <a:srgbClr val="FFFF00"/>
                </a:solidFill>
              </a:rPr>
              <a:t>Andrej Brodnik</a:t>
            </a:r>
          </a:p>
          <a:p>
            <a:pPr algn="r"/>
            <a:r>
              <a:rPr lang="sl-SI" sz="2800" dirty="0" smtClean="0"/>
              <a:t>Univerza na Primorskem, FAMNIT </a:t>
            </a:r>
          </a:p>
          <a:p>
            <a:r>
              <a:rPr lang="sl-SI" sz="2800" dirty="0"/>
              <a:t>Univerza v Ljubljani, </a:t>
            </a:r>
            <a:r>
              <a:rPr lang="sl-SI" sz="2800" dirty="0" smtClean="0"/>
              <a:t>FRI</a:t>
            </a:r>
          </a:p>
          <a:p>
            <a:pPr algn="r"/>
            <a:r>
              <a:rPr lang="sl-SI" dirty="0" smtClean="0">
                <a:solidFill>
                  <a:srgbClr val="FFFF00"/>
                </a:solidFill>
              </a:rPr>
              <a:t>Nataša Kristan</a:t>
            </a:r>
          </a:p>
          <a:p>
            <a:pPr algn="r"/>
            <a:r>
              <a:rPr lang="sl-SI" sz="2800" dirty="0" smtClean="0"/>
              <a:t>Univerza v Ljubljani, FRI</a:t>
            </a:r>
            <a:endParaRPr lang="sl-SI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1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Za zaključek prve ure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l-SI" dirty="0" smtClean="0"/>
              <a:t>zamenjajmo funkcijo predstavi, da nam bo izrisovala funkcije</a:t>
            </a:r>
          </a:p>
          <a:p>
            <a:r>
              <a:rPr lang="sl-SI" dirty="0"/>
              <a:t>program: </a:t>
            </a:r>
            <a:r>
              <a:rPr lang="sl-SI" dirty="0" smtClean="0">
                <a:solidFill>
                  <a:srgbClr val="CCFFCC"/>
                </a:solidFill>
              </a:rPr>
              <a:t>linearna_funkcija_risi</a:t>
            </a:r>
          </a:p>
          <a:p>
            <a:endParaRPr lang="sl-SI" dirty="0">
              <a:solidFill>
                <a:srgbClr val="CCFFCC"/>
              </a:solidFill>
            </a:endParaRPr>
          </a:p>
          <a:p>
            <a:r>
              <a:rPr lang="sl-SI" dirty="0" smtClean="0">
                <a:solidFill>
                  <a:srgbClr val="CCFFCC"/>
                </a:solidFill>
              </a:rPr>
              <a:t>Izzivi:</a:t>
            </a:r>
            <a:endParaRPr lang="sl-SI" dirty="0" smtClean="0"/>
          </a:p>
          <a:p>
            <a:pPr lvl="1"/>
            <a:r>
              <a:rPr lang="sl-SI" dirty="0" smtClean="0"/>
              <a:t>izpiši čas v sekundah, minutah, urah, dnevih in letih, če je podan v sekundah</a:t>
            </a:r>
          </a:p>
          <a:p>
            <a:pPr lvl="1"/>
            <a:r>
              <a:rPr lang="sl-SI" dirty="0" smtClean="0"/>
              <a:t>pri risanju dodajmo koordinatni osi in naj bo graf pravilno usmerjen</a:t>
            </a:r>
          </a:p>
          <a:p>
            <a:pPr lvl="1"/>
            <a:r>
              <a:rPr lang="sl-SI" dirty="0" smtClean="0"/>
              <a:t>...</a:t>
            </a:r>
            <a:endParaRPr lang="sl-SI" dirty="0"/>
          </a:p>
          <a:p>
            <a:endParaRPr lang="sl-SI" dirty="0"/>
          </a:p>
          <a:p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10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73517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Hanojski stolp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Problem pravi:</a:t>
            </a:r>
          </a:p>
          <a:p>
            <a:pPr lvl="1">
              <a:buNone/>
            </a:pPr>
            <a:r>
              <a:rPr lang="sl-SI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Hanojski stolp imenujemo tudi bramanski stolp. Sestoji iz niza 64 vedno manjših zlatih diskov z luknjami v sredini. Diski so nameščeni na palčki in bramani jih morajo prestaviti po posebnem pravilu na drugo palčko. Pravilo pravi, da mora biti vedno manjši disk na večjem disku.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11</a:t>
            </a:fld>
            <a:endParaRPr lang="sl-SI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Hanojski stolp – </a:t>
            </a:r>
            <a:r>
              <a:rPr lang="sl-SI" i="1" dirty="0" smtClean="0"/>
              <a:t>kaj</a:t>
            </a:r>
            <a:endParaRPr lang="sl-SI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dirty="0" smtClean="0">
                <a:latin typeface="Courier New"/>
                <a:cs typeface="Courier New"/>
              </a:rPr>
              <a:t>void </a:t>
            </a:r>
            <a:r>
              <a:rPr lang="en-US" dirty="0" err="1" smtClean="0">
                <a:latin typeface="Courier New"/>
                <a:cs typeface="Courier New"/>
              </a:rPr>
              <a:t>hanoi</a:t>
            </a:r>
            <a:r>
              <a:rPr lang="en-US" dirty="0" smtClean="0">
                <a:latin typeface="Courier New"/>
                <a:cs typeface="Courier New"/>
              </a:rPr>
              <a:t>(z, k, v, n)</a:t>
            </a:r>
          </a:p>
          <a:p>
            <a:pPr lvl="1">
              <a:buNone/>
            </a:pPr>
            <a:r>
              <a:rPr lang="en-US" dirty="0" err="1" smtClean="0">
                <a:latin typeface="Courier New"/>
                <a:cs typeface="Courier New"/>
              </a:rPr>
              <a:t>Opis</a:t>
            </a:r>
            <a:r>
              <a:rPr lang="en-US" dirty="0" smtClean="0">
                <a:latin typeface="Courier New"/>
                <a:cs typeface="Courier New"/>
              </a:rPr>
              <a:t>: </a:t>
            </a:r>
            <a:r>
              <a:rPr lang="en-US" b="1" dirty="0" err="1" smtClean="0">
                <a:solidFill>
                  <a:srgbClr val="FFFF00"/>
                </a:solidFill>
                <a:latin typeface="Courier New"/>
                <a:cs typeface="Courier New"/>
              </a:rPr>
              <a:t>prestavi</a:t>
            </a:r>
            <a:r>
              <a:rPr lang="en-US" b="1" dirty="0" smtClean="0">
                <a:solidFill>
                  <a:srgbClr val="FFFF00"/>
                </a:solidFill>
                <a:latin typeface="Courier New"/>
                <a:cs typeface="Courier New"/>
              </a:rPr>
              <a:t> n </a:t>
            </a:r>
            <a:r>
              <a:rPr lang="en-US" b="1" dirty="0" err="1" smtClean="0">
                <a:solidFill>
                  <a:srgbClr val="FFFF00"/>
                </a:solidFill>
                <a:latin typeface="Courier New"/>
                <a:cs typeface="Courier New"/>
              </a:rPr>
              <a:t>diskov</a:t>
            </a:r>
            <a:r>
              <a:rPr lang="en-US" b="1" dirty="0" smtClean="0">
                <a:solidFill>
                  <a:srgbClr val="FFFF00"/>
                </a:solidFill>
                <a:latin typeface="Courier New"/>
                <a:cs typeface="Courier New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Courier New"/>
                <a:cs typeface="Courier New"/>
              </a:rPr>
              <a:t>iz</a:t>
            </a:r>
            <a:r>
              <a:rPr lang="en-US" b="1" dirty="0" smtClean="0">
                <a:solidFill>
                  <a:srgbClr val="FFFF00"/>
                </a:solidFill>
                <a:latin typeface="Courier New"/>
                <a:cs typeface="Courier New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Courier New"/>
                <a:cs typeface="Courier New"/>
              </a:rPr>
              <a:t>zacetne</a:t>
            </a:r>
            <a:r>
              <a:rPr lang="en-US" b="1" dirty="0" smtClean="0">
                <a:solidFill>
                  <a:srgbClr val="FFFF00"/>
                </a:solidFill>
                <a:latin typeface="Courier New"/>
                <a:cs typeface="Courier New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Courier New"/>
                <a:cs typeface="Courier New"/>
              </a:rPr>
              <a:t>palčke</a:t>
            </a:r>
            <a:r>
              <a:rPr lang="en-US" b="1" dirty="0" smtClean="0">
                <a:solidFill>
                  <a:srgbClr val="FFFF00"/>
                </a:solidFill>
                <a:latin typeface="Courier New"/>
                <a:cs typeface="Courier New"/>
              </a:rPr>
              <a:t> z </a:t>
            </a:r>
            <a:r>
              <a:rPr lang="en-US" b="1" dirty="0" err="1" smtClean="0">
                <a:solidFill>
                  <a:srgbClr val="FFFF00"/>
                </a:solidFill>
                <a:latin typeface="Courier New"/>
                <a:cs typeface="Courier New"/>
              </a:rPr>
              <a:t>na</a:t>
            </a:r>
            <a:r>
              <a:rPr lang="en-US" b="1" dirty="0" smtClean="0">
                <a:solidFill>
                  <a:srgbClr val="FFFF00"/>
                </a:solidFill>
                <a:latin typeface="Courier New"/>
                <a:cs typeface="Courier New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Courier New"/>
                <a:cs typeface="Courier New"/>
              </a:rPr>
              <a:t>končno</a:t>
            </a:r>
            <a:r>
              <a:rPr lang="en-US" b="1" dirty="0" smtClean="0">
                <a:solidFill>
                  <a:srgbClr val="FFFF00"/>
                </a:solidFill>
                <a:latin typeface="Courier New"/>
                <a:cs typeface="Courier New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Courier New"/>
                <a:cs typeface="Courier New"/>
              </a:rPr>
              <a:t>palčko</a:t>
            </a:r>
            <a:r>
              <a:rPr lang="en-US" b="1" dirty="0" smtClean="0">
                <a:solidFill>
                  <a:srgbClr val="FFFF00"/>
                </a:solidFill>
                <a:latin typeface="Courier New"/>
                <a:cs typeface="Courier New"/>
              </a:rPr>
              <a:t> k, </a:t>
            </a:r>
            <a:r>
              <a:rPr lang="en-US" b="1" dirty="0" err="1" smtClean="0">
                <a:solidFill>
                  <a:srgbClr val="FFFF00"/>
                </a:solidFill>
                <a:latin typeface="Courier New"/>
                <a:cs typeface="Courier New"/>
              </a:rPr>
              <a:t>pri</a:t>
            </a:r>
            <a:r>
              <a:rPr lang="en-US" b="1" dirty="0" smtClean="0">
                <a:solidFill>
                  <a:srgbClr val="FFFF00"/>
                </a:solidFill>
                <a:latin typeface="Courier New"/>
                <a:cs typeface="Courier New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Courier New"/>
                <a:cs typeface="Courier New"/>
              </a:rPr>
              <a:t>čemer</a:t>
            </a:r>
            <a:r>
              <a:rPr lang="en-US" b="1" dirty="0" smtClean="0">
                <a:solidFill>
                  <a:srgbClr val="FFFF00"/>
                </a:solidFill>
                <a:latin typeface="Courier New"/>
                <a:cs typeface="Courier New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Courier New"/>
                <a:cs typeface="Courier New"/>
              </a:rPr>
              <a:t>lahko</a:t>
            </a:r>
            <a:r>
              <a:rPr lang="en-US" b="1" dirty="0" smtClean="0">
                <a:solidFill>
                  <a:srgbClr val="FFFF00"/>
                </a:solidFill>
                <a:latin typeface="Courier New"/>
                <a:cs typeface="Courier New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Courier New"/>
                <a:cs typeface="Courier New"/>
              </a:rPr>
              <a:t>nekaj</a:t>
            </a:r>
            <a:r>
              <a:rPr lang="en-US" b="1" dirty="0" smtClean="0">
                <a:solidFill>
                  <a:srgbClr val="FFFF00"/>
                </a:solidFill>
                <a:latin typeface="Courier New"/>
                <a:cs typeface="Courier New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Courier New"/>
                <a:cs typeface="Courier New"/>
              </a:rPr>
              <a:t>odloži</a:t>
            </a:r>
            <a:r>
              <a:rPr lang="en-US" b="1" dirty="0" smtClean="0">
                <a:solidFill>
                  <a:srgbClr val="FFFF00"/>
                </a:solidFill>
                <a:latin typeface="Courier New"/>
                <a:cs typeface="Courier New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Courier New"/>
                <a:cs typeface="Courier New"/>
              </a:rPr>
              <a:t>na</a:t>
            </a:r>
            <a:r>
              <a:rPr lang="en-US" b="1" dirty="0" smtClean="0">
                <a:solidFill>
                  <a:srgbClr val="FFFF00"/>
                </a:solidFill>
                <a:latin typeface="Courier New"/>
                <a:cs typeface="Courier New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Courier New"/>
                <a:cs typeface="Courier New"/>
              </a:rPr>
              <a:t>vmesno</a:t>
            </a:r>
            <a:r>
              <a:rPr lang="en-US" b="1" dirty="0" smtClean="0">
                <a:solidFill>
                  <a:srgbClr val="FFFF00"/>
                </a:solidFill>
                <a:latin typeface="Courier New"/>
                <a:cs typeface="Courier New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Courier New"/>
                <a:cs typeface="Courier New"/>
              </a:rPr>
              <a:t>palčko</a:t>
            </a:r>
            <a:r>
              <a:rPr lang="en-US" b="1" dirty="0" smtClean="0">
                <a:solidFill>
                  <a:srgbClr val="FFFF00"/>
                </a:solidFill>
                <a:latin typeface="Courier New"/>
                <a:cs typeface="Courier New"/>
              </a:rPr>
              <a:t> v.</a:t>
            </a:r>
          </a:p>
          <a:p>
            <a:pPr lvl="1">
              <a:buNone/>
            </a:pPr>
            <a:r>
              <a:rPr lang="en-US" dirty="0" smtClean="0">
                <a:latin typeface="Courier New"/>
                <a:cs typeface="Courier New"/>
              </a:rPr>
              <a:t>  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12</a:t>
            </a:fld>
            <a:endParaRPr lang="sl-SI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Hanojski stolp – </a:t>
            </a:r>
            <a:r>
              <a:rPr lang="sl-SI" i="1" dirty="0" smtClean="0"/>
              <a:t>kako</a:t>
            </a:r>
            <a:endParaRPr lang="sl-SI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l-SI" dirty="0" smtClean="0"/>
              <a:t>Kako:</a:t>
            </a:r>
          </a:p>
          <a:p>
            <a:pPr lvl="1"/>
            <a:r>
              <a:rPr lang="sl-SI" dirty="0" smtClean="0"/>
              <a:t>če je n = 0: ne naredimo nič</a:t>
            </a:r>
          </a:p>
          <a:p>
            <a:pPr lvl="1"/>
            <a:r>
              <a:rPr lang="sl-SI" dirty="0" smtClean="0"/>
              <a:t>če je n = 1: prestavimo disk z začetne na končno palčko</a:t>
            </a:r>
          </a:p>
          <a:p>
            <a:pPr lvl="1"/>
            <a:r>
              <a:rPr lang="sl-SI" dirty="0" smtClean="0"/>
              <a:t>če je x &gt; 1:</a:t>
            </a:r>
          </a:p>
          <a:p>
            <a:pPr lvl="2"/>
            <a:r>
              <a:rPr lang="sl-SI" dirty="0" smtClean="0"/>
              <a:t>(i) prestavimo (umaknemo) n-1 disk z začetne palčke na vmesno palčko, pri čemer lahko končno palčko sedaj uporabimo za vmesno palčko</a:t>
            </a:r>
          </a:p>
          <a:p>
            <a:pPr lvl="2"/>
            <a:r>
              <a:rPr lang="sl-SI" dirty="0" smtClean="0"/>
              <a:t>(ii) prestavimo najbolj spodnji (n-ti) disk z začetne na končno palčko</a:t>
            </a:r>
          </a:p>
          <a:p>
            <a:pPr lvl="2"/>
            <a:r>
              <a:rPr lang="sl-SI" dirty="0" smtClean="0"/>
              <a:t>(iiI) prestavimo še n-1 disk z vmesne palčke na končno palčko, pri čemer lahko začetno palčko sedaj uporabimo za vmesno palčko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13</a:t>
            </a:fld>
            <a:endParaRPr lang="sl-SI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Hanojski stolp – </a:t>
            </a:r>
            <a:r>
              <a:rPr lang="sl-SI" i="1" dirty="0" smtClean="0"/>
              <a:t>kako</a:t>
            </a:r>
            <a:endParaRPr lang="sl-SI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l-SI" dirty="0" smtClean="0"/>
              <a:t>Koraka (i) in (iii) sta dejansko enaka kot:</a:t>
            </a:r>
          </a:p>
          <a:p>
            <a:pPr lvl="1"/>
            <a:r>
              <a:rPr lang="sl-SI" dirty="0" smtClean="0"/>
              <a:t>(i) prestavimo (umaknemo) n-1 disk z začetne palčke na vmesno palčko, pri čemer lahko končno palčko sedaj uporabimo za vmesno palčko</a:t>
            </a:r>
          </a:p>
          <a:p>
            <a:pPr lvl="1">
              <a:buNone/>
            </a:pPr>
            <a:endParaRPr lang="sl-SI" dirty="0" smtClean="0"/>
          </a:p>
          <a:p>
            <a:pPr lvl="1" algn="ctr">
              <a:buNone/>
            </a:pPr>
            <a:r>
              <a:rPr lang="sl-SI" sz="281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hanoi(zacetna, vmesna, koncna, n-1)</a:t>
            </a:r>
          </a:p>
          <a:p>
            <a:pPr lvl="1" algn="ctr">
              <a:buNone/>
            </a:pPr>
            <a:endParaRPr lang="sl-SI" dirty="0" smtClean="0"/>
          </a:p>
          <a:p>
            <a:pPr lvl="1"/>
            <a:r>
              <a:rPr lang="sl-SI" dirty="0" smtClean="0"/>
              <a:t>(iii) prestavimo še n-1 disk z vmesne palčke na končno palčko, pri čemer lahko začetno palčko sedaj uporabimo za vmesno palčko</a:t>
            </a:r>
          </a:p>
          <a:p>
            <a:pPr lvl="1">
              <a:buNone/>
            </a:pPr>
            <a:endParaRPr lang="sl-SI" dirty="0" smtClean="0"/>
          </a:p>
          <a:p>
            <a:pPr lvl="1" algn="ctr">
              <a:buNone/>
            </a:pPr>
            <a:r>
              <a:rPr lang="sl-SI" sz="281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hanoi(vmesna, koncna, zacetna, n-1)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14</a:t>
            </a:fld>
            <a:endParaRPr lang="sl-SI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Hanojski stolp</a:t>
            </a:r>
            <a:endParaRPr lang="sl-SI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/>
              <a:t>program: </a:t>
            </a:r>
            <a:r>
              <a:rPr lang="sl-SI" dirty="0" smtClean="0">
                <a:solidFill>
                  <a:srgbClr val="CCFFCC"/>
                </a:solidFill>
              </a:rPr>
              <a:t>hanoi</a:t>
            </a:r>
            <a:endParaRPr lang="sl-SI" dirty="0">
              <a:solidFill>
                <a:srgbClr val="CCFFC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15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49876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Hanojski stolp – celotna zgodbica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sl-SI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Hanojski stolp imenujemo tudi bramanski stolp. Sestoji iz niza 64 vedno manjših zlatih diskov z luknjami v sredini. Diski so nameščeni na palčki in bramani jih morajo prestaviti po posebnem pravilu na drugo palčko.</a:t>
            </a:r>
            <a:r>
              <a:rPr lang="sl-SI" dirty="0" smtClean="0">
                <a:solidFill>
                  <a:srgbClr val="66A7B9"/>
                </a:solidFill>
              </a:rPr>
              <a:t> </a:t>
            </a:r>
            <a:r>
              <a:rPr lang="sl-SI" dirty="0" smtClean="0">
                <a:solidFill>
                  <a:srgbClr val="FFFF00"/>
                </a:solidFill>
              </a:rPr>
              <a:t>Ko bodo prestavili zadnji disk, pravi zgodba, bo konec sveta.</a:t>
            </a:r>
          </a:p>
          <a:p>
            <a:endParaRPr lang="sl-SI" dirty="0" smtClean="0"/>
          </a:p>
          <a:p>
            <a:r>
              <a:rPr lang="sl-SI" dirty="0" smtClean="0"/>
              <a:t>in kdaj bo konec sveta?</a:t>
            </a:r>
          </a:p>
          <a:p>
            <a:r>
              <a:rPr lang="sl-SI" dirty="0" smtClean="0"/>
              <a:t>najprej število premikov </a:t>
            </a:r>
            <a:r>
              <a:rPr lang="sl-SI" dirty="0" smtClean="0">
                <a:solidFill>
                  <a:srgbClr val="FFFF00"/>
                </a:solidFill>
              </a:rPr>
              <a:t>T(n)</a:t>
            </a:r>
          </a:p>
          <a:p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16</a:t>
            </a:fld>
            <a:endParaRPr lang="sl-SI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Hanojski stolp in T(n)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4082085" cy="2309394"/>
          </a:xfrm>
        </p:spPr>
        <p:txBody>
          <a:bodyPr>
            <a:normAutofit lnSpcReduction="10000"/>
          </a:bodyPr>
          <a:lstStyle/>
          <a:p>
            <a:r>
              <a:rPr lang="sl-SI" dirty="0" smtClean="0"/>
              <a:t>Koliko je T(n) – štejmo:</a:t>
            </a:r>
          </a:p>
          <a:p>
            <a:pPr lvl="1"/>
            <a:r>
              <a:rPr lang="sl-SI" dirty="0" smtClean="0"/>
              <a:t>n = 1: T(1) = 1</a:t>
            </a:r>
          </a:p>
          <a:p>
            <a:pPr lvl="1"/>
            <a:r>
              <a:rPr lang="sl-SI" dirty="0" smtClean="0"/>
              <a:t>n = 2: T(2) = 3</a:t>
            </a:r>
          </a:p>
          <a:p>
            <a:pPr lvl="1"/>
            <a:r>
              <a:rPr lang="sl-SI" dirty="0" smtClean="0"/>
              <a:t>...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17</a:t>
            </a:fld>
            <a:endParaRPr lang="sl-SI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124374" y="1646237"/>
            <a:ext cx="4562426" cy="2867129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marL="182880" indent="-228600" defTabSz="914400">
              <a:spcBef>
                <a:spcPts val="400"/>
              </a:spcBef>
              <a:buClr>
                <a:schemeClr val="accent2"/>
              </a:buClr>
              <a:buSzPct val="90000"/>
              <a:defRPr/>
            </a:pPr>
            <a:r>
              <a:rPr lang="en-US" sz="2600" noProof="1">
                <a:latin typeface="Courier New"/>
                <a:cs typeface="Courier New"/>
              </a:rPr>
              <a:t>void hanoi</a:t>
            </a:r>
            <a:r>
              <a:rPr lang="en-US" sz="2600" noProof="1" smtClean="0">
                <a:latin typeface="Courier New"/>
                <a:cs typeface="Courier New"/>
              </a:rPr>
              <a:t>(zacetni</a:t>
            </a:r>
            <a:r>
              <a:rPr lang="en-US" sz="2600" noProof="1">
                <a:latin typeface="Courier New"/>
                <a:cs typeface="Courier New"/>
              </a:rPr>
              <a:t>, </a:t>
            </a:r>
            <a:r>
              <a:rPr lang="en-US" sz="2600" noProof="1" smtClean="0">
                <a:latin typeface="Courier New"/>
                <a:cs typeface="Courier New"/>
              </a:rPr>
              <a:t>koncni</a:t>
            </a:r>
            <a:r>
              <a:rPr lang="en-US" sz="2600" noProof="1">
                <a:latin typeface="Courier New"/>
                <a:cs typeface="Courier New"/>
              </a:rPr>
              <a:t>, </a:t>
            </a:r>
            <a:r>
              <a:rPr lang="en-US" sz="2600" noProof="1" smtClean="0">
                <a:latin typeface="Courier New"/>
                <a:cs typeface="Courier New"/>
              </a:rPr>
              <a:t>vmesni</a:t>
            </a:r>
            <a:r>
              <a:rPr lang="en-US" sz="2600" noProof="1">
                <a:latin typeface="Courier New"/>
                <a:cs typeface="Courier New"/>
              </a:rPr>
              <a:t>, </a:t>
            </a:r>
            <a:r>
              <a:rPr lang="en-US" sz="2600" noProof="1" smtClean="0">
                <a:latin typeface="Courier New"/>
                <a:cs typeface="Courier New"/>
              </a:rPr>
              <a:t>n</a:t>
            </a:r>
            <a:r>
              <a:rPr lang="en-US" sz="2600" noProof="1">
                <a:latin typeface="Courier New"/>
                <a:cs typeface="Courier New"/>
              </a:rPr>
              <a:t>) {</a:t>
            </a:r>
          </a:p>
          <a:p>
            <a:pPr marL="182880" indent="-228600" defTabSz="914400">
              <a:spcBef>
                <a:spcPts val="400"/>
              </a:spcBef>
              <a:buClr>
                <a:schemeClr val="accent2"/>
              </a:buClr>
              <a:buSzPct val="90000"/>
              <a:defRPr/>
            </a:pPr>
            <a:r>
              <a:rPr lang="en-US" sz="2600" noProof="1">
                <a:latin typeface="Courier New"/>
                <a:cs typeface="Courier New"/>
              </a:rPr>
              <a:t>  if (n == 0) return;</a:t>
            </a:r>
          </a:p>
          <a:p>
            <a:pPr marL="182880" indent="-228600" defTabSz="914400">
              <a:spcBef>
                <a:spcPts val="400"/>
              </a:spcBef>
              <a:buClr>
                <a:schemeClr val="accent2"/>
              </a:buClr>
              <a:buSzPct val="90000"/>
              <a:defRPr/>
            </a:pPr>
            <a:r>
              <a:rPr lang="en-US" sz="2600" noProof="1">
                <a:latin typeface="Courier New"/>
                <a:cs typeface="Courier New"/>
              </a:rPr>
              <a:t>  if (n == 1) </a:t>
            </a:r>
            <a:r>
              <a:rPr lang="en-US" sz="2600" noProof="1" smtClean="0">
                <a:latin typeface="Courier New"/>
                <a:cs typeface="Courier New"/>
              </a:rPr>
              <a:t>{</a:t>
            </a:r>
          </a:p>
          <a:p>
            <a:pPr marL="182880" indent="-228600" defTabSz="914400">
              <a:spcBef>
                <a:spcPts val="400"/>
              </a:spcBef>
              <a:buClr>
                <a:schemeClr val="accent2"/>
              </a:buClr>
              <a:buSzPct val="90000"/>
              <a:defRPr/>
            </a:pPr>
            <a:r>
              <a:rPr lang="en-US" sz="2600" noProof="1" smtClean="0">
                <a:latin typeface="Courier New"/>
                <a:cs typeface="Courier New"/>
              </a:rPr>
              <a:t>    </a:t>
            </a:r>
            <a:r>
              <a:rPr lang="en-US" sz="2600" b="1" noProof="1" smtClean="0">
                <a:solidFill>
                  <a:srgbClr val="FFFF00"/>
                </a:solidFill>
                <a:latin typeface="Courier New"/>
                <a:cs typeface="Courier New"/>
              </a:rPr>
              <a:t>premakni(zacetni, koncni);</a:t>
            </a:r>
          </a:p>
          <a:p>
            <a:pPr marL="182880" indent="-228600" defTabSz="914400">
              <a:spcBef>
                <a:spcPts val="400"/>
              </a:spcBef>
              <a:buClr>
                <a:schemeClr val="accent2"/>
              </a:buClr>
              <a:buSzPct val="90000"/>
              <a:defRPr/>
            </a:pPr>
            <a:r>
              <a:rPr lang="en-US" sz="2600" noProof="1" smtClean="0">
                <a:latin typeface="Courier New"/>
                <a:cs typeface="Courier New"/>
              </a:rPr>
              <a:t>    </a:t>
            </a:r>
            <a:r>
              <a:rPr lang="en-US" sz="2600" noProof="1">
                <a:latin typeface="Courier New"/>
                <a:cs typeface="Courier New"/>
              </a:rPr>
              <a:t>return;</a:t>
            </a:r>
          </a:p>
          <a:p>
            <a:pPr marL="182880" indent="-228600" defTabSz="914400">
              <a:spcBef>
                <a:spcPts val="400"/>
              </a:spcBef>
              <a:buClr>
                <a:schemeClr val="accent2"/>
              </a:buClr>
              <a:buSzPct val="90000"/>
              <a:defRPr/>
            </a:pPr>
            <a:r>
              <a:rPr lang="en-US" sz="2600" noProof="1">
                <a:latin typeface="Courier New"/>
                <a:cs typeface="Courier New"/>
              </a:rPr>
              <a:t>  }</a:t>
            </a:r>
          </a:p>
          <a:p>
            <a:pPr marL="182880" indent="-228600" defTabSz="914400">
              <a:spcBef>
                <a:spcPts val="400"/>
              </a:spcBef>
              <a:buClr>
                <a:schemeClr val="accent2"/>
              </a:buClr>
              <a:buSzPct val="90000"/>
              <a:defRPr/>
            </a:pPr>
            <a:r>
              <a:rPr lang="en-US" sz="2600" noProof="1">
                <a:latin typeface="Courier New"/>
                <a:cs typeface="Courier New"/>
              </a:rPr>
              <a:t>  </a:t>
            </a:r>
            <a:r>
              <a:rPr lang="en-US" sz="2600" b="1" noProof="1">
                <a:solidFill>
                  <a:srgbClr val="FF6600"/>
                </a:solidFill>
                <a:latin typeface="Courier New"/>
                <a:cs typeface="Courier New"/>
              </a:rPr>
              <a:t>hanoi(zacetni, vmesni, koncni, n-1);</a:t>
            </a:r>
          </a:p>
          <a:p>
            <a:pPr marL="182880" indent="-228600" defTabSz="914400">
              <a:spcBef>
                <a:spcPts val="400"/>
              </a:spcBef>
              <a:buClr>
                <a:schemeClr val="accent2"/>
              </a:buClr>
              <a:buSzPct val="90000"/>
              <a:defRPr/>
            </a:pPr>
            <a:r>
              <a:rPr lang="en-US" sz="2600" noProof="1">
                <a:latin typeface="Courier New"/>
                <a:cs typeface="Courier New"/>
              </a:rPr>
              <a:t>  </a:t>
            </a:r>
            <a:r>
              <a:rPr lang="en-US" sz="2600" b="1" noProof="1">
                <a:solidFill>
                  <a:srgbClr val="FFFF00"/>
                </a:solidFill>
                <a:latin typeface="Courier New"/>
                <a:cs typeface="Courier New"/>
              </a:rPr>
              <a:t>premakni(zacetni, koncni);</a:t>
            </a:r>
          </a:p>
          <a:p>
            <a:pPr marL="182880" indent="-228600" defTabSz="914400">
              <a:spcBef>
                <a:spcPts val="400"/>
              </a:spcBef>
              <a:buClr>
                <a:schemeClr val="accent2"/>
              </a:buClr>
              <a:buSzPct val="90000"/>
              <a:defRPr/>
            </a:pPr>
            <a:r>
              <a:rPr lang="en-US" sz="2600" noProof="1">
                <a:latin typeface="Courier New"/>
                <a:cs typeface="Courier New"/>
              </a:rPr>
              <a:t>  </a:t>
            </a:r>
            <a:r>
              <a:rPr lang="en-US" sz="2600" b="1" noProof="1">
                <a:solidFill>
                  <a:srgbClr val="FF0000"/>
                </a:solidFill>
                <a:latin typeface="Courier New"/>
                <a:cs typeface="Courier New"/>
              </a:rPr>
              <a:t>hanoi(vmesni, koncni, zacetni, n-1);</a:t>
            </a:r>
          </a:p>
          <a:p>
            <a:pPr marL="182880" indent="-228600" defTabSz="914400">
              <a:spcBef>
                <a:spcPts val="400"/>
              </a:spcBef>
              <a:buClr>
                <a:schemeClr val="accent2"/>
              </a:buClr>
              <a:buSzPct val="90000"/>
              <a:defRPr/>
            </a:pPr>
            <a:r>
              <a:rPr lang="en-US" sz="2600" noProof="1">
                <a:latin typeface="Courier New"/>
                <a:cs typeface="Courier New"/>
              </a:rPr>
              <a:t>}</a:t>
            </a:r>
            <a:endParaRPr kumimoji="0" lang="en-US" sz="26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/>
              <a:ea typeface="+mn-ea"/>
              <a:cs typeface="Courier New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1" y="3698214"/>
            <a:ext cx="8363944" cy="270258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sl-SI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za nek poljuben k?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90000"/>
              <a:buFontTx/>
              <a:buChar char="•"/>
              <a:tabLst/>
              <a:defRPr/>
            </a:pPr>
            <a:r>
              <a:rPr kumimoji="0" lang="sl-SI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T(k) = </a:t>
            </a:r>
            <a:r>
              <a:rPr kumimoji="0" lang="sl-SI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T(k-1)</a:t>
            </a:r>
            <a:r>
              <a:rPr kumimoji="0" lang="sl-SI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sl-SI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sl-SI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sl-SI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T(k-1) </a:t>
            </a:r>
            <a:r>
              <a:rPr lang="sl-SI" sz="2600" dirty="0" smtClean="0"/>
              <a:t>= 2 T(k-1) + 1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90000"/>
              <a:buFontTx/>
              <a:buChar char="•"/>
              <a:tabLst/>
              <a:defRPr/>
            </a:pPr>
            <a:r>
              <a:rPr lang="sl-SI" sz="2600" dirty="0" smtClean="0"/>
              <a:t>T(1)= 1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90000"/>
              <a:buFontTx/>
              <a:buChar char="•"/>
              <a:tabLst/>
              <a:defRPr/>
            </a:pPr>
            <a:r>
              <a:rPr lang="sl-SI" sz="2600" dirty="0" smtClean="0"/>
              <a:t>T(2)= 2 T(1) + 1 = 3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90000"/>
              <a:buFontTx/>
              <a:buChar char="•"/>
              <a:tabLst/>
              <a:defRPr/>
            </a:pPr>
            <a:r>
              <a:rPr lang="sl-SI" sz="2600" dirty="0" smtClean="0"/>
              <a:t>...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90000"/>
              <a:buFontTx/>
              <a:buChar char="•"/>
              <a:tabLst/>
              <a:defRPr/>
            </a:pPr>
            <a:r>
              <a:rPr lang="sl-SI" sz="2600" dirty="0" smtClean="0"/>
              <a:t>T(n)= 2T(n-1) + 1 = 2(2T(n-2) + 1) + 1 = 4T(n-2)+3</a:t>
            </a:r>
            <a:endParaRPr lang="sl-SI" sz="2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Hanojski stolp in T(n) ... 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18</a:t>
            </a:fld>
            <a:endParaRPr lang="sl-SI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1" y="1544498"/>
            <a:ext cx="8363944" cy="485630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90000"/>
              <a:tabLst/>
              <a:defRPr/>
            </a:pPr>
            <a:endParaRPr lang="sl-SI" sz="2600" dirty="0" smtClean="0"/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90000"/>
              <a:tabLst/>
              <a:defRPr/>
            </a:pPr>
            <a:r>
              <a:rPr lang="sl-SI" sz="2600" dirty="0" smtClean="0"/>
              <a:t>T(n)= 2T(n-1) + 1 = 2(2T(n-2) + 1) + 1 = 4T(n-2)+3</a:t>
            </a:r>
          </a:p>
          <a:p>
            <a:pPr marL="640080" lvl="1" indent="-228600" defTabSz="914400">
              <a:spcBef>
                <a:spcPts val="400"/>
              </a:spcBef>
              <a:buClr>
                <a:schemeClr val="accent2"/>
              </a:buClr>
              <a:buSzPct val="90000"/>
            </a:pPr>
            <a:r>
              <a:rPr lang="sl-SI" sz="2600" dirty="0" smtClean="0"/>
              <a:t>  = 2</a:t>
            </a:r>
            <a:r>
              <a:rPr lang="sl-SI" sz="2600" baseline="30000" dirty="0" smtClean="0"/>
              <a:t>2</a:t>
            </a:r>
            <a:r>
              <a:rPr lang="sl-SI" sz="2600" dirty="0" smtClean="0"/>
              <a:t> (2 T(n-3) + 1) + 3 = 2</a:t>
            </a:r>
            <a:r>
              <a:rPr lang="sl-SI" sz="2600" baseline="30000" dirty="0" smtClean="0"/>
              <a:t>3</a:t>
            </a:r>
            <a:r>
              <a:rPr lang="sl-SI" sz="2600" dirty="0" smtClean="0"/>
              <a:t> T(n-3) + 2</a:t>
            </a:r>
            <a:r>
              <a:rPr lang="sl-SI" sz="2600" baseline="30000" dirty="0" smtClean="0"/>
              <a:t>2</a:t>
            </a:r>
            <a:r>
              <a:rPr lang="sl-SI" sz="2600" dirty="0" smtClean="0"/>
              <a:t> + 3</a:t>
            </a:r>
          </a:p>
          <a:p>
            <a:pPr marL="640080" lvl="1" indent="-228600" defTabSz="914400">
              <a:spcBef>
                <a:spcPts val="400"/>
              </a:spcBef>
              <a:buClr>
                <a:schemeClr val="accent2"/>
              </a:buClr>
              <a:buSzPct val="90000"/>
            </a:pPr>
            <a:r>
              <a:rPr lang="sl-SI" sz="2600" dirty="0" smtClean="0"/>
              <a:t>  = 2</a:t>
            </a:r>
            <a:r>
              <a:rPr lang="sl-SI" sz="2600" baseline="30000" dirty="0" smtClean="0"/>
              <a:t>3</a:t>
            </a:r>
            <a:r>
              <a:rPr lang="sl-SI" sz="2600" dirty="0" smtClean="0"/>
              <a:t> T(n-3) + 2</a:t>
            </a:r>
            <a:r>
              <a:rPr lang="sl-SI" sz="2600" baseline="30000" dirty="0" smtClean="0"/>
              <a:t>2 </a:t>
            </a:r>
            <a:r>
              <a:rPr lang="sl-SI" sz="2600" dirty="0" smtClean="0"/>
              <a:t>+ (2</a:t>
            </a:r>
            <a:r>
              <a:rPr lang="sl-SI" sz="2600" baseline="30000" dirty="0" smtClean="0"/>
              <a:t>1 + </a:t>
            </a:r>
            <a:r>
              <a:rPr lang="sl-SI" sz="2600" dirty="0" smtClean="0"/>
              <a:t>2</a:t>
            </a:r>
            <a:r>
              <a:rPr lang="sl-SI" sz="2600" baseline="30000" dirty="0" smtClean="0"/>
              <a:t>0</a:t>
            </a:r>
            <a:r>
              <a:rPr lang="sl-SI" sz="2600" dirty="0" smtClean="0"/>
              <a:t>)</a:t>
            </a:r>
          </a:p>
          <a:p>
            <a:pPr marL="640080" lvl="1" indent="-228600" defTabSz="914400">
              <a:spcBef>
                <a:spcPts val="400"/>
              </a:spcBef>
              <a:buClr>
                <a:schemeClr val="accent2"/>
              </a:buClr>
              <a:buSzPct val="90000"/>
            </a:pPr>
            <a:r>
              <a:rPr lang="sl-SI" sz="2600" dirty="0" smtClean="0"/>
              <a:t>  = 2</a:t>
            </a:r>
            <a:r>
              <a:rPr lang="sl-SI" sz="2600" baseline="30000" dirty="0" smtClean="0"/>
              <a:t>3</a:t>
            </a:r>
            <a:r>
              <a:rPr lang="sl-SI" sz="2600" dirty="0" smtClean="0"/>
              <a:t> T(n-3) + (2</a:t>
            </a:r>
            <a:r>
              <a:rPr lang="sl-SI" sz="2600" baseline="30000" dirty="0" smtClean="0"/>
              <a:t>2 </a:t>
            </a:r>
            <a:r>
              <a:rPr lang="sl-SI" sz="2600" dirty="0" smtClean="0"/>
              <a:t>+ 2</a:t>
            </a:r>
            <a:r>
              <a:rPr lang="sl-SI" sz="2600" baseline="30000" dirty="0" smtClean="0"/>
              <a:t>1 + </a:t>
            </a:r>
            <a:r>
              <a:rPr lang="sl-SI" sz="2600" dirty="0" smtClean="0"/>
              <a:t>2</a:t>
            </a:r>
            <a:r>
              <a:rPr lang="sl-SI" sz="2600" baseline="30000" dirty="0" smtClean="0"/>
              <a:t>0</a:t>
            </a:r>
            <a:r>
              <a:rPr lang="sl-SI" sz="2600" dirty="0" smtClean="0"/>
              <a:t>)</a:t>
            </a:r>
          </a:p>
          <a:p>
            <a:pPr marL="640080" lvl="1" indent="-228600" defTabSz="914400">
              <a:spcBef>
                <a:spcPts val="400"/>
              </a:spcBef>
              <a:buClr>
                <a:schemeClr val="accent2"/>
              </a:buClr>
              <a:buSzPct val="90000"/>
            </a:pPr>
            <a:r>
              <a:rPr lang="sl-SI" sz="2600" dirty="0" smtClean="0"/>
              <a:t>  = ...</a:t>
            </a:r>
          </a:p>
          <a:p>
            <a:pPr marL="640080" lvl="1" indent="-228600" defTabSz="914400">
              <a:spcBef>
                <a:spcPts val="400"/>
              </a:spcBef>
              <a:buClr>
                <a:schemeClr val="accent2"/>
              </a:buClr>
              <a:buSzPct val="90000"/>
            </a:pPr>
            <a:r>
              <a:rPr lang="sl-SI" sz="2600" dirty="0" smtClean="0"/>
              <a:t>  = 2</a:t>
            </a:r>
            <a:r>
              <a:rPr lang="sl-SI" sz="2600" baseline="30000" dirty="0" smtClean="0"/>
              <a:t>n-1</a:t>
            </a:r>
            <a:r>
              <a:rPr lang="sl-SI" sz="2600" dirty="0" smtClean="0"/>
              <a:t> T(n – (n-1)) + (2</a:t>
            </a:r>
            <a:r>
              <a:rPr lang="sl-SI" sz="2600" baseline="30000" dirty="0" smtClean="0"/>
              <a:t>n-2 </a:t>
            </a:r>
            <a:r>
              <a:rPr lang="sl-SI" sz="2600" dirty="0" smtClean="0"/>
              <a:t>+ 2</a:t>
            </a:r>
            <a:r>
              <a:rPr lang="sl-SI" sz="2600" baseline="30000" dirty="0" smtClean="0"/>
              <a:t>n-3</a:t>
            </a:r>
            <a:r>
              <a:rPr lang="sl-SI" sz="2600" dirty="0" smtClean="0"/>
              <a:t> + ... + 2</a:t>
            </a:r>
            <a:r>
              <a:rPr lang="sl-SI" sz="2600" baseline="30000" dirty="0" smtClean="0"/>
              <a:t>2 </a:t>
            </a:r>
            <a:r>
              <a:rPr lang="sl-SI" sz="2600" dirty="0" smtClean="0"/>
              <a:t>+ 2</a:t>
            </a:r>
            <a:r>
              <a:rPr lang="sl-SI" sz="2600" baseline="30000" dirty="0" smtClean="0"/>
              <a:t>1 + </a:t>
            </a:r>
            <a:r>
              <a:rPr lang="sl-SI" sz="2600" dirty="0" smtClean="0"/>
              <a:t>2</a:t>
            </a:r>
            <a:r>
              <a:rPr lang="sl-SI" sz="2600" baseline="30000" dirty="0" smtClean="0"/>
              <a:t>0</a:t>
            </a:r>
            <a:r>
              <a:rPr lang="sl-SI" sz="2600" dirty="0" smtClean="0"/>
              <a:t>)</a:t>
            </a:r>
          </a:p>
          <a:p>
            <a:pPr marL="640080" lvl="1" indent="-228600" defTabSz="914400">
              <a:spcBef>
                <a:spcPts val="400"/>
              </a:spcBef>
              <a:buClr>
                <a:schemeClr val="accent2"/>
              </a:buClr>
              <a:buSzPct val="90000"/>
            </a:pPr>
            <a:r>
              <a:rPr lang="sl-SI" sz="2600" dirty="0" smtClean="0"/>
              <a:t>  = 2</a:t>
            </a:r>
            <a:r>
              <a:rPr lang="sl-SI" sz="2600" baseline="30000" dirty="0" smtClean="0"/>
              <a:t>n-1</a:t>
            </a:r>
            <a:r>
              <a:rPr lang="sl-SI" sz="2600" dirty="0" smtClean="0"/>
              <a:t> T(1) + (2</a:t>
            </a:r>
            <a:r>
              <a:rPr lang="sl-SI" sz="2600" baseline="30000" dirty="0" smtClean="0"/>
              <a:t>n-2 </a:t>
            </a:r>
            <a:r>
              <a:rPr lang="sl-SI" sz="2600" dirty="0" smtClean="0"/>
              <a:t>+ 2</a:t>
            </a:r>
            <a:r>
              <a:rPr lang="sl-SI" sz="2600" baseline="30000" dirty="0" smtClean="0"/>
              <a:t>n-3</a:t>
            </a:r>
            <a:r>
              <a:rPr lang="sl-SI" sz="2600" dirty="0" smtClean="0"/>
              <a:t> + ... + 2</a:t>
            </a:r>
            <a:r>
              <a:rPr lang="sl-SI" sz="2600" baseline="30000" dirty="0" smtClean="0"/>
              <a:t>2 </a:t>
            </a:r>
            <a:r>
              <a:rPr lang="sl-SI" sz="2600" dirty="0" smtClean="0"/>
              <a:t>+ 2</a:t>
            </a:r>
            <a:r>
              <a:rPr lang="sl-SI" sz="2600" baseline="30000" dirty="0" smtClean="0"/>
              <a:t>1 + </a:t>
            </a:r>
            <a:r>
              <a:rPr lang="sl-SI" sz="2600" dirty="0" smtClean="0"/>
              <a:t>2</a:t>
            </a:r>
            <a:r>
              <a:rPr lang="sl-SI" sz="2600" baseline="30000" dirty="0" smtClean="0"/>
              <a:t>0</a:t>
            </a:r>
            <a:r>
              <a:rPr lang="sl-SI" sz="2600" dirty="0" smtClean="0"/>
              <a:t>)</a:t>
            </a:r>
          </a:p>
          <a:p>
            <a:pPr marL="640080" lvl="1" indent="-228600" defTabSz="914400">
              <a:spcBef>
                <a:spcPts val="400"/>
              </a:spcBef>
              <a:buClr>
                <a:schemeClr val="accent2"/>
              </a:buClr>
              <a:buSzPct val="90000"/>
            </a:pPr>
            <a:r>
              <a:rPr lang="sl-SI" sz="2600" dirty="0" smtClean="0"/>
              <a:t>  = 2</a:t>
            </a:r>
            <a:r>
              <a:rPr lang="sl-SI" sz="2600" baseline="30000" dirty="0" smtClean="0"/>
              <a:t>n-1</a:t>
            </a:r>
            <a:r>
              <a:rPr lang="sl-SI" sz="2600" dirty="0" smtClean="0"/>
              <a:t> + (2</a:t>
            </a:r>
            <a:r>
              <a:rPr lang="sl-SI" sz="2600" baseline="30000" dirty="0" smtClean="0"/>
              <a:t>n-2 </a:t>
            </a:r>
            <a:r>
              <a:rPr lang="sl-SI" sz="2600" dirty="0" smtClean="0"/>
              <a:t>+ 2</a:t>
            </a:r>
            <a:r>
              <a:rPr lang="sl-SI" sz="2600" baseline="30000" dirty="0" smtClean="0"/>
              <a:t>n-3</a:t>
            </a:r>
            <a:r>
              <a:rPr lang="sl-SI" sz="2600" dirty="0" smtClean="0"/>
              <a:t> + ... + 2</a:t>
            </a:r>
            <a:r>
              <a:rPr lang="sl-SI" sz="2600" baseline="30000" dirty="0" smtClean="0"/>
              <a:t>2 </a:t>
            </a:r>
            <a:r>
              <a:rPr lang="sl-SI" sz="2600" dirty="0" smtClean="0"/>
              <a:t>+ 2</a:t>
            </a:r>
            <a:r>
              <a:rPr lang="sl-SI" sz="2600" baseline="30000" dirty="0" smtClean="0"/>
              <a:t>1 + </a:t>
            </a:r>
            <a:r>
              <a:rPr lang="sl-SI" sz="2600" dirty="0" smtClean="0"/>
              <a:t>2</a:t>
            </a:r>
            <a:r>
              <a:rPr lang="sl-SI" sz="2600" baseline="30000" dirty="0" smtClean="0"/>
              <a:t>0</a:t>
            </a:r>
            <a:r>
              <a:rPr lang="sl-SI" sz="2600" dirty="0" smtClean="0"/>
              <a:t>)</a:t>
            </a:r>
          </a:p>
          <a:p>
            <a:pPr marL="640080" lvl="1" indent="-228600" defTabSz="914400">
              <a:spcBef>
                <a:spcPts val="400"/>
              </a:spcBef>
              <a:buClr>
                <a:schemeClr val="accent2"/>
              </a:buClr>
              <a:buSzPct val="90000"/>
            </a:pPr>
            <a:r>
              <a:rPr lang="sl-SI" sz="2600" dirty="0" smtClean="0"/>
              <a:t>  = (2</a:t>
            </a:r>
            <a:r>
              <a:rPr lang="sl-SI" sz="2600" baseline="30000" dirty="0" smtClean="0"/>
              <a:t>n-1</a:t>
            </a:r>
            <a:r>
              <a:rPr lang="sl-SI" sz="2600" dirty="0" smtClean="0"/>
              <a:t> + 2</a:t>
            </a:r>
            <a:r>
              <a:rPr lang="sl-SI" sz="2600" baseline="30000" dirty="0" smtClean="0"/>
              <a:t>n-2 </a:t>
            </a:r>
            <a:r>
              <a:rPr lang="sl-SI" sz="2600" dirty="0" smtClean="0"/>
              <a:t>+ 2</a:t>
            </a:r>
            <a:r>
              <a:rPr lang="sl-SI" sz="2600" baseline="30000" dirty="0" smtClean="0"/>
              <a:t>n-3</a:t>
            </a:r>
            <a:r>
              <a:rPr lang="sl-SI" sz="2600" dirty="0" smtClean="0"/>
              <a:t> + ... + 2</a:t>
            </a:r>
            <a:r>
              <a:rPr lang="sl-SI" sz="2600" baseline="30000" dirty="0" smtClean="0"/>
              <a:t>2 </a:t>
            </a:r>
            <a:r>
              <a:rPr lang="sl-SI" sz="2600" dirty="0" smtClean="0"/>
              <a:t>+ 2</a:t>
            </a:r>
            <a:r>
              <a:rPr lang="sl-SI" sz="2600" baseline="30000" dirty="0" smtClean="0"/>
              <a:t>1 + </a:t>
            </a:r>
            <a:r>
              <a:rPr lang="sl-SI" sz="2600" dirty="0" smtClean="0"/>
              <a:t>2</a:t>
            </a:r>
            <a:r>
              <a:rPr lang="sl-SI" sz="2600" baseline="30000" dirty="0" smtClean="0"/>
              <a:t>0</a:t>
            </a:r>
            <a:r>
              <a:rPr lang="sl-SI" sz="2600" dirty="0" smtClean="0"/>
              <a:t>)</a:t>
            </a:r>
          </a:p>
          <a:p>
            <a:pPr marL="640080" lvl="1" indent="-228600" defTabSz="914400">
              <a:spcBef>
                <a:spcPts val="400"/>
              </a:spcBef>
              <a:buClr>
                <a:schemeClr val="accent2"/>
              </a:buClr>
              <a:buSzPct val="90000"/>
            </a:pPr>
            <a:endParaRPr lang="sl-SI" sz="26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Hanojski stolp in T(n) ... 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19</a:t>
            </a:fld>
            <a:endParaRPr lang="sl-SI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1" y="1544498"/>
            <a:ext cx="8363944" cy="485630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90000"/>
              <a:tabLst/>
              <a:defRPr/>
            </a:pPr>
            <a:endParaRPr lang="sl-SI" sz="2600" dirty="0" smtClean="0"/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90000"/>
              <a:tabLst/>
              <a:defRPr/>
            </a:pPr>
            <a:r>
              <a:rPr lang="sl-SI" sz="2600" dirty="0" smtClean="0"/>
              <a:t>T(n)= (2</a:t>
            </a:r>
            <a:r>
              <a:rPr lang="sl-SI" sz="2600" baseline="30000" dirty="0" smtClean="0"/>
              <a:t>n-1</a:t>
            </a:r>
            <a:r>
              <a:rPr lang="sl-SI" sz="2600" dirty="0" smtClean="0"/>
              <a:t> + 2</a:t>
            </a:r>
            <a:r>
              <a:rPr lang="sl-SI" sz="2600" baseline="30000" dirty="0" smtClean="0"/>
              <a:t>n-2 </a:t>
            </a:r>
            <a:r>
              <a:rPr lang="sl-SI" sz="2600" dirty="0" smtClean="0"/>
              <a:t>+ 2</a:t>
            </a:r>
            <a:r>
              <a:rPr lang="sl-SI" sz="2600" baseline="30000" dirty="0" smtClean="0"/>
              <a:t>n-3</a:t>
            </a:r>
            <a:r>
              <a:rPr lang="sl-SI" sz="2600" dirty="0" smtClean="0"/>
              <a:t> + ... + 2</a:t>
            </a:r>
            <a:r>
              <a:rPr lang="sl-SI" sz="2600" baseline="30000" dirty="0" smtClean="0"/>
              <a:t>2 </a:t>
            </a:r>
            <a:r>
              <a:rPr lang="sl-SI" sz="2600" dirty="0" smtClean="0"/>
              <a:t>+ 2</a:t>
            </a:r>
            <a:r>
              <a:rPr lang="sl-SI" sz="2600" baseline="30000" dirty="0" smtClean="0"/>
              <a:t>1 + </a:t>
            </a:r>
            <a:r>
              <a:rPr lang="sl-SI" sz="2600" dirty="0" smtClean="0"/>
              <a:t>2</a:t>
            </a:r>
            <a:r>
              <a:rPr lang="sl-SI" sz="2600" baseline="30000" dirty="0" smtClean="0"/>
              <a:t>0</a:t>
            </a:r>
            <a:r>
              <a:rPr lang="sl-SI" sz="2600" dirty="0" smtClean="0"/>
              <a:t>)</a:t>
            </a:r>
          </a:p>
          <a:p>
            <a:pPr marL="640080" lvl="1" indent="-228600" defTabSz="914400">
              <a:spcBef>
                <a:spcPts val="400"/>
              </a:spcBef>
              <a:buClr>
                <a:schemeClr val="accent2"/>
              </a:buClr>
              <a:buSzPct val="90000"/>
            </a:pPr>
            <a:r>
              <a:rPr lang="sl-SI" sz="2600" dirty="0" smtClean="0"/>
              <a:t>  = (2 - 1)*(2</a:t>
            </a:r>
            <a:r>
              <a:rPr lang="sl-SI" sz="2600" baseline="30000" dirty="0" smtClean="0"/>
              <a:t>n-1</a:t>
            </a:r>
            <a:r>
              <a:rPr lang="sl-SI" sz="2600" dirty="0" smtClean="0"/>
              <a:t> + 2</a:t>
            </a:r>
            <a:r>
              <a:rPr lang="sl-SI" sz="2600" baseline="30000" dirty="0" smtClean="0"/>
              <a:t>n-2 </a:t>
            </a:r>
            <a:r>
              <a:rPr lang="sl-SI" sz="2600" dirty="0" smtClean="0"/>
              <a:t>+ 2</a:t>
            </a:r>
            <a:r>
              <a:rPr lang="sl-SI" sz="2600" baseline="30000" dirty="0" smtClean="0"/>
              <a:t>n-3</a:t>
            </a:r>
            <a:r>
              <a:rPr lang="sl-SI" sz="2600" dirty="0" smtClean="0"/>
              <a:t> + ... + 2</a:t>
            </a:r>
            <a:r>
              <a:rPr lang="sl-SI" sz="2600" baseline="30000" dirty="0" smtClean="0"/>
              <a:t>2 </a:t>
            </a:r>
            <a:r>
              <a:rPr lang="sl-SI" sz="2600" dirty="0" smtClean="0"/>
              <a:t>+ 2</a:t>
            </a:r>
            <a:r>
              <a:rPr lang="sl-SI" sz="2600" baseline="30000" dirty="0" smtClean="0"/>
              <a:t>1 + </a:t>
            </a:r>
            <a:r>
              <a:rPr lang="sl-SI" sz="2600" dirty="0" smtClean="0"/>
              <a:t>2</a:t>
            </a:r>
            <a:r>
              <a:rPr lang="sl-SI" sz="2600" baseline="30000" dirty="0" smtClean="0"/>
              <a:t>0</a:t>
            </a:r>
            <a:r>
              <a:rPr lang="sl-SI" sz="2600" dirty="0" smtClean="0"/>
              <a:t>) / (2-1)</a:t>
            </a:r>
          </a:p>
          <a:p>
            <a:pPr marL="640080" lvl="1" indent="-228600" defTabSz="914400">
              <a:spcBef>
                <a:spcPts val="400"/>
              </a:spcBef>
              <a:buClr>
                <a:schemeClr val="accent2"/>
              </a:buClr>
              <a:buSzPct val="90000"/>
            </a:pPr>
            <a:r>
              <a:rPr lang="sl-SI" sz="2600" dirty="0" smtClean="0"/>
              <a:t>  = (2</a:t>
            </a:r>
            <a:r>
              <a:rPr lang="sl-SI" sz="2600" baseline="30000" dirty="0" smtClean="0"/>
              <a:t>n</a:t>
            </a:r>
            <a:r>
              <a:rPr lang="sl-SI" sz="2600" dirty="0" smtClean="0"/>
              <a:t> – 1)</a:t>
            </a:r>
          </a:p>
          <a:p>
            <a:pPr marL="640080" lvl="1" indent="-228600" defTabSz="914400">
              <a:spcBef>
                <a:spcPts val="400"/>
              </a:spcBef>
              <a:buClr>
                <a:schemeClr val="accent2"/>
              </a:buClr>
              <a:buSzPct val="90000"/>
            </a:pPr>
            <a:endParaRPr lang="sl-SI" sz="26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Hanojski stolp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l-SI" dirty="0" smtClean="0"/>
              <a:t>Hanojski stolp imenujemo tudi bramanski stolp. Sestoji iz niza 64 vedno manjših zlatih diskov z luknjami v sredini. Diski so nameščeni na palčki in bramani jih morajo prestaviti po posebnem pravilu na drugo palčko. Ko bodo prestavili zadnji disk, pravi zgodba, bo konec sveta.</a:t>
            </a:r>
          </a:p>
          <a:p>
            <a:pPr>
              <a:buNone/>
            </a:pPr>
            <a:endParaRPr lang="sl-SI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Hanojski stolp in premiki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46237"/>
            <a:ext cx="8001041" cy="4521053"/>
          </a:xfrm>
        </p:spPr>
        <p:txBody>
          <a:bodyPr>
            <a:normAutofit/>
          </a:bodyPr>
          <a:lstStyle/>
          <a:p>
            <a:r>
              <a:rPr lang="sl-SI" dirty="0" smtClean="0"/>
              <a:t>premikanje diska je v našem programu izpis opisa premika</a:t>
            </a:r>
          </a:p>
          <a:p>
            <a:pPr lvl="0">
              <a:defRPr/>
            </a:pPr>
            <a:r>
              <a:rPr lang="sl-SI" dirty="0"/>
              <a:t>premik traja:</a:t>
            </a:r>
          </a:p>
          <a:p>
            <a:pPr marL="749300" lvl="1" indent="-292100" defTabSz="914400"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sl-SI" sz="3200" dirty="0"/>
              <a:t>10 sek – ročni premik</a:t>
            </a:r>
          </a:p>
          <a:p>
            <a:pPr marL="749300" lvl="1" indent="-292100" defTabSz="914400"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sl-SI" sz="3200" dirty="0"/>
              <a:t>5 sek – robotski premik</a:t>
            </a:r>
          </a:p>
          <a:p>
            <a:pPr marL="749300" lvl="1" indent="-292100" defTabSz="914400"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sl-SI" sz="3200" dirty="0"/>
              <a:t>1 msek – miselni premik </a:t>
            </a:r>
            <a:r>
              <a:rPr lang="sl-SI" sz="3200" dirty="0">
                <a:sym typeface="Wingdings"/>
              </a:rPr>
              <a:t></a:t>
            </a:r>
          </a:p>
          <a:p>
            <a:pPr marL="0" indent="0">
              <a:buNone/>
            </a:pPr>
            <a:endParaRPr lang="sl-S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20</a:t>
            </a:fld>
            <a:endParaRPr lang="sl-SI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Hanojski stolp in premiki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46237"/>
            <a:ext cx="8001041" cy="4521053"/>
          </a:xfrm>
        </p:spPr>
        <p:txBody>
          <a:bodyPr>
            <a:normAutofit/>
          </a:bodyPr>
          <a:lstStyle/>
          <a:p>
            <a:pPr marL="292100" lvl="1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sl-SI" sz="3200" dirty="0"/>
              <a:t>ker je število premikov T(n)= (2n – 1)</a:t>
            </a:r>
          </a:p>
          <a:p>
            <a:pPr lvl="0">
              <a:defRPr/>
            </a:pPr>
            <a:r>
              <a:rPr lang="sl-SI" dirty="0" smtClean="0"/>
              <a:t>vsi premiki trajajo:</a:t>
            </a:r>
          </a:p>
          <a:p>
            <a:pPr lvl="1">
              <a:defRPr/>
            </a:pPr>
            <a:r>
              <a:rPr lang="sl-SI" sz="3200" dirty="0"/>
              <a:t>ročni (10 sek): (2n – 1) * 10sek</a:t>
            </a:r>
          </a:p>
          <a:p>
            <a:pPr lvl="1">
              <a:defRPr/>
            </a:pPr>
            <a:r>
              <a:rPr lang="sl-SI" sz="3200" dirty="0" smtClean="0"/>
              <a:t>robotski (</a:t>
            </a:r>
            <a:r>
              <a:rPr lang="sl-SI" sz="3200" dirty="0"/>
              <a:t>5 </a:t>
            </a:r>
            <a:r>
              <a:rPr lang="sl-SI" sz="3200" dirty="0" smtClean="0"/>
              <a:t>sek): </a:t>
            </a:r>
            <a:r>
              <a:rPr lang="sl-SI" sz="3200" dirty="0"/>
              <a:t>(2</a:t>
            </a:r>
            <a:r>
              <a:rPr lang="sl-SI" sz="3200" baseline="30000" dirty="0"/>
              <a:t>n</a:t>
            </a:r>
            <a:r>
              <a:rPr lang="sl-SI" sz="3200" dirty="0"/>
              <a:t> – 1) * </a:t>
            </a:r>
            <a:r>
              <a:rPr lang="sl-SI" sz="3200" dirty="0" smtClean="0"/>
              <a:t>5sek</a:t>
            </a:r>
          </a:p>
          <a:p>
            <a:pPr lvl="1">
              <a:defRPr/>
            </a:pPr>
            <a:r>
              <a:rPr lang="sl-SI" sz="3200" dirty="0"/>
              <a:t>m</a:t>
            </a:r>
            <a:r>
              <a:rPr lang="sl-SI" sz="3200" dirty="0" smtClean="0"/>
              <a:t>iselni (</a:t>
            </a:r>
            <a:r>
              <a:rPr lang="sl-SI" sz="3200" dirty="0"/>
              <a:t>1 </a:t>
            </a:r>
            <a:r>
              <a:rPr lang="sl-SI" sz="3200" dirty="0" smtClean="0"/>
              <a:t>msek): </a:t>
            </a:r>
            <a:r>
              <a:rPr lang="sl-SI" sz="3200" dirty="0"/>
              <a:t>(2</a:t>
            </a:r>
            <a:r>
              <a:rPr lang="sl-SI" sz="3200" baseline="30000" dirty="0"/>
              <a:t>n</a:t>
            </a:r>
            <a:r>
              <a:rPr lang="sl-SI" sz="3200" dirty="0"/>
              <a:t> – 1) * </a:t>
            </a:r>
            <a:r>
              <a:rPr lang="sl-SI" sz="3200" dirty="0" smtClean="0"/>
              <a:t>1msek</a:t>
            </a:r>
            <a:endParaRPr lang="sl-SI" dirty="0"/>
          </a:p>
          <a:p>
            <a:pPr marL="292100" lvl="1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  <a:defRPr/>
            </a:pPr>
            <a:r>
              <a:rPr lang="sl-SI" sz="3200" dirty="0">
                <a:sym typeface="Wingdings"/>
              </a:rPr>
              <a:t>ker nas zanima posplošen čas uporabimo oznako </a:t>
            </a:r>
            <a:r>
              <a:rPr lang="sl-SI" sz="3200" b="1" dirty="0">
                <a:solidFill>
                  <a:srgbClr val="FFFF00"/>
                </a:solidFill>
              </a:rPr>
              <a:t>O(2</a:t>
            </a:r>
            <a:r>
              <a:rPr lang="sl-SI" sz="3200" b="1" baseline="30000" dirty="0">
                <a:solidFill>
                  <a:srgbClr val="FFFF00"/>
                </a:solidFill>
              </a:rPr>
              <a:t>n</a:t>
            </a:r>
            <a:r>
              <a:rPr lang="sl-SI" sz="3200" b="1" dirty="0">
                <a:solidFill>
                  <a:srgbClr val="FFFF00"/>
                </a:solidFill>
              </a:rPr>
              <a:t>)</a:t>
            </a:r>
          </a:p>
          <a:p>
            <a:pPr marL="0" indent="0">
              <a:buNone/>
              <a:defRPr/>
            </a:pPr>
            <a:endParaRPr lang="sl-SI" sz="3800" dirty="0">
              <a:sym typeface="Wingding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21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74666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Družina funkcij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22</a:t>
            </a:fld>
            <a:endParaRPr lang="sl-SI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1" y="1544498"/>
            <a:ext cx="8363944" cy="485630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90000"/>
              <a:tabLst/>
              <a:defRPr/>
            </a:pPr>
            <a:endParaRPr lang="sl-SI" sz="2600" dirty="0" smtClean="0"/>
          </a:p>
          <a:p>
            <a:pPr marL="292100" lvl="1" indent="-292100">
              <a:buClr>
                <a:schemeClr val="accent1"/>
              </a:buClr>
              <a:buSzPct val="70000"/>
              <a:buFont typeface="Wingdings 2"/>
              <a:buChar char=""/>
              <a:defRPr/>
            </a:pPr>
            <a:r>
              <a:rPr lang="sl-SI" sz="2800" dirty="0" smtClean="0">
                <a:sym typeface="Wingdings"/>
              </a:rPr>
              <a:t>oznaka </a:t>
            </a:r>
            <a:r>
              <a:rPr lang="sl-SI" sz="2800" b="1" dirty="0">
                <a:solidFill>
                  <a:srgbClr val="FFFF00"/>
                </a:solidFill>
              </a:rPr>
              <a:t>O(2</a:t>
            </a:r>
            <a:r>
              <a:rPr lang="sl-SI" sz="2800" b="1" baseline="30000" dirty="0">
                <a:solidFill>
                  <a:srgbClr val="FFFF00"/>
                </a:solidFill>
              </a:rPr>
              <a:t>n</a:t>
            </a:r>
            <a:r>
              <a:rPr lang="sl-SI" sz="2800" b="1" dirty="0" smtClean="0">
                <a:solidFill>
                  <a:srgbClr val="FFFF00"/>
                </a:solidFill>
              </a:rPr>
              <a:t>) </a:t>
            </a:r>
            <a:r>
              <a:rPr lang="sl-SI" sz="2800" dirty="0" smtClean="0"/>
              <a:t>vsebuje vse funkcije, ki so ,,manjše’’ </a:t>
            </a:r>
            <a:r>
              <a:rPr lang="sl-SI" sz="2800" b="1" dirty="0" smtClean="0">
                <a:solidFill>
                  <a:srgbClr val="FFFF00"/>
                </a:solidFill>
              </a:rPr>
              <a:t>2</a:t>
            </a:r>
            <a:r>
              <a:rPr lang="sl-SI" sz="2800" b="1" baseline="30000" dirty="0" smtClean="0">
                <a:solidFill>
                  <a:srgbClr val="FFFF00"/>
                </a:solidFill>
              </a:rPr>
              <a:t>cn</a:t>
            </a:r>
            <a:r>
              <a:rPr lang="sl-SI" sz="2800" dirty="0"/>
              <a:t> za poljubno konstanto </a:t>
            </a:r>
            <a:r>
              <a:rPr lang="sl-SI" sz="2800" dirty="0" smtClean="0"/>
              <a:t>c, ko ne postaja vedno večji</a:t>
            </a:r>
          </a:p>
          <a:p>
            <a:pPr marL="749300" lvl="2" indent="-292100">
              <a:buClr>
                <a:schemeClr val="accent1"/>
              </a:buClr>
              <a:buSzPct val="70000"/>
              <a:buFont typeface="Wingdings 2"/>
              <a:buChar char=""/>
              <a:defRPr/>
            </a:pPr>
            <a:r>
              <a:rPr lang="sl-SI" sz="2800" dirty="0" smtClean="0"/>
              <a:t>linearna funkcija je v tej družini</a:t>
            </a:r>
          </a:p>
          <a:p>
            <a:pPr marL="749300" lvl="2" indent="-292100">
              <a:buClr>
                <a:schemeClr val="accent1"/>
              </a:buClr>
              <a:buSzPct val="70000"/>
              <a:buFont typeface="Wingdings 2"/>
              <a:buChar char=""/>
              <a:defRPr/>
            </a:pPr>
            <a:r>
              <a:rPr lang="sl-SI" sz="2800" dirty="0" smtClean="0"/>
              <a:t>ni </a:t>
            </a:r>
            <a:r>
              <a:rPr lang="sl-SI" sz="2800" dirty="0" smtClean="0">
                <a:solidFill>
                  <a:srgbClr val="FFFFFF"/>
                </a:solidFill>
              </a:rPr>
              <a:t>pa </a:t>
            </a:r>
            <a:r>
              <a:rPr lang="sl-SI" sz="2800" b="1" dirty="0" smtClean="0">
                <a:solidFill>
                  <a:srgbClr val="FFFFFF"/>
                </a:solidFill>
              </a:rPr>
              <a:t>2</a:t>
            </a:r>
            <a:r>
              <a:rPr lang="sl-SI" sz="2800" b="1" baseline="30000" dirty="0" smtClean="0">
                <a:solidFill>
                  <a:srgbClr val="FFFFFF"/>
                </a:solidFill>
              </a:rPr>
              <a:t>n*n</a:t>
            </a:r>
            <a:endParaRPr lang="sl-SI" sz="2800" b="1" dirty="0">
              <a:solidFill>
                <a:srgbClr val="FFFFFF"/>
              </a:solidFill>
            </a:endParaRPr>
          </a:p>
          <a:p>
            <a:pPr marL="749300" lvl="2" indent="-292100">
              <a:buClr>
                <a:schemeClr val="accent1"/>
              </a:buClr>
              <a:buSzPct val="70000"/>
              <a:buFont typeface="Wingdings 2"/>
              <a:buChar char=""/>
              <a:defRPr/>
            </a:pPr>
            <a:endParaRPr lang="sl-SI" sz="2800" dirty="0"/>
          </a:p>
          <a:p>
            <a:pPr marL="292100" lvl="1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  <a:defRPr/>
            </a:pPr>
            <a:endParaRPr lang="sl-SI" sz="2800" dirty="0"/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90000"/>
              <a:tabLst/>
              <a:defRPr/>
            </a:pPr>
            <a:endParaRPr lang="sl-SI" sz="2600" dirty="0" smtClean="0"/>
          </a:p>
          <a:p>
            <a:pPr marL="640080" lvl="1" indent="-228600" defTabSz="914400">
              <a:spcBef>
                <a:spcPts val="400"/>
              </a:spcBef>
              <a:buClr>
                <a:schemeClr val="accent2"/>
              </a:buClr>
              <a:buSzPct val="90000"/>
            </a:pPr>
            <a:endParaRPr lang="sl-SI" sz="2600" dirty="0" smtClean="0"/>
          </a:p>
        </p:txBody>
      </p:sp>
    </p:spTree>
    <p:extLst>
      <p:ext uri="{BB962C8B-B14F-4D97-AF65-F5344CB8AC3E}">
        <p14:creationId xmlns:p14="http://schemas.microsoft.com/office/powerpoint/2010/main" val="2404142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Koliko časa je preteklo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l-SI" dirty="0" smtClean="0"/>
              <a:t>pojave modernega človeka:</a:t>
            </a:r>
          </a:p>
          <a:p>
            <a:pPr lvl="1"/>
            <a:r>
              <a:rPr lang="sl-SI" dirty="0" smtClean="0"/>
              <a:t>50.000 let</a:t>
            </a:r>
          </a:p>
          <a:p>
            <a:r>
              <a:rPr lang="sl-SI" dirty="0" smtClean="0"/>
              <a:t>prvega človečnjaka:</a:t>
            </a:r>
          </a:p>
          <a:p>
            <a:pPr lvl="1"/>
            <a:r>
              <a:rPr lang="sl-SI" dirty="0" smtClean="0"/>
              <a:t>200.000 let</a:t>
            </a:r>
          </a:p>
          <a:p>
            <a:r>
              <a:rPr lang="sl-SI" dirty="0" smtClean="0"/>
              <a:t>pojave življenja na zemlji:</a:t>
            </a:r>
          </a:p>
          <a:p>
            <a:pPr lvl="1"/>
            <a:r>
              <a:rPr lang="sl-SI" dirty="0" smtClean="0"/>
              <a:t>3,5 milijarde let</a:t>
            </a:r>
          </a:p>
          <a:p>
            <a:r>
              <a:rPr lang="sl-SI" dirty="0" smtClean="0"/>
              <a:t>nastanka zemlje:</a:t>
            </a:r>
          </a:p>
          <a:p>
            <a:pPr lvl="1"/>
            <a:r>
              <a:rPr lang="sl-SI" dirty="0" smtClean="0"/>
              <a:t>4,5 milijarde let</a:t>
            </a:r>
          </a:p>
          <a:p>
            <a:r>
              <a:rPr lang="sl-SI" dirty="0" smtClean="0"/>
              <a:t>prapoka:</a:t>
            </a:r>
          </a:p>
          <a:p>
            <a:pPr lvl="1"/>
            <a:r>
              <a:rPr lang="sl-SI" dirty="0" smtClean="0"/>
              <a:t>13,8 milijarde let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23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16756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sl-SI" dirty="0" smtClean="0"/>
          </a:p>
          <a:p>
            <a:endParaRPr lang="sl-SI" dirty="0" smtClean="0"/>
          </a:p>
          <a:p>
            <a:pPr algn="ctr">
              <a:buNone/>
            </a:pPr>
            <a:r>
              <a:rPr lang="sl-SI" sz="5838" dirty="0" smtClean="0">
                <a:solidFill>
                  <a:srgbClr val="FFFF00"/>
                </a:solidFill>
              </a:rPr>
              <a:t>Hvala za pozornost!</a:t>
            </a:r>
          </a:p>
          <a:p>
            <a:pPr>
              <a:buNone/>
            </a:pPr>
            <a:endParaRPr lang="sl-SI" dirty="0" smtClean="0"/>
          </a:p>
          <a:p>
            <a:endParaRPr lang="sl-SI" dirty="0" smtClean="0"/>
          </a:p>
          <a:p>
            <a:pPr algn="r">
              <a:buNone/>
            </a:pPr>
            <a:r>
              <a:rPr lang="sl-SI" dirty="0" smtClean="0"/>
              <a:t>andrej.brodnik@upr.si</a:t>
            </a:r>
          </a:p>
          <a:p>
            <a:endParaRPr lang="sl-SI" dirty="0" smtClean="0"/>
          </a:p>
          <a:p>
            <a:r>
              <a:rPr lang="sl-SI" dirty="0" smtClean="0"/>
              <a:t>vabljeni na slovensko državno tekmovanje iz znanja računalništva in informatike: </a:t>
            </a:r>
            <a:r>
              <a:rPr lang="sl-SI" dirty="0" smtClean="0"/>
              <a:t>tekmovanja</a:t>
            </a:r>
            <a:r>
              <a:rPr lang="sl-SI" dirty="0" smtClean="0"/>
              <a:t>.acm.si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24</a:t>
            </a:fld>
            <a:endParaRPr lang="sl-SI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Linearna funkcija malo drugače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46237"/>
            <a:ext cx="8229601" cy="4526280"/>
          </a:xfrm>
        </p:spPr>
        <p:txBody>
          <a:bodyPr>
            <a:normAutofit/>
          </a:bodyPr>
          <a:lstStyle/>
          <a:p>
            <a:r>
              <a:rPr lang="sl-SI" dirty="0">
                <a:solidFill>
                  <a:srgbClr val="FFFF00"/>
                </a:solidFill>
              </a:rPr>
              <a:t>lf(int x):</a:t>
            </a:r>
          </a:p>
          <a:p>
            <a:pPr lvl="1"/>
            <a:r>
              <a:rPr lang="sl-SI" dirty="0">
                <a:solidFill>
                  <a:srgbClr val="FFFF00"/>
                </a:solidFill>
              </a:rPr>
              <a:t>Podpis: </a:t>
            </a:r>
            <a:r>
              <a:rPr lang="sl-SI" dirty="0"/>
              <a:t>izračuna rezultat po obrazcu x + </a:t>
            </a:r>
            <a:r>
              <a:rPr lang="sl-SI" dirty="0" smtClean="0"/>
              <a:t>1</a:t>
            </a:r>
          </a:p>
          <a:p>
            <a:pPr lvl="1"/>
            <a:endParaRPr lang="sl-SI" dirty="0"/>
          </a:p>
          <a:p>
            <a:r>
              <a:rPr lang="sl-SI" dirty="0" smtClean="0"/>
              <a:t>o lf(</a:t>
            </a:r>
            <a:r>
              <a:rPr lang="sl-SI" dirty="0"/>
              <a:t>) moramo vedeti </a:t>
            </a:r>
            <a:r>
              <a:rPr lang="sl-SI" dirty="0">
                <a:solidFill>
                  <a:srgbClr val="FFFF00"/>
                </a:solidFill>
              </a:rPr>
              <a:t>kaj</a:t>
            </a:r>
            <a:r>
              <a:rPr lang="sl-SI" dirty="0"/>
              <a:t> dela in ne </a:t>
            </a:r>
            <a:r>
              <a:rPr lang="sl-SI" dirty="0">
                <a:solidFill>
                  <a:srgbClr val="FFFF00"/>
                </a:solidFill>
              </a:rPr>
              <a:t>kako</a:t>
            </a:r>
            <a:r>
              <a:rPr lang="sl-SI" dirty="0"/>
              <a:t>; potrebujemo njen </a:t>
            </a:r>
            <a:r>
              <a:rPr lang="sl-SI" dirty="0">
                <a:solidFill>
                  <a:srgbClr val="FFFF00"/>
                </a:solidFill>
              </a:rPr>
              <a:t>podpis</a:t>
            </a:r>
            <a:r>
              <a:rPr lang="sl-SI" dirty="0"/>
              <a:t> (signature</a:t>
            </a:r>
            <a:r>
              <a:rPr lang="sl-SI" dirty="0" smtClean="0"/>
              <a:t>)</a:t>
            </a:r>
          </a:p>
          <a:p>
            <a:endParaRPr lang="sl-SI" dirty="0"/>
          </a:p>
          <a:p>
            <a:r>
              <a:rPr lang="sl-SI" dirty="0" smtClean="0"/>
              <a:t>datoteka: </a:t>
            </a:r>
            <a:r>
              <a:rPr lang="sl-SI" dirty="0" smtClean="0">
                <a:solidFill>
                  <a:srgbClr val="CCFFCC"/>
                </a:solidFill>
              </a:rPr>
              <a:t>lf_simple</a:t>
            </a:r>
            <a:endParaRPr lang="sl-SI" dirty="0">
              <a:solidFill>
                <a:srgbClr val="CCFFCC"/>
              </a:solidFill>
            </a:endParaRPr>
          </a:p>
          <a:p>
            <a:pPr marL="0" lvl="1" indent="0">
              <a:spcBef>
                <a:spcPts val="0"/>
              </a:spcBef>
              <a:buClr>
                <a:schemeClr val="accent1"/>
              </a:buClr>
              <a:buSzPct val="70000"/>
              <a:buNone/>
            </a:pPr>
            <a:endParaRPr lang="sl-SI" dirty="0" smtClean="0"/>
          </a:p>
          <a:p>
            <a:pPr marL="292100" lvl="1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sl-SI" dirty="0" smtClean="0">
                <a:solidFill>
                  <a:srgbClr val="FFFF00"/>
                </a:solidFill>
              </a:rPr>
              <a:t>Zakrivanje ali enkapsulacija.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Naloge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l-SI" dirty="0">
                <a:solidFill>
                  <a:srgbClr val="FFFF00"/>
                </a:solidFill>
              </a:rPr>
              <a:t>lf(int x):</a:t>
            </a:r>
          </a:p>
          <a:p>
            <a:pPr lvl="1"/>
            <a:r>
              <a:rPr lang="sl-SI" dirty="0">
                <a:solidFill>
                  <a:srgbClr val="FFFF00"/>
                </a:solidFill>
              </a:rPr>
              <a:t>Podpis: </a:t>
            </a:r>
            <a:r>
              <a:rPr lang="sl-SI" dirty="0"/>
              <a:t>izračuna rezultat po obrazcu x + 1</a:t>
            </a:r>
          </a:p>
          <a:p>
            <a:r>
              <a:rPr lang="sl-SI" dirty="0">
                <a:solidFill>
                  <a:srgbClr val="FFFF00"/>
                </a:solidFill>
              </a:rPr>
              <a:t>lf(int x):</a:t>
            </a:r>
          </a:p>
          <a:p>
            <a:pPr lvl="1"/>
            <a:r>
              <a:rPr lang="sl-SI" dirty="0">
                <a:solidFill>
                  <a:srgbClr val="FFFF00"/>
                </a:solidFill>
              </a:rPr>
              <a:t>Podpis: </a:t>
            </a:r>
            <a:r>
              <a:rPr lang="sl-SI" dirty="0"/>
              <a:t>izračuna rezultat po obrazcu </a:t>
            </a:r>
            <a:r>
              <a:rPr lang="sl-SI" dirty="0" smtClean="0"/>
              <a:t>-x </a:t>
            </a:r>
            <a:r>
              <a:rPr lang="sl-SI" dirty="0"/>
              <a:t>+ 1</a:t>
            </a:r>
          </a:p>
          <a:p>
            <a:r>
              <a:rPr lang="sl-SI" dirty="0">
                <a:solidFill>
                  <a:srgbClr val="FFFF00"/>
                </a:solidFill>
              </a:rPr>
              <a:t>lf(int x):</a:t>
            </a:r>
          </a:p>
          <a:p>
            <a:pPr lvl="1"/>
            <a:r>
              <a:rPr lang="sl-SI" dirty="0">
                <a:solidFill>
                  <a:srgbClr val="FFFF00"/>
                </a:solidFill>
              </a:rPr>
              <a:t>Podpis: </a:t>
            </a:r>
            <a:r>
              <a:rPr lang="sl-SI" dirty="0"/>
              <a:t>izračuna rezultat po obrazcu x -</a:t>
            </a:r>
            <a:r>
              <a:rPr lang="sl-SI" dirty="0" smtClean="0"/>
              <a:t> </a:t>
            </a:r>
            <a:r>
              <a:rPr lang="sl-SI" dirty="0"/>
              <a:t>1</a:t>
            </a:r>
          </a:p>
          <a:p>
            <a:r>
              <a:rPr lang="sl-SI" dirty="0">
                <a:solidFill>
                  <a:srgbClr val="FFFF00"/>
                </a:solidFill>
              </a:rPr>
              <a:t>lf(int x):</a:t>
            </a:r>
          </a:p>
          <a:p>
            <a:pPr lvl="1"/>
            <a:r>
              <a:rPr lang="sl-SI" dirty="0">
                <a:solidFill>
                  <a:srgbClr val="FFFF00"/>
                </a:solidFill>
              </a:rPr>
              <a:t>Podpis: </a:t>
            </a:r>
            <a:r>
              <a:rPr lang="sl-SI" dirty="0"/>
              <a:t>izračuna rezultat po obrazcu </a:t>
            </a:r>
            <a:r>
              <a:rPr lang="sl-SI" dirty="0" smtClean="0"/>
              <a:t>–x - </a:t>
            </a:r>
            <a:r>
              <a:rPr lang="sl-SI" dirty="0"/>
              <a:t>1</a:t>
            </a:r>
          </a:p>
          <a:p>
            <a:r>
              <a:rPr lang="sl-SI" dirty="0">
                <a:solidFill>
                  <a:srgbClr val="FFFF00"/>
                </a:solidFill>
              </a:rPr>
              <a:t>lf(int x):</a:t>
            </a:r>
          </a:p>
          <a:p>
            <a:pPr lvl="1"/>
            <a:r>
              <a:rPr lang="sl-SI" dirty="0">
                <a:solidFill>
                  <a:srgbClr val="FFFF00"/>
                </a:solidFill>
              </a:rPr>
              <a:t>Podpis: </a:t>
            </a:r>
            <a:r>
              <a:rPr lang="sl-SI" dirty="0"/>
              <a:t>izračuna rezultat po obrazcu </a:t>
            </a:r>
            <a:r>
              <a:rPr lang="sl-SI" dirty="0" smtClean="0"/>
              <a:t>2x - 3</a:t>
            </a:r>
            <a:endParaRPr lang="sl-SI" dirty="0"/>
          </a:p>
          <a:p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19773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Linearna funkcija še malo drugače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46237"/>
            <a:ext cx="8229601" cy="4526280"/>
          </a:xfrm>
        </p:spPr>
        <p:txBody>
          <a:bodyPr>
            <a:normAutofit/>
          </a:bodyPr>
          <a:lstStyle/>
          <a:p>
            <a:pPr marL="292100" lvl="1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sl-SI" dirty="0" smtClean="0"/>
              <a:t>Imamo funkcije</a:t>
            </a:r>
          </a:p>
          <a:p>
            <a:pPr marL="474980" lvl="2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sl-SI" dirty="0" smtClean="0"/>
              <a:t>f</a:t>
            </a:r>
            <a:r>
              <a:rPr lang="sl-SI" baseline="-25000" dirty="0" smtClean="0"/>
              <a:t>1</a:t>
            </a:r>
            <a:r>
              <a:rPr lang="sl-SI" dirty="0" smtClean="0"/>
              <a:t>(x)= x + 1</a:t>
            </a:r>
          </a:p>
          <a:p>
            <a:pPr marL="474980" lvl="2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sl-SI" dirty="0" smtClean="0"/>
              <a:t>f</a:t>
            </a:r>
            <a:r>
              <a:rPr lang="sl-SI" baseline="-25000" dirty="0" smtClean="0"/>
              <a:t>2</a:t>
            </a:r>
            <a:r>
              <a:rPr lang="sl-SI" dirty="0" smtClean="0"/>
              <a:t>(x)= -x + 1</a:t>
            </a:r>
          </a:p>
          <a:p>
            <a:pPr marL="474980" lvl="2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sl-SI" dirty="0" smtClean="0"/>
              <a:t>f</a:t>
            </a:r>
            <a:r>
              <a:rPr lang="sl-SI" baseline="-25000" dirty="0" smtClean="0"/>
              <a:t>3</a:t>
            </a:r>
            <a:r>
              <a:rPr lang="sl-SI" dirty="0" smtClean="0"/>
              <a:t>(x)= x </a:t>
            </a:r>
            <a:r>
              <a:rPr lang="sl-SI" dirty="0"/>
              <a:t>-</a:t>
            </a:r>
            <a:r>
              <a:rPr lang="sl-SI" dirty="0" smtClean="0"/>
              <a:t> 1</a:t>
            </a:r>
          </a:p>
          <a:p>
            <a:pPr marL="292100" lvl="1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sl-SI" dirty="0" smtClean="0"/>
              <a:t>ali bi lahko kako posplošili funkcije, da bi nam ne bi bilo potrebno definirati toliko funkcij?</a:t>
            </a:r>
          </a:p>
          <a:p>
            <a:pPr marL="474980" lvl="2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sl-SI" dirty="0" smtClean="0"/>
              <a:t>pouporaba (</a:t>
            </a:r>
            <a:r>
              <a:rPr lang="sl-SI" i="1" dirty="0" smtClean="0"/>
              <a:t>reuse</a:t>
            </a:r>
            <a:r>
              <a:rPr lang="sl-SI" dirty="0" smtClean="0"/>
              <a:t>)</a:t>
            </a:r>
          </a:p>
          <a:p>
            <a:pPr marL="474980" lvl="2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endParaRPr lang="sl-SI" dirty="0" smtClean="0"/>
          </a:p>
          <a:p>
            <a:pPr marL="292100" lvl="1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sl-SI" dirty="0" smtClean="0">
                <a:solidFill>
                  <a:srgbClr val="FFFF00"/>
                </a:solidFill>
              </a:rPr>
              <a:t>Posplošitev ali abstrakcija.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Posplošitev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vse tri funkcije bomo posplošili v eno funkcijo:</a:t>
            </a:r>
          </a:p>
          <a:p>
            <a:pPr lvl="1">
              <a:buNone/>
            </a:pPr>
            <a:r>
              <a:rPr lang="sl-SI" dirty="0" smtClean="0">
                <a:latin typeface="Courier New"/>
                <a:cs typeface="Courier New"/>
              </a:rPr>
              <a:t>function f(x, k, n):</a:t>
            </a:r>
          </a:p>
          <a:p>
            <a:pPr lvl="1">
              <a:buNone/>
            </a:pPr>
            <a:r>
              <a:rPr lang="sl-SI" dirty="0" smtClean="0">
                <a:latin typeface="Courier New"/>
                <a:cs typeface="Courier New"/>
              </a:rPr>
              <a:t>Opis: izračuna y po obrazcu y= k*x+n</a:t>
            </a:r>
          </a:p>
          <a:p>
            <a:r>
              <a:rPr lang="sl-SI" dirty="0" smtClean="0"/>
              <a:t>naše funkcije lahko sedaj zapišemo kot:</a:t>
            </a:r>
          </a:p>
          <a:p>
            <a:pPr marL="474980" lvl="2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sl-SI" dirty="0" smtClean="0"/>
              <a:t>f</a:t>
            </a:r>
            <a:r>
              <a:rPr lang="sl-SI" baseline="-25000" dirty="0" smtClean="0"/>
              <a:t>1</a:t>
            </a:r>
            <a:r>
              <a:rPr lang="sl-SI" dirty="0" smtClean="0"/>
              <a:t>(x)= f(x, 1, 1), </a:t>
            </a:r>
            <a:r>
              <a:rPr lang="sl-SI" dirty="0"/>
              <a:t> </a:t>
            </a:r>
            <a:r>
              <a:rPr lang="sl-SI" dirty="0" smtClean="0"/>
              <a:t>f</a:t>
            </a:r>
            <a:r>
              <a:rPr lang="sl-SI" baseline="-25000" dirty="0" smtClean="0"/>
              <a:t>2</a:t>
            </a:r>
            <a:r>
              <a:rPr lang="sl-SI" dirty="0" smtClean="0"/>
              <a:t>(x)= f(x, -1, 0) in </a:t>
            </a:r>
            <a:r>
              <a:rPr lang="sl-SI" dirty="0"/>
              <a:t> </a:t>
            </a:r>
            <a:r>
              <a:rPr lang="sl-SI" dirty="0" smtClean="0"/>
              <a:t>f</a:t>
            </a:r>
            <a:r>
              <a:rPr lang="sl-SI" baseline="-25000" dirty="0" smtClean="0"/>
              <a:t>3</a:t>
            </a:r>
            <a:r>
              <a:rPr lang="sl-SI" dirty="0" smtClean="0"/>
              <a:t>(x)= f(x, 2, 1)</a:t>
            </a:r>
          </a:p>
          <a:p>
            <a:pPr marL="474980" lvl="2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endParaRPr lang="sl-SI" dirty="0"/>
          </a:p>
          <a:p>
            <a:pPr marL="292100" lvl="1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sl-SI" dirty="0" smtClean="0"/>
              <a:t>kar pa ne izgleda več kot linearna funkcija</a:t>
            </a:r>
          </a:p>
          <a:p>
            <a:endParaRPr lang="sl-SI" dirty="0" smtClean="0"/>
          </a:p>
          <a:p>
            <a:pPr>
              <a:buNone/>
            </a:pP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6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Modularizacija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združimo dve funkciji, ki sta zelo dobra prijatelja in si delita skupne podatke:</a:t>
            </a:r>
          </a:p>
          <a:p>
            <a:pPr lvl="1"/>
            <a:r>
              <a:rPr lang="sl-SI" dirty="0" smtClean="0">
                <a:solidFill>
                  <a:srgbClr val="FFFF00"/>
                </a:solidFill>
              </a:rPr>
              <a:t>tvoritelj / kreator (k, n)</a:t>
            </a:r>
            <a:r>
              <a:rPr lang="sl-SI" dirty="0" smtClean="0"/>
              <a:t>: nastavi vrednosti k in n</a:t>
            </a:r>
          </a:p>
          <a:p>
            <a:pPr lvl="1"/>
            <a:r>
              <a:rPr lang="sl-SI" dirty="0" smtClean="0">
                <a:solidFill>
                  <a:srgbClr val="FFFF00"/>
                </a:solidFill>
              </a:rPr>
              <a:t>vrednost (x)</a:t>
            </a:r>
            <a:r>
              <a:rPr lang="sl-SI" dirty="0" smtClean="0"/>
              <a:t>: naračuna vrednost k*x+n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58682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Modularizacija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modulu rečemo </a:t>
            </a:r>
            <a:r>
              <a:rPr lang="sl-SI" dirty="0" smtClean="0">
                <a:solidFill>
                  <a:srgbClr val="FFFF00"/>
                </a:solidFill>
              </a:rPr>
              <a:t>razred</a:t>
            </a:r>
            <a:r>
              <a:rPr lang="sl-SI" dirty="0" smtClean="0"/>
              <a:t> in </a:t>
            </a:r>
            <a:r>
              <a:rPr lang="sl-SI" dirty="0"/>
              <a:t>opisuje </a:t>
            </a:r>
            <a:r>
              <a:rPr lang="sl-SI" dirty="0" smtClean="0"/>
              <a:t>prijatelje</a:t>
            </a:r>
          </a:p>
          <a:p>
            <a:r>
              <a:rPr lang="sl-SI" dirty="0" smtClean="0"/>
              <a:t>iz razreda naredimo primerek (</a:t>
            </a:r>
            <a:r>
              <a:rPr lang="sl-SI" dirty="0" smtClean="0">
                <a:solidFill>
                  <a:srgbClr val="FFFF00"/>
                </a:solidFill>
              </a:rPr>
              <a:t>predmet</a:t>
            </a:r>
            <a:r>
              <a:rPr lang="sl-SI" dirty="0" smtClean="0"/>
              <a:t>), ki pa sta dejansko prijatelja</a:t>
            </a:r>
          </a:p>
          <a:p>
            <a:endParaRPr lang="sl-SI" dirty="0"/>
          </a:p>
          <a:p>
            <a:r>
              <a:rPr lang="sl-SI" dirty="0" smtClean="0"/>
              <a:t>program: </a:t>
            </a:r>
            <a:r>
              <a:rPr lang="sl-SI" dirty="0" smtClean="0">
                <a:solidFill>
                  <a:srgbClr val="CCFFCC"/>
                </a:solidFill>
              </a:rPr>
              <a:t>linearna_funkcija</a:t>
            </a:r>
            <a:endParaRPr lang="sl-SI" dirty="0">
              <a:solidFill>
                <a:srgbClr val="CCFFC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84919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Naloge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modul za kvadratno funkcijo</a:t>
            </a:r>
          </a:p>
          <a:p>
            <a:r>
              <a:rPr lang="sl-SI" dirty="0" smtClean="0"/>
              <a:t>modul za kubično funkcijo</a:t>
            </a:r>
          </a:p>
          <a:p>
            <a:r>
              <a:rPr lang="sl-SI" dirty="0" smtClean="0"/>
              <a:t>modul za funkcijo, ki nam vrne potrebno število steklenic, da izpraznimo sodček</a:t>
            </a:r>
          </a:p>
          <a:p>
            <a:r>
              <a:rPr lang="sl-SI" smtClean="0"/>
              <a:t>modul za sklanjanje v prvi ženski sklanjatvi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Od linearne funkcije do hanojskega stolpa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C142-3D04-FB44-BDE8-C45B906B4417}" type="slidenum">
              <a:rPr lang="sl-SI" smtClean="0"/>
              <a:pPr/>
              <a:t>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23574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Foundry.thmx</Template>
  <TotalTime>4482</TotalTime>
  <Words>1749</Words>
  <Application>Microsoft Macintosh PowerPoint</Application>
  <PresentationFormat>On-screen Show (4:3)</PresentationFormat>
  <Paragraphs>222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Foundry</vt:lpstr>
      <vt:lpstr>Od linearne funkcije do hanojskega stolpa</vt:lpstr>
      <vt:lpstr>Hanojski stolp</vt:lpstr>
      <vt:lpstr>Linearna funkcija malo drugače</vt:lpstr>
      <vt:lpstr>Naloge</vt:lpstr>
      <vt:lpstr>Linearna funkcija še malo drugače</vt:lpstr>
      <vt:lpstr>Posplošitev</vt:lpstr>
      <vt:lpstr>Modularizacija</vt:lpstr>
      <vt:lpstr>Modularizacija</vt:lpstr>
      <vt:lpstr>Naloge</vt:lpstr>
      <vt:lpstr>Za zaključek prve ure</vt:lpstr>
      <vt:lpstr>Hanojski stolp</vt:lpstr>
      <vt:lpstr>Hanojski stolp – kaj</vt:lpstr>
      <vt:lpstr>Hanojski stolp – kako</vt:lpstr>
      <vt:lpstr>Hanojski stolp – kako</vt:lpstr>
      <vt:lpstr>Hanojski stolp</vt:lpstr>
      <vt:lpstr>Hanojski stolp – celotna zgodbica</vt:lpstr>
      <vt:lpstr>Hanojski stolp in T(n)</vt:lpstr>
      <vt:lpstr>Hanojski stolp in T(n) ... </vt:lpstr>
      <vt:lpstr>Hanojski stolp in T(n) ... </vt:lpstr>
      <vt:lpstr>Hanojski stolp in premiki</vt:lpstr>
      <vt:lpstr>Hanojski stolp in premiki</vt:lpstr>
      <vt:lpstr>Družina funkcij</vt:lpstr>
      <vt:lpstr>Koliko časa je preteklo</vt:lpstr>
      <vt:lpstr>PowerPoint Presentation</vt:lpstr>
    </vt:vector>
  </TitlesOfParts>
  <Company>UL FRI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 linearne funkcije do hanojskih stolpov</dc:title>
  <dc:creator>Andrej (Andy) Brodnik</dc:creator>
  <cp:lastModifiedBy>Andrej (Andy) Brodnik</cp:lastModifiedBy>
  <cp:revision>219</cp:revision>
  <dcterms:created xsi:type="dcterms:W3CDTF">2011-12-07T07:12:43Z</dcterms:created>
  <dcterms:modified xsi:type="dcterms:W3CDTF">2012-08-31T10:25:25Z</dcterms:modified>
</cp:coreProperties>
</file>