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26"/>
  </p:notesMasterIdLst>
  <p:handoutMasterIdLst>
    <p:handoutMasterId r:id="rId27"/>
  </p:handoutMasterIdLst>
  <p:sldIdLst>
    <p:sldId id="256" r:id="rId2"/>
    <p:sldId id="257" r:id="rId3"/>
    <p:sldId id="259" r:id="rId4"/>
    <p:sldId id="297" r:id="rId5"/>
    <p:sldId id="262" r:id="rId6"/>
    <p:sldId id="263" r:id="rId7"/>
    <p:sldId id="292" r:id="rId8"/>
    <p:sldId id="296" r:id="rId9"/>
    <p:sldId id="298" r:id="rId10"/>
    <p:sldId id="299" r:id="rId11"/>
    <p:sldId id="275" r:id="rId12"/>
    <p:sldId id="281" r:id="rId13"/>
    <p:sldId id="278" r:id="rId14"/>
    <p:sldId id="280" r:id="rId15"/>
    <p:sldId id="302" r:id="rId16"/>
    <p:sldId id="282" r:id="rId17"/>
    <p:sldId id="285" r:id="rId18"/>
    <p:sldId id="286" r:id="rId19"/>
    <p:sldId id="287" r:id="rId20"/>
    <p:sldId id="283" r:id="rId21"/>
    <p:sldId id="304" r:id="rId22"/>
    <p:sldId id="303" r:id="rId23"/>
    <p:sldId id="305" r:id="rId24"/>
    <p:sldId id="290" r:id="rId2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03" d="100"/>
          <a:sy n="103" d="100"/>
        </p:scale>
        <p:origin x="-67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32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notesMaster" Target="notesMasters/notesMaster1.xml"/><Relationship Id="rId27" Type="http://schemas.openxmlformats.org/officeDocument/2006/relationships/handoutMaster" Target="handoutMasters/handoutMaster1.xml"/><Relationship Id="rId28" Type="http://schemas.openxmlformats.org/officeDocument/2006/relationships/printerSettings" Target="printerSettings/printerSettings1.bin"/><Relationship Id="rId29" Type="http://schemas.openxmlformats.org/officeDocument/2006/relationships/presProps" Target="presProps.xml"/><Relationship Id="rId30" Type="http://schemas.openxmlformats.org/officeDocument/2006/relationships/viewProps" Target="viewProps.xml"/><Relationship Id="rId31" Type="http://schemas.openxmlformats.org/officeDocument/2006/relationships/theme" Target="theme/theme1.xml"/><Relationship Id="rId32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l-SI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E3DB6CA-F951-9949-8FED-5F7D01668ACA}" type="datetimeFigureOut">
              <a:rPr lang="en-US" smtClean="0"/>
              <a:t>8/31/12</a:t>
            </a:fld>
            <a:endParaRPr lang="sl-SI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CF666DD-1284-7C4B-8D61-45F2CA828089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417348718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l-SI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55781F-805C-B34B-9AC9-44120BCBDA4F}" type="datetimeFigureOut">
              <a:rPr lang="en-US" smtClean="0"/>
              <a:t>8/31/12</a:t>
            </a:fld>
            <a:endParaRPr lang="sl-SI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l-SI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sl-S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l-S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7D8B650-BB8D-814B-A258-95C55E2E7C3A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247010746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164592" y="146304"/>
            <a:ext cx="8814816" cy="2505456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64234" y="381001"/>
            <a:ext cx="8229600" cy="2209800"/>
          </a:xfrm>
        </p:spPr>
        <p:txBody>
          <a:bodyPr lIns="45720" rIns="228600" anchor="b">
            <a:normAutofit/>
          </a:bodyPr>
          <a:lstStyle>
            <a:lvl1pPr marL="0" algn="r">
              <a:defRPr sz="4800"/>
            </a:lvl1pPr>
          </a:lstStyle>
          <a:p>
            <a:r>
              <a:rPr kumimoji="0" lang="x-none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133600" y="2819400"/>
            <a:ext cx="6560234" cy="1752600"/>
          </a:xfrm>
        </p:spPr>
        <p:txBody>
          <a:bodyPr lIns="45720" rIns="246888"/>
          <a:lstStyle>
            <a:lvl1pPr marL="0" indent="0" algn="r">
              <a:spcBef>
                <a:spcPts val="0"/>
              </a:spcBef>
              <a:buNone/>
              <a:defRPr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x-none" smtClean="0"/>
              <a:t>Click to edit Master subtitle style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>
          <a:xfrm>
            <a:off x="5562600" y="6509004"/>
            <a:ext cx="3002280" cy="274320"/>
          </a:xfrm>
        </p:spPr>
        <p:txBody>
          <a:bodyPr vert="horz" rtlCol="0"/>
          <a:lstStyle/>
          <a:p>
            <a:fld id="{C8EFFD07-FD7E-6940-B06D-F7938296789D}" type="datetime1">
              <a:rPr lang="en-US" smtClean="0"/>
              <a:t>8/31/12</a:t>
            </a:fld>
            <a:endParaRPr lang="sl-SI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1"/>
          </p:nvPr>
        </p:nvSpPr>
        <p:spPr>
          <a:xfrm>
            <a:off x="8638952" y="6509004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>
          <a:xfrm>
            <a:off x="1600200" y="6509004"/>
            <a:ext cx="3907464" cy="274320"/>
          </a:xfrm>
        </p:spPr>
        <p:txBody>
          <a:bodyPr vert="horz" rtlCol="0"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x-none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x-none" smtClean="0"/>
              <a:t>Click to edit Master text styles</a:t>
            </a:r>
          </a:p>
          <a:p>
            <a:pPr lvl="1" eaLnBrk="1" latinLnBrk="0" hangingPunct="1"/>
            <a:r>
              <a:rPr lang="x-none" smtClean="0"/>
              <a:t>Second level</a:t>
            </a:r>
          </a:p>
          <a:p>
            <a:pPr lvl="2" eaLnBrk="1" latinLnBrk="0" hangingPunct="1"/>
            <a:r>
              <a:rPr lang="x-none" smtClean="0"/>
              <a:t>Third level</a:t>
            </a:r>
          </a:p>
          <a:p>
            <a:pPr lvl="3" eaLnBrk="1" latinLnBrk="0" hangingPunct="1"/>
            <a:r>
              <a:rPr lang="x-none" smtClean="0"/>
              <a:t>Fourth level</a:t>
            </a:r>
          </a:p>
          <a:p>
            <a:pPr lvl="4" eaLnBrk="1" latinLnBrk="0" hangingPunct="1"/>
            <a:r>
              <a:rPr lang="x-none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BF01A-85C1-894E-81D0-42AB5C1C9123}" type="datetime1">
              <a:rPr lang="en-US" smtClean="0"/>
              <a:t>8/31/12</a:t>
            </a:fld>
            <a:endParaRPr lang="sl-S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kumimoji="0" lang="x-none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x-none" smtClean="0"/>
              <a:t>Click to edit Master text styles</a:t>
            </a:r>
          </a:p>
          <a:p>
            <a:pPr lvl="1" eaLnBrk="1" latinLnBrk="0" hangingPunct="1"/>
            <a:r>
              <a:rPr lang="x-none" smtClean="0"/>
              <a:t>Second level</a:t>
            </a:r>
          </a:p>
          <a:p>
            <a:pPr lvl="2" eaLnBrk="1" latinLnBrk="0" hangingPunct="1"/>
            <a:r>
              <a:rPr lang="x-none" smtClean="0"/>
              <a:t>Third level</a:t>
            </a:r>
          </a:p>
          <a:p>
            <a:pPr lvl="3" eaLnBrk="1" latinLnBrk="0" hangingPunct="1"/>
            <a:r>
              <a:rPr lang="x-none" smtClean="0"/>
              <a:t>Fourth level</a:t>
            </a:r>
          </a:p>
          <a:p>
            <a:pPr lvl="4" eaLnBrk="1" latinLnBrk="0" hangingPunct="1"/>
            <a:r>
              <a:rPr lang="x-none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1A0C9-46FC-9D47-8EB9-D59D17D46F02}" type="datetime1">
              <a:rPr lang="en-US" smtClean="0"/>
              <a:t>8/31/12</a:t>
            </a:fld>
            <a:endParaRPr lang="sl-S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x-none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x-none" smtClean="0"/>
              <a:t>Click to edit Master text styles</a:t>
            </a:r>
          </a:p>
          <a:p>
            <a:pPr lvl="1" eaLnBrk="1" latinLnBrk="0" hangingPunct="1"/>
            <a:r>
              <a:rPr lang="x-none" smtClean="0"/>
              <a:t>Second level</a:t>
            </a:r>
          </a:p>
          <a:p>
            <a:pPr lvl="2" eaLnBrk="1" latinLnBrk="0" hangingPunct="1"/>
            <a:r>
              <a:rPr lang="x-none" smtClean="0"/>
              <a:t>Third level</a:t>
            </a:r>
          </a:p>
          <a:p>
            <a:pPr lvl="3" eaLnBrk="1" latinLnBrk="0" hangingPunct="1"/>
            <a:r>
              <a:rPr lang="x-none" smtClean="0"/>
              <a:t>Fourth level</a:t>
            </a:r>
          </a:p>
          <a:p>
            <a:pPr lvl="4" eaLnBrk="1" latinLnBrk="0" hangingPunct="1"/>
            <a:r>
              <a:rPr lang="x-none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26F8D-CA4A-604A-A6B9-179D0BF96DD3}" type="datetime1">
              <a:rPr lang="en-US" smtClean="0"/>
              <a:t>8/31/12</a:t>
            </a:fld>
            <a:endParaRPr lang="sl-S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000128" y="3267456"/>
            <a:ext cx="74066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498230"/>
            <a:ext cx="7772400" cy="2731008"/>
          </a:xfrm>
        </p:spPr>
        <p:txBody>
          <a:bodyPr rIns="100584"/>
          <a:lstStyle>
            <a:lvl1pPr algn="r">
              <a:buNone/>
              <a:defRPr sz="4000" b="1" cap="none">
                <a:solidFill>
                  <a:schemeClr val="accent1">
                    <a:tint val="95000"/>
                    <a:satMod val="200000"/>
                  </a:schemeClr>
                </a:solidFill>
              </a:defRPr>
            </a:lvl1pPr>
          </a:lstStyle>
          <a:p>
            <a:r>
              <a:rPr kumimoji="0" lang="x-none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287713"/>
            <a:ext cx="7772400" cy="1509712"/>
          </a:xfrm>
        </p:spPr>
        <p:txBody>
          <a:bodyPr rIns="128016" anchor="t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x-none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5562600" y="6513670"/>
            <a:ext cx="3002280" cy="274320"/>
          </a:xfrm>
        </p:spPr>
        <p:txBody>
          <a:bodyPr vert="horz" rtlCol="0"/>
          <a:lstStyle/>
          <a:p>
            <a:fld id="{6BEF8033-AC52-904A-A303-E238AD0B6992}" type="datetime1">
              <a:rPr lang="en-US" smtClean="0"/>
              <a:t>8/31/12</a:t>
            </a:fld>
            <a:endParaRPr lang="sl-SI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638952" y="6513670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1600200" y="6513670"/>
            <a:ext cx="3907464" cy="274320"/>
          </a:xfrm>
        </p:spPr>
        <p:txBody>
          <a:bodyPr vert="horz" rtlCol="0"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x-none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x-none" smtClean="0"/>
              <a:t>Click to edit Master text styles</a:t>
            </a:r>
          </a:p>
          <a:p>
            <a:pPr lvl="1" eaLnBrk="1" latinLnBrk="0" hangingPunct="1"/>
            <a:r>
              <a:rPr lang="x-none" smtClean="0"/>
              <a:t>Second level</a:t>
            </a:r>
          </a:p>
          <a:p>
            <a:pPr lvl="2" eaLnBrk="1" latinLnBrk="0" hangingPunct="1"/>
            <a:r>
              <a:rPr lang="x-none" smtClean="0"/>
              <a:t>Third level</a:t>
            </a:r>
          </a:p>
          <a:p>
            <a:pPr lvl="3" eaLnBrk="1" latinLnBrk="0" hangingPunct="1"/>
            <a:r>
              <a:rPr lang="x-none" smtClean="0"/>
              <a:t>Fourth level</a:t>
            </a:r>
          </a:p>
          <a:p>
            <a:pPr lvl="4" eaLnBrk="1" latinLnBrk="0" hangingPunct="1"/>
            <a:r>
              <a:rPr lang="x-none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x-none" smtClean="0"/>
              <a:t>Click to edit Master text styles</a:t>
            </a:r>
          </a:p>
          <a:p>
            <a:pPr lvl="1" eaLnBrk="1" latinLnBrk="0" hangingPunct="1"/>
            <a:r>
              <a:rPr lang="x-none" smtClean="0"/>
              <a:t>Second level</a:t>
            </a:r>
          </a:p>
          <a:p>
            <a:pPr lvl="2" eaLnBrk="1" latinLnBrk="0" hangingPunct="1"/>
            <a:r>
              <a:rPr lang="x-none" smtClean="0"/>
              <a:t>Third level</a:t>
            </a:r>
          </a:p>
          <a:p>
            <a:pPr lvl="3" eaLnBrk="1" latinLnBrk="0" hangingPunct="1"/>
            <a:r>
              <a:rPr lang="x-none" smtClean="0"/>
              <a:t>Fourth level</a:t>
            </a:r>
          </a:p>
          <a:p>
            <a:pPr lvl="4" eaLnBrk="1" latinLnBrk="0" hangingPunct="1"/>
            <a:r>
              <a:rPr lang="x-none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158E5-118B-3E48-96B0-643F70C953A8}" type="datetime1">
              <a:rPr lang="en-US" smtClean="0"/>
              <a:t>8/31/12</a:t>
            </a:fld>
            <a:endParaRPr lang="sl-S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41080" y="6514568"/>
            <a:ext cx="464288" cy="274320"/>
          </a:xfrm>
        </p:spPr>
        <p:txBody>
          <a:bodyPr/>
          <a:lstStyle/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  <p:sp>
        <p:nvSpPr>
          <p:cNvPr id="10" name="Rectangle 9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616744" y="216521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4800600" y="216521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1948"/>
            <a:ext cx="82296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x-none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x-none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x-none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941763"/>
          </a:xfrm>
        </p:spPr>
        <p:txBody>
          <a:bodyPr lIns="9144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x-none" smtClean="0"/>
              <a:t>Click to edit Master text styles</a:t>
            </a:r>
          </a:p>
          <a:p>
            <a:pPr lvl="1" eaLnBrk="1" latinLnBrk="0" hangingPunct="1"/>
            <a:r>
              <a:rPr lang="x-none" smtClean="0"/>
              <a:t>Second level</a:t>
            </a:r>
          </a:p>
          <a:p>
            <a:pPr lvl="2" eaLnBrk="1" latinLnBrk="0" hangingPunct="1"/>
            <a:r>
              <a:rPr lang="x-none" smtClean="0"/>
              <a:t>Third level</a:t>
            </a:r>
          </a:p>
          <a:p>
            <a:pPr lvl="3" eaLnBrk="1" latinLnBrk="0" hangingPunct="1"/>
            <a:r>
              <a:rPr lang="x-none" smtClean="0"/>
              <a:t>Fourth level</a:t>
            </a:r>
          </a:p>
          <a:p>
            <a:pPr lvl="4" eaLnBrk="1" latinLnBrk="0" hangingPunct="1"/>
            <a:r>
              <a:rPr lang="x-none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941763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x-none" smtClean="0"/>
              <a:t>Click to edit Master text styles</a:t>
            </a:r>
          </a:p>
          <a:p>
            <a:pPr lvl="1" eaLnBrk="1" latinLnBrk="0" hangingPunct="1"/>
            <a:r>
              <a:rPr lang="x-none" smtClean="0"/>
              <a:t>Second level</a:t>
            </a:r>
          </a:p>
          <a:p>
            <a:pPr lvl="2" eaLnBrk="1" latinLnBrk="0" hangingPunct="1"/>
            <a:r>
              <a:rPr lang="x-none" smtClean="0"/>
              <a:t>Third level</a:t>
            </a:r>
          </a:p>
          <a:p>
            <a:pPr lvl="3" eaLnBrk="1" latinLnBrk="0" hangingPunct="1"/>
            <a:r>
              <a:rPr lang="x-none" smtClean="0"/>
              <a:t>Fourth level</a:t>
            </a:r>
          </a:p>
          <a:p>
            <a:pPr lvl="4" eaLnBrk="1" latinLnBrk="0" hangingPunct="1"/>
            <a:r>
              <a:rPr lang="x-none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825C3-8B45-5045-B31B-D7603ED389FB}" type="datetime1">
              <a:rPr lang="en-US" smtClean="0"/>
              <a:t>8/31/12</a:t>
            </a:fld>
            <a:endParaRPr lang="sl-SI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8641080" y="6514568"/>
            <a:ext cx="464288" cy="274320"/>
          </a:xfrm>
        </p:spPr>
        <p:txBody>
          <a:bodyPr/>
          <a:lstStyle/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3218"/>
            <a:ext cx="8229600" cy="1143000"/>
          </a:xfrm>
        </p:spPr>
        <p:txBody>
          <a:bodyPr/>
          <a:lstStyle/>
          <a:p>
            <a:r>
              <a:rPr kumimoji="0" lang="x-none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CB7B4-48DE-174B-8517-9F58225B71CC}" type="datetime1">
              <a:rPr lang="en-US" smtClean="0"/>
              <a:t>8/31/12</a:t>
            </a:fld>
            <a:endParaRPr lang="sl-SI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  <p:sp>
        <p:nvSpPr>
          <p:cNvPr id="7" name="Rectangle 6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34EC30-6A1F-8849-BB75-783E884E243F}" type="datetime1">
              <a:rPr lang="en-US" smtClean="0"/>
              <a:t>8/31/12</a:t>
            </a:fld>
            <a:endParaRPr lang="sl-SI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057552" y="105765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63136" y="304800"/>
            <a:ext cx="3931920" cy="762000"/>
          </a:xfrm>
        </p:spPr>
        <p:txBody>
          <a:bodyPr anchor="b"/>
          <a:lstStyle>
            <a:lvl1pPr marL="0" algn="r">
              <a:buNone/>
              <a:defRPr sz="2000" b="1"/>
            </a:lvl1pPr>
          </a:lstStyle>
          <a:p>
            <a:r>
              <a:rPr kumimoji="0" lang="x-none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963136" y="1107560"/>
            <a:ext cx="3931920" cy="1066800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x-none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228600" y="2209800"/>
            <a:ext cx="8666456" cy="3977640"/>
          </a:xfrm>
        </p:spPr>
        <p:txBody>
          <a:bodyPr/>
          <a:lstStyle>
            <a:lvl1pPr marL="292608">
              <a:defRPr sz="3200"/>
            </a:lvl1pPr>
            <a:lvl2pPr marL="594360">
              <a:defRPr sz="2800"/>
            </a:lvl2pPr>
            <a:lvl3pPr marL="822960">
              <a:defRPr sz="2400"/>
            </a:lvl3pPr>
            <a:lvl4pPr marL="1051560">
              <a:defRPr sz="2000"/>
            </a:lvl4pPr>
            <a:lvl5pPr marL="1261872">
              <a:defRPr sz="2000"/>
            </a:lvl5pPr>
          </a:lstStyle>
          <a:p>
            <a:pPr lvl="0" eaLnBrk="1" latinLnBrk="0" hangingPunct="1"/>
            <a:r>
              <a:rPr lang="x-none" smtClean="0"/>
              <a:t>Click to edit Master text styles</a:t>
            </a:r>
          </a:p>
          <a:p>
            <a:pPr lvl="1" eaLnBrk="1" latinLnBrk="0" hangingPunct="1"/>
            <a:r>
              <a:rPr lang="x-none" smtClean="0"/>
              <a:t>Second level</a:t>
            </a:r>
          </a:p>
          <a:p>
            <a:pPr lvl="2" eaLnBrk="1" latinLnBrk="0" hangingPunct="1"/>
            <a:r>
              <a:rPr lang="x-none" smtClean="0"/>
              <a:t>Third level</a:t>
            </a:r>
          </a:p>
          <a:p>
            <a:pPr lvl="3" eaLnBrk="1" latinLnBrk="0" hangingPunct="1"/>
            <a:r>
              <a:rPr lang="x-none" smtClean="0"/>
              <a:t>Fourth level</a:t>
            </a:r>
          </a:p>
          <a:p>
            <a:pPr lvl="4" eaLnBrk="1" latinLnBrk="0" hangingPunct="1"/>
            <a:r>
              <a:rPr lang="x-none" smtClean="0"/>
              <a:t>Fifth level</a:t>
            </a:r>
            <a:endParaRPr kumimoji="0"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>
          <a:xfrm>
            <a:off x="5562600" y="6513670"/>
            <a:ext cx="3002280" cy="274320"/>
          </a:xfrm>
        </p:spPr>
        <p:txBody>
          <a:bodyPr vert="horz" rtlCol="0"/>
          <a:lstStyle/>
          <a:p>
            <a:fld id="{FA8E8327-E66A-E744-871B-EB323C10CD8A}" type="datetime1">
              <a:rPr lang="en-US" smtClean="0"/>
              <a:t>8/31/12</a:t>
            </a:fld>
            <a:endParaRPr lang="sl-SI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>
          <a:xfrm>
            <a:off x="8638952" y="6513670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2"/>
          </p:nvPr>
        </p:nvSpPr>
        <p:spPr>
          <a:xfrm>
            <a:off x="1600200" y="6513670"/>
            <a:ext cx="3907464" cy="274320"/>
          </a:xfrm>
        </p:spPr>
        <p:txBody>
          <a:bodyPr vert="horz" rtlCol="0"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0443" y="4724400"/>
            <a:ext cx="5486400" cy="664536"/>
          </a:xfrm>
        </p:spPr>
        <p:txBody>
          <a:bodyPr anchor="b"/>
          <a:lstStyle>
            <a:lvl1pPr marL="0" algn="r">
              <a:buNone/>
              <a:defRPr sz="2000" b="1"/>
            </a:lvl1pPr>
          </a:lstStyle>
          <a:p>
            <a:r>
              <a:rPr kumimoji="0" lang="x-none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0443" y="5388936"/>
            <a:ext cx="5486400" cy="912255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x-none" smtClean="0"/>
              <a:t>Click to edit Master text styles</a:t>
            </a:r>
          </a:p>
        </p:txBody>
      </p:sp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304800" y="249864"/>
            <a:ext cx="8534400" cy="4343400"/>
          </a:xfrm>
          <a:prstGeom prst="round2DiagRect">
            <a:avLst>
              <a:gd name="adj1" fmla="val 11403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x-none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5562600" y="6509004"/>
            <a:ext cx="3002280" cy="274320"/>
          </a:xfrm>
        </p:spPr>
        <p:txBody>
          <a:bodyPr vert="horz" rtlCol="0"/>
          <a:lstStyle/>
          <a:p>
            <a:fld id="{27118338-2849-BB49-9A33-9835799A7DF4}" type="datetime1">
              <a:rPr lang="en-US" smtClean="0"/>
              <a:t>8/31/12</a:t>
            </a:fld>
            <a:endParaRPr lang="sl-SI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638952" y="6509004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1600200" y="6509004"/>
            <a:ext cx="3907464" cy="274320"/>
          </a:xfrm>
        </p:spPr>
        <p:txBody>
          <a:bodyPr vert="horz" rtlCol="0"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164592" y="147085"/>
            <a:ext cx="8810846" cy="6565392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1295400" y="6400800"/>
            <a:ext cx="4212264" cy="274320"/>
          </a:xfrm>
          <a:prstGeom prst="rect">
            <a:avLst/>
          </a:prstGeom>
        </p:spPr>
        <p:txBody>
          <a:bodyPr/>
          <a:lstStyle>
            <a:lvl1pPr algn="r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</a:lstStyle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5562600" y="6400800"/>
            <a:ext cx="3002280" cy="274320"/>
          </a:xfrm>
          <a:prstGeom prst="rect">
            <a:avLst/>
          </a:prstGeom>
        </p:spPr>
        <p:txBody>
          <a:bodyPr/>
          <a:lstStyle>
            <a:lvl1pPr algn="l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</a:lstStyle>
          <a:p>
            <a:fld id="{8BA04686-9A8F-0843-8410-7C433A6C4C8D}" type="datetime1">
              <a:rPr lang="en-US" smtClean="0"/>
              <a:t>8/31/12</a:t>
            </a:fld>
            <a:endParaRPr lang="sl-SI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38952" y="6514568"/>
            <a:ext cx="464288" cy="274320"/>
          </a:xfrm>
          <a:prstGeom prst="rect">
            <a:avLst/>
          </a:prstGeom>
        </p:spPr>
        <p:txBody>
          <a:bodyPr anchor="ctr"/>
          <a:lstStyle>
            <a:lvl1pPr algn="r" eaLnBrk="1" latinLnBrk="0" hangingPunct="1">
              <a:defRPr kumimoji="0" sz="1600">
                <a:solidFill>
                  <a:schemeClr val="tx2">
                    <a:shade val="90000"/>
                  </a:schemeClr>
                </a:solidFill>
                <a:effectLst/>
              </a:defRPr>
            </a:lvl1pPr>
          </a:lstStyle>
          <a:p>
            <a:fld id="{A68BC142-3D04-FB44-BDE8-C45B906B4417}" type="slidenum">
              <a:rPr lang="sl-SI" smtClean="0"/>
              <a:pPr/>
              <a:t>‹#›</a:t>
            </a:fld>
            <a:endParaRPr lang="sl-SI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53536"/>
            <a:ext cx="8229600" cy="1143000"/>
          </a:xfrm>
          <a:prstGeom prst="rect">
            <a:avLst/>
          </a:prstGeom>
        </p:spPr>
        <p:txBody>
          <a:bodyPr rIns="91440" anchor="b">
            <a:normAutofit/>
            <a:scene3d>
              <a:camera prst="orthographicFront"/>
              <a:lightRig rig="soft" dir="t">
                <a:rot lat="0" lon="0" rev="2400000"/>
              </a:lightRig>
            </a:scene3d>
            <a:sp3d>
              <a:bevelT w="19050" h="12700"/>
            </a:sp3d>
          </a:bodyPr>
          <a:lstStyle/>
          <a:p>
            <a:r>
              <a:rPr kumimoji="0" lang="x-none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46237"/>
            <a:ext cx="8229600" cy="452628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x-none" smtClean="0"/>
              <a:t>Click to edit Master text styles</a:t>
            </a:r>
          </a:p>
          <a:p>
            <a:pPr lvl="1" eaLnBrk="1" latinLnBrk="0" hangingPunct="1"/>
            <a:r>
              <a:rPr kumimoji="0" lang="x-none" smtClean="0"/>
              <a:t>Second level</a:t>
            </a:r>
          </a:p>
          <a:p>
            <a:pPr lvl="2" eaLnBrk="1" latinLnBrk="0" hangingPunct="1"/>
            <a:r>
              <a:rPr kumimoji="0" lang="x-none" smtClean="0"/>
              <a:t>Third level</a:t>
            </a:r>
          </a:p>
          <a:p>
            <a:pPr lvl="3" eaLnBrk="1" latinLnBrk="0" hangingPunct="1"/>
            <a:r>
              <a:rPr kumimoji="0" lang="x-none" smtClean="0"/>
              <a:t>Fourth level</a:t>
            </a:r>
          </a:p>
          <a:p>
            <a:pPr lvl="4" eaLnBrk="1" latinLnBrk="0" hangingPunct="1"/>
            <a:r>
              <a:rPr kumimoji="0" lang="x-none" smtClean="0"/>
              <a:t>Fifth level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dt="0"/>
  <p:txStyles>
    <p:titleStyle>
      <a:lvl1pPr marL="54864" algn="r" rtl="0" eaLnBrk="1" latinLnBrk="0" hangingPunct="1">
        <a:spcBef>
          <a:spcPct val="0"/>
        </a:spcBef>
        <a:buNone/>
        <a:defRPr kumimoji="0" sz="4600" kern="1200">
          <a:solidFill>
            <a:schemeClr val="tx2">
              <a:tint val="100000"/>
              <a:shade val="90000"/>
              <a:satMod val="250000"/>
              <a:alpha val="100000"/>
            </a:schemeClr>
          </a:solidFill>
          <a:effectLst>
            <a:outerShdw blurRad="38100" dist="25500" dir="5400000" algn="tl" rotWithShape="0">
              <a:srgbClr val="000000">
                <a:satMod val="180000"/>
                <a:alpha val="75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292100" indent="-292100" algn="l" rtl="0" eaLnBrk="1" latinLnBrk="0" hangingPunct="1">
        <a:spcBef>
          <a:spcPts val="0"/>
        </a:spcBef>
        <a:buClr>
          <a:schemeClr val="accent1"/>
        </a:buClr>
        <a:buSzPct val="70000"/>
        <a:buFont typeface="Wingdings 2"/>
        <a:buChar char="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rtl="0" eaLnBrk="1" latinLnBrk="0" hangingPunct="1">
        <a:spcBef>
          <a:spcPts val="400"/>
        </a:spcBef>
        <a:buClr>
          <a:schemeClr val="accent2"/>
        </a:buClr>
        <a:buSzPct val="90000"/>
        <a:buFontTx/>
        <a:buChar char="•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192024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82880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sl-SI" dirty="0" smtClean="0"/>
              <a:t>Od linearne funkcije do hanojskega stolpa</a:t>
            </a:r>
            <a:endParaRPr lang="sl-SI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33600" y="2819399"/>
            <a:ext cx="6560234" cy="2411731"/>
          </a:xfrm>
        </p:spPr>
        <p:txBody>
          <a:bodyPr>
            <a:normAutofit/>
          </a:bodyPr>
          <a:lstStyle/>
          <a:p>
            <a:pPr algn="r"/>
            <a:r>
              <a:rPr lang="sl-SI" dirty="0" smtClean="0">
                <a:solidFill>
                  <a:srgbClr val="FFFF00"/>
                </a:solidFill>
              </a:rPr>
              <a:t>Andrej Brodnik</a:t>
            </a:r>
          </a:p>
          <a:p>
            <a:pPr algn="r"/>
            <a:r>
              <a:rPr lang="sl-SI" sz="2800" dirty="0" smtClean="0"/>
              <a:t>Univerza na Primorskem, FAMNIT </a:t>
            </a:r>
          </a:p>
          <a:p>
            <a:r>
              <a:rPr lang="sl-SI" sz="2800" dirty="0"/>
              <a:t>Univerza v Ljubljani, </a:t>
            </a:r>
            <a:r>
              <a:rPr lang="sl-SI" sz="2800" dirty="0" smtClean="0"/>
              <a:t>FRI</a:t>
            </a:r>
          </a:p>
          <a:p>
            <a:pPr algn="r"/>
            <a:r>
              <a:rPr lang="sl-SI" dirty="0" smtClean="0">
                <a:solidFill>
                  <a:srgbClr val="FFFF00"/>
                </a:solidFill>
              </a:rPr>
              <a:t>Nataša Kristan</a:t>
            </a:r>
          </a:p>
          <a:p>
            <a:pPr algn="r"/>
            <a:r>
              <a:rPr lang="sl-SI" sz="2800" dirty="0" smtClean="0"/>
              <a:t>Univerza v Ljubljani, FRI</a:t>
            </a:r>
            <a:endParaRPr lang="sl-SI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1</a:t>
            </a:fld>
            <a:endParaRPr lang="sl-S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Za zaključek prve ure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sl-SI" dirty="0" smtClean="0"/>
              <a:t>zamenjajmo funkcijo predstavi, da nam bo izrisovala funkcije</a:t>
            </a:r>
          </a:p>
          <a:p>
            <a:r>
              <a:rPr lang="sl-SI" dirty="0"/>
              <a:t>program: </a:t>
            </a:r>
            <a:r>
              <a:rPr lang="sl-SI" dirty="0" smtClean="0">
                <a:solidFill>
                  <a:srgbClr val="CCFFCC"/>
                </a:solidFill>
              </a:rPr>
              <a:t>linearna_funkcija_risi</a:t>
            </a:r>
          </a:p>
          <a:p>
            <a:endParaRPr lang="sl-SI" dirty="0">
              <a:solidFill>
                <a:srgbClr val="CCFFCC"/>
              </a:solidFill>
            </a:endParaRPr>
          </a:p>
          <a:p>
            <a:r>
              <a:rPr lang="sl-SI" dirty="0" smtClean="0">
                <a:solidFill>
                  <a:srgbClr val="CCFFCC"/>
                </a:solidFill>
              </a:rPr>
              <a:t>Izzivi:</a:t>
            </a:r>
            <a:endParaRPr lang="sl-SI" dirty="0" smtClean="0"/>
          </a:p>
          <a:p>
            <a:pPr lvl="1"/>
            <a:r>
              <a:rPr lang="sl-SI" dirty="0" smtClean="0"/>
              <a:t>izpiši čas v sekundah, minutah, urah, dnevih in letih, če je podan v sekundah</a:t>
            </a:r>
          </a:p>
          <a:p>
            <a:pPr lvl="1"/>
            <a:r>
              <a:rPr lang="sl-SI" dirty="0" smtClean="0"/>
              <a:t>pri risanju dodajmo koordinatni osi in naj bo graf pravilno usmerjen</a:t>
            </a:r>
          </a:p>
          <a:p>
            <a:pPr lvl="1"/>
            <a:r>
              <a:rPr lang="sl-SI" dirty="0" smtClean="0"/>
              <a:t>...</a:t>
            </a:r>
            <a:endParaRPr lang="sl-SI" dirty="0"/>
          </a:p>
          <a:p>
            <a:endParaRPr lang="sl-SI" dirty="0"/>
          </a:p>
          <a:p>
            <a:endParaRPr lang="sl-SI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10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19735176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Hanojski stolp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l-SI" dirty="0" smtClean="0"/>
              <a:t>Problem pravi:</a:t>
            </a:r>
          </a:p>
          <a:p>
            <a:pPr lvl="1">
              <a:buNone/>
            </a:pPr>
            <a:r>
              <a:rPr lang="sl-SI" i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Hanojski stolp imenujemo tudi bramanski stolp. Sestoji iz niza 64 vedno manjših zlatih diskov z luknjami v sredini. Diski so nameščeni na palčki in bramani jih morajo prestaviti po posebnem pravilu na drugo palčko. Pravilo pravi, da mora biti vedno manjši disk na večjem disku.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11</a:t>
            </a:fld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Hanojski stolp – </a:t>
            </a:r>
            <a:r>
              <a:rPr lang="sl-SI" i="1" dirty="0" smtClean="0"/>
              <a:t>kaj</a:t>
            </a:r>
            <a:endParaRPr lang="sl-SI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>
              <a:buNone/>
            </a:pPr>
            <a:r>
              <a:rPr lang="en-US" dirty="0" smtClean="0">
                <a:latin typeface="Courier New"/>
                <a:cs typeface="Courier New"/>
              </a:rPr>
              <a:t>void </a:t>
            </a:r>
            <a:r>
              <a:rPr lang="en-US" dirty="0" err="1" smtClean="0">
                <a:latin typeface="Courier New"/>
                <a:cs typeface="Courier New"/>
              </a:rPr>
              <a:t>hanoi</a:t>
            </a:r>
            <a:r>
              <a:rPr lang="en-US" dirty="0" smtClean="0">
                <a:latin typeface="Courier New"/>
                <a:cs typeface="Courier New"/>
              </a:rPr>
              <a:t>(z, k, v, n)</a:t>
            </a:r>
          </a:p>
          <a:p>
            <a:pPr lvl="1">
              <a:buNone/>
            </a:pPr>
            <a:r>
              <a:rPr lang="en-US" dirty="0" err="1" smtClean="0">
                <a:latin typeface="Courier New"/>
                <a:cs typeface="Courier New"/>
              </a:rPr>
              <a:t>Opis</a:t>
            </a:r>
            <a:r>
              <a:rPr lang="en-US" dirty="0" smtClean="0">
                <a:latin typeface="Courier New"/>
                <a:cs typeface="Courier New"/>
              </a:rPr>
              <a:t>: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prestavi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n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diskov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iz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zacetne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palčke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z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na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končno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palčko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k,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pri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čemer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lahko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nekaj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odloži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na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vmesno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</a:t>
            </a:r>
            <a:r>
              <a:rPr lang="en-US" b="1" dirty="0" err="1" smtClean="0">
                <a:solidFill>
                  <a:srgbClr val="FFFF00"/>
                </a:solidFill>
                <a:latin typeface="Courier New"/>
                <a:cs typeface="Courier New"/>
              </a:rPr>
              <a:t>palčko</a:t>
            </a:r>
            <a:r>
              <a:rPr lang="en-US" b="1" dirty="0" smtClean="0">
                <a:solidFill>
                  <a:srgbClr val="FFFF00"/>
                </a:solidFill>
                <a:latin typeface="Courier New"/>
                <a:cs typeface="Courier New"/>
              </a:rPr>
              <a:t> v.</a:t>
            </a:r>
          </a:p>
          <a:p>
            <a:pPr lvl="1">
              <a:buNone/>
            </a:pPr>
            <a:r>
              <a:rPr lang="en-US" dirty="0" smtClean="0">
                <a:latin typeface="Courier New"/>
                <a:cs typeface="Courier New"/>
              </a:rPr>
              <a:t>  </a:t>
            </a:r>
            <a:endParaRPr lang="en-US" dirty="0">
              <a:latin typeface="Courier New"/>
              <a:cs typeface="Courier New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12</a:t>
            </a:fld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Hanojski stolp – </a:t>
            </a:r>
            <a:r>
              <a:rPr lang="sl-SI" i="1" dirty="0" smtClean="0"/>
              <a:t>kako</a:t>
            </a:r>
            <a:endParaRPr lang="sl-SI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sl-SI" dirty="0" smtClean="0"/>
              <a:t>Kako:</a:t>
            </a:r>
          </a:p>
          <a:p>
            <a:pPr lvl="1"/>
            <a:r>
              <a:rPr lang="sl-SI" dirty="0" smtClean="0"/>
              <a:t>če je n = 0: ne naredimo nič</a:t>
            </a:r>
          </a:p>
          <a:p>
            <a:pPr lvl="1"/>
            <a:r>
              <a:rPr lang="sl-SI" dirty="0" smtClean="0"/>
              <a:t>če je n = 1: prestavimo disk z začetne na končno palčko</a:t>
            </a:r>
          </a:p>
          <a:p>
            <a:pPr lvl="1"/>
            <a:r>
              <a:rPr lang="sl-SI" dirty="0" smtClean="0"/>
              <a:t>če je x &gt; 1:</a:t>
            </a:r>
          </a:p>
          <a:p>
            <a:pPr lvl="2"/>
            <a:r>
              <a:rPr lang="sl-SI" dirty="0" smtClean="0"/>
              <a:t>(i) prestavimo (umaknemo) n-1 disk z začetne palčke na vmesno palčko, pri čemer lahko končno palčko sedaj uporabimo za vmesno palčko</a:t>
            </a:r>
          </a:p>
          <a:p>
            <a:pPr lvl="2"/>
            <a:r>
              <a:rPr lang="sl-SI" dirty="0" smtClean="0"/>
              <a:t>(ii) prestavimo najbolj spodnji (n-ti) disk z začetne na končno palčko</a:t>
            </a:r>
          </a:p>
          <a:p>
            <a:pPr lvl="2"/>
            <a:r>
              <a:rPr lang="sl-SI" dirty="0" smtClean="0"/>
              <a:t>(iiI) prestavimo še n-1 disk z vmesne palčke na končno palčko, pri čemer lahko začetno palčko sedaj uporabimo za vmesno palčko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13</a:t>
            </a:fld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3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Hanojski stolp – </a:t>
            </a:r>
            <a:r>
              <a:rPr lang="sl-SI" i="1" dirty="0" smtClean="0"/>
              <a:t>kako</a:t>
            </a:r>
            <a:endParaRPr lang="sl-SI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sl-SI" dirty="0" smtClean="0"/>
              <a:t>Koraka (i) in (iii) sta dejansko enaka kot:</a:t>
            </a:r>
          </a:p>
          <a:p>
            <a:pPr lvl="1"/>
            <a:r>
              <a:rPr lang="sl-SI" dirty="0" smtClean="0"/>
              <a:t>(i) prestavimo (umaknemo) n-1 disk z začetne palčke na vmesno palčko, pri čemer lahko končno palčko sedaj uporabimo za vmesno palčko</a:t>
            </a:r>
          </a:p>
          <a:p>
            <a:pPr lvl="1">
              <a:buNone/>
            </a:pPr>
            <a:endParaRPr lang="sl-SI" dirty="0" smtClean="0"/>
          </a:p>
          <a:p>
            <a:pPr lvl="1" algn="ctr">
              <a:buNone/>
            </a:pPr>
            <a:r>
              <a:rPr lang="sl-SI" sz="281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hanoi(zacetna, vmesna, koncna, n-1)</a:t>
            </a:r>
          </a:p>
          <a:p>
            <a:pPr lvl="1" algn="ctr">
              <a:buNone/>
            </a:pPr>
            <a:endParaRPr lang="sl-SI" dirty="0" smtClean="0"/>
          </a:p>
          <a:p>
            <a:pPr lvl="1"/>
            <a:r>
              <a:rPr lang="sl-SI" dirty="0" smtClean="0"/>
              <a:t>(iii) prestavimo še n-1 disk z vmesne palčke na končno palčko, pri čemer lahko začetno palčko sedaj uporabimo za vmesno palčko</a:t>
            </a:r>
          </a:p>
          <a:p>
            <a:pPr lvl="1">
              <a:buNone/>
            </a:pPr>
            <a:endParaRPr lang="sl-SI" dirty="0" smtClean="0"/>
          </a:p>
          <a:p>
            <a:pPr lvl="1" algn="ctr">
              <a:buNone/>
            </a:pPr>
            <a:r>
              <a:rPr lang="sl-SI" sz="281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hanoi(vmesna, koncna, zacetna, n-1)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14</a:t>
            </a:fld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3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Hanojski stolp</a:t>
            </a:r>
            <a:endParaRPr lang="sl-SI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l-SI" dirty="0"/>
              <a:t>program: </a:t>
            </a:r>
            <a:r>
              <a:rPr lang="sl-SI" dirty="0" smtClean="0">
                <a:solidFill>
                  <a:srgbClr val="CCFFCC"/>
                </a:solidFill>
              </a:rPr>
              <a:t>hanoi</a:t>
            </a:r>
            <a:endParaRPr lang="sl-SI" dirty="0">
              <a:solidFill>
                <a:srgbClr val="CCFFCC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15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74987628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3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l-SI" dirty="0" smtClean="0"/>
              <a:t>Hanojski stolp – celotna zgodbica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buNone/>
            </a:pPr>
            <a:r>
              <a:rPr lang="sl-SI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Hanojski stolp imenujemo tudi bramanski stolp. Sestoji iz niza 64 vedno manjših zlatih diskov z luknjami v sredini. Diski so nameščeni na palčki in bramani jih morajo prestaviti po posebnem pravilu na drugo palčko.</a:t>
            </a:r>
            <a:r>
              <a:rPr lang="sl-SI" dirty="0" smtClean="0">
                <a:solidFill>
                  <a:srgbClr val="66A7B9"/>
                </a:solidFill>
              </a:rPr>
              <a:t> </a:t>
            </a:r>
            <a:r>
              <a:rPr lang="sl-SI" dirty="0" smtClean="0">
                <a:solidFill>
                  <a:srgbClr val="FFFF00"/>
                </a:solidFill>
              </a:rPr>
              <a:t>Ko bodo prestavili zadnji disk, pravi zgodba, bo konec sveta.</a:t>
            </a:r>
          </a:p>
          <a:p>
            <a:endParaRPr lang="sl-SI" dirty="0" smtClean="0"/>
          </a:p>
          <a:p>
            <a:r>
              <a:rPr lang="sl-SI" dirty="0" smtClean="0"/>
              <a:t>in kdaj bo konec sveta?</a:t>
            </a:r>
          </a:p>
          <a:p>
            <a:r>
              <a:rPr lang="sl-SI" dirty="0" smtClean="0"/>
              <a:t>najprej število premikov </a:t>
            </a:r>
            <a:r>
              <a:rPr lang="sl-SI" dirty="0" smtClean="0">
                <a:solidFill>
                  <a:srgbClr val="FFFF00"/>
                </a:solidFill>
              </a:rPr>
              <a:t>T(n)</a:t>
            </a:r>
          </a:p>
          <a:p>
            <a:endParaRPr lang="sl-SI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16</a:t>
            </a:fld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l-SI" dirty="0" smtClean="0"/>
              <a:t>Hanojski stolp in T(n)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46237"/>
            <a:ext cx="4082085" cy="2309394"/>
          </a:xfrm>
        </p:spPr>
        <p:txBody>
          <a:bodyPr>
            <a:normAutofit lnSpcReduction="10000"/>
          </a:bodyPr>
          <a:lstStyle/>
          <a:p>
            <a:r>
              <a:rPr lang="sl-SI" dirty="0" smtClean="0"/>
              <a:t>Koliko je T(n) – štejmo:</a:t>
            </a:r>
          </a:p>
          <a:p>
            <a:pPr lvl="1"/>
            <a:r>
              <a:rPr lang="sl-SI" dirty="0" smtClean="0"/>
              <a:t>n = 1: T(1) = 1</a:t>
            </a:r>
          </a:p>
          <a:p>
            <a:pPr lvl="1"/>
            <a:r>
              <a:rPr lang="sl-SI" dirty="0" smtClean="0"/>
              <a:t>n = 2: T(2) = 3</a:t>
            </a:r>
          </a:p>
          <a:p>
            <a:pPr lvl="1"/>
            <a:r>
              <a:rPr lang="sl-SI" dirty="0" smtClean="0"/>
              <a:t>...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17</a:t>
            </a:fld>
            <a:endParaRPr lang="sl-SI"/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4124374" y="1646237"/>
            <a:ext cx="4562426" cy="2867129"/>
          </a:xfrm>
          <a:prstGeom prst="rect">
            <a:avLst/>
          </a:prstGeom>
        </p:spPr>
        <p:txBody>
          <a:bodyPr>
            <a:normAutofit fontScale="55000" lnSpcReduction="20000"/>
          </a:bodyPr>
          <a:lstStyle/>
          <a:p>
            <a:pPr marL="182880" indent="-228600" defTabSz="914400">
              <a:spcBef>
                <a:spcPts val="400"/>
              </a:spcBef>
              <a:buClr>
                <a:schemeClr val="accent2"/>
              </a:buClr>
              <a:buSzPct val="90000"/>
              <a:defRPr/>
            </a:pPr>
            <a:r>
              <a:rPr lang="en-US" sz="2600" noProof="1">
                <a:latin typeface="Courier New"/>
                <a:cs typeface="Courier New"/>
              </a:rPr>
              <a:t>void hanoi</a:t>
            </a:r>
            <a:r>
              <a:rPr lang="en-US" sz="2600" noProof="1" smtClean="0">
                <a:latin typeface="Courier New"/>
                <a:cs typeface="Courier New"/>
              </a:rPr>
              <a:t>(zacetni</a:t>
            </a:r>
            <a:r>
              <a:rPr lang="en-US" sz="2600" noProof="1">
                <a:latin typeface="Courier New"/>
                <a:cs typeface="Courier New"/>
              </a:rPr>
              <a:t>, </a:t>
            </a:r>
            <a:r>
              <a:rPr lang="en-US" sz="2600" noProof="1" smtClean="0">
                <a:latin typeface="Courier New"/>
                <a:cs typeface="Courier New"/>
              </a:rPr>
              <a:t>koncni</a:t>
            </a:r>
            <a:r>
              <a:rPr lang="en-US" sz="2600" noProof="1">
                <a:latin typeface="Courier New"/>
                <a:cs typeface="Courier New"/>
              </a:rPr>
              <a:t>, </a:t>
            </a:r>
            <a:r>
              <a:rPr lang="en-US" sz="2600" noProof="1" smtClean="0">
                <a:latin typeface="Courier New"/>
                <a:cs typeface="Courier New"/>
              </a:rPr>
              <a:t>vmesni</a:t>
            </a:r>
            <a:r>
              <a:rPr lang="en-US" sz="2600" noProof="1">
                <a:latin typeface="Courier New"/>
                <a:cs typeface="Courier New"/>
              </a:rPr>
              <a:t>, </a:t>
            </a:r>
            <a:r>
              <a:rPr lang="en-US" sz="2600" noProof="1" smtClean="0">
                <a:latin typeface="Courier New"/>
                <a:cs typeface="Courier New"/>
              </a:rPr>
              <a:t>n</a:t>
            </a:r>
            <a:r>
              <a:rPr lang="en-US" sz="2600" noProof="1">
                <a:latin typeface="Courier New"/>
                <a:cs typeface="Courier New"/>
              </a:rPr>
              <a:t>) {</a:t>
            </a:r>
          </a:p>
          <a:p>
            <a:pPr marL="182880" indent="-228600" defTabSz="914400">
              <a:spcBef>
                <a:spcPts val="400"/>
              </a:spcBef>
              <a:buClr>
                <a:schemeClr val="accent2"/>
              </a:buClr>
              <a:buSzPct val="90000"/>
              <a:defRPr/>
            </a:pPr>
            <a:r>
              <a:rPr lang="en-US" sz="2600" noProof="1">
                <a:latin typeface="Courier New"/>
                <a:cs typeface="Courier New"/>
              </a:rPr>
              <a:t>  if (n == 0) return;</a:t>
            </a:r>
          </a:p>
          <a:p>
            <a:pPr marL="182880" indent="-228600" defTabSz="914400">
              <a:spcBef>
                <a:spcPts val="400"/>
              </a:spcBef>
              <a:buClr>
                <a:schemeClr val="accent2"/>
              </a:buClr>
              <a:buSzPct val="90000"/>
              <a:defRPr/>
            </a:pPr>
            <a:r>
              <a:rPr lang="en-US" sz="2600" noProof="1">
                <a:latin typeface="Courier New"/>
                <a:cs typeface="Courier New"/>
              </a:rPr>
              <a:t>  if (n == 1) </a:t>
            </a:r>
            <a:r>
              <a:rPr lang="en-US" sz="2600" noProof="1" smtClean="0">
                <a:latin typeface="Courier New"/>
                <a:cs typeface="Courier New"/>
              </a:rPr>
              <a:t>{</a:t>
            </a:r>
          </a:p>
          <a:p>
            <a:pPr marL="182880" indent="-228600" defTabSz="914400">
              <a:spcBef>
                <a:spcPts val="400"/>
              </a:spcBef>
              <a:buClr>
                <a:schemeClr val="accent2"/>
              </a:buClr>
              <a:buSzPct val="90000"/>
              <a:defRPr/>
            </a:pPr>
            <a:r>
              <a:rPr lang="en-US" sz="2600" noProof="1" smtClean="0">
                <a:latin typeface="Courier New"/>
                <a:cs typeface="Courier New"/>
              </a:rPr>
              <a:t>    </a:t>
            </a:r>
            <a:r>
              <a:rPr lang="en-US" sz="2600" b="1" noProof="1" smtClean="0">
                <a:solidFill>
                  <a:srgbClr val="FFFF00"/>
                </a:solidFill>
                <a:latin typeface="Courier New"/>
                <a:cs typeface="Courier New"/>
              </a:rPr>
              <a:t>premakni(zacetni, koncni);</a:t>
            </a:r>
          </a:p>
          <a:p>
            <a:pPr marL="182880" indent="-228600" defTabSz="914400">
              <a:spcBef>
                <a:spcPts val="400"/>
              </a:spcBef>
              <a:buClr>
                <a:schemeClr val="accent2"/>
              </a:buClr>
              <a:buSzPct val="90000"/>
              <a:defRPr/>
            </a:pPr>
            <a:r>
              <a:rPr lang="en-US" sz="2600" noProof="1" smtClean="0">
                <a:latin typeface="Courier New"/>
                <a:cs typeface="Courier New"/>
              </a:rPr>
              <a:t>    </a:t>
            </a:r>
            <a:r>
              <a:rPr lang="en-US" sz="2600" noProof="1">
                <a:latin typeface="Courier New"/>
                <a:cs typeface="Courier New"/>
              </a:rPr>
              <a:t>return;</a:t>
            </a:r>
          </a:p>
          <a:p>
            <a:pPr marL="182880" indent="-228600" defTabSz="914400">
              <a:spcBef>
                <a:spcPts val="400"/>
              </a:spcBef>
              <a:buClr>
                <a:schemeClr val="accent2"/>
              </a:buClr>
              <a:buSzPct val="90000"/>
              <a:defRPr/>
            </a:pPr>
            <a:r>
              <a:rPr lang="en-US" sz="2600" noProof="1">
                <a:latin typeface="Courier New"/>
                <a:cs typeface="Courier New"/>
              </a:rPr>
              <a:t>  }</a:t>
            </a:r>
          </a:p>
          <a:p>
            <a:pPr marL="182880" indent="-228600" defTabSz="914400">
              <a:spcBef>
                <a:spcPts val="400"/>
              </a:spcBef>
              <a:buClr>
                <a:schemeClr val="accent2"/>
              </a:buClr>
              <a:buSzPct val="90000"/>
              <a:defRPr/>
            </a:pPr>
            <a:r>
              <a:rPr lang="en-US" sz="2600" noProof="1">
                <a:latin typeface="Courier New"/>
                <a:cs typeface="Courier New"/>
              </a:rPr>
              <a:t>  </a:t>
            </a:r>
            <a:r>
              <a:rPr lang="en-US" sz="2600" b="1" noProof="1">
                <a:solidFill>
                  <a:srgbClr val="FF6600"/>
                </a:solidFill>
                <a:latin typeface="Courier New"/>
                <a:cs typeface="Courier New"/>
              </a:rPr>
              <a:t>hanoi(zacetni, vmesni, koncni, n-1);</a:t>
            </a:r>
          </a:p>
          <a:p>
            <a:pPr marL="182880" indent="-228600" defTabSz="914400">
              <a:spcBef>
                <a:spcPts val="400"/>
              </a:spcBef>
              <a:buClr>
                <a:schemeClr val="accent2"/>
              </a:buClr>
              <a:buSzPct val="90000"/>
              <a:defRPr/>
            </a:pPr>
            <a:r>
              <a:rPr lang="en-US" sz="2600" noProof="1">
                <a:latin typeface="Courier New"/>
                <a:cs typeface="Courier New"/>
              </a:rPr>
              <a:t>  </a:t>
            </a:r>
            <a:r>
              <a:rPr lang="en-US" sz="2600" b="1" noProof="1">
                <a:solidFill>
                  <a:srgbClr val="FFFF00"/>
                </a:solidFill>
                <a:latin typeface="Courier New"/>
                <a:cs typeface="Courier New"/>
              </a:rPr>
              <a:t>premakni(zacetni, koncni);</a:t>
            </a:r>
          </a:p>
          <a:p>
            <a:pPr marL="182880" indent="-228600" defTabSz="914400">
              <a:spcBef>
                <a:spcPts val="400"/>
              </a:spcBef>
              <a:buClr>
                <a:schemeClr val="accent2"/>
              </a:buClr>
              <a:buSzPct val="90000"/>
              <a:defRPr/>
            </a:pPr>
            <a:r>
              <a:rPr lang="en-US" sz="2600" noProof="1">
                <a:latin typeface="Courier New"/>
                <a:cs typeface="Courier New"/>
              </a:rPr>
              <a:t>  </a:t>
            </a:r>
            <a:r>
              <a:rPr lang="en-US" sz="2600" b="1" noProof="1">
                <a:solidFill>
                  <a:srgbClr val="FF0000"/>
                </a:solidFill>
                <a:latin typeface="Courier New"/>
                <a:cs typeface="Courier New"/>
              </a:rPr>
              <a:t>hanoi(vmesni, koncni, zacetni, n-1);</a:t>
            </a:r>
          </a:p>
          <a:p>
            <a:pPr marL="182880" indent="-228600" defTabSz="914400">
              <a:spcBef>
                <a:spcPts val="400"/>
              </a:spcBef>
              <a:buClr>
                <a:schemeClr val="accent2"/>
              </a:buClr>
              <a:buSzPct val="90000"/>
              <a:defRPr/>
            </a:pPr>
            <a:r>
              <a:rPr lang="en-US" sz="2600" noProof="1">
                <a:latin typeface="Courier New"/>
                <a:cs typeface="Courier New"/>
              </a:rPr>
              <a:t>}</a:t>
            </a:r>
            <a:endParaRPr kumimoji="0" lang="en-US" sz="2600" b="0" i="0" u="none" strike="noStrike" kern="1200" cap="none" spc="0" normalizeH="0" baseline="0" noProof="1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ourier New"/>
              <a:ea typeface="+mn-ea"/>
              <a:cs typeface="Courier New"/>
            </a:endParaRPr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457201" y="3698214"/>
            <a:ext cx="8363944" cy="2702586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 marL="292100" marR="0" lvl="0" indent="-2921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 2"/>
              <a:buChar char=""/>
              <a:tabLst/>
              <a:defRPr/>
            </a:pPr>
            <a:r>
              <a:rPr kumimoji="0" lang="sl-SI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 za nek poljuben k?</a:t>
            </a:r>
          </a:p>
          <a:p>
            <a:pPr marL="640080" marR="0" lvl="1" indent="-22860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SzPct val="90000"/>
              <a:buFontTx/>
              <a:buChar char="•"/>
              <a:tabLst/>
              <a:defRPr/>
            </a:pPr>
            <a:r>
              <a:rPr kumimoji="0" lang="sl-SI" sz="2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T(k) = </a:t>
            </a:r>
            <a:r>
              <a:rPr kumimoji="0" lang="sl-SI" sz="2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66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T(k-1)</a:t>
            </a:r>
            <a:r>
              <a:rPr kumimoji="0" lang="sl-SI" sz="2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</a:t>
            </a:r>
            <a:r>
              <a:rPr kumimoji="0" lang="sl-SI" sz="2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</a:t>
            </a:r>
            <a:r>
              <a:rPr kumimoji="0" lang="sl-SI" sz="2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</a:t>
            </a:r>
            <a:r>
              <a:rPr kumimoji="0" lang="sl-SI" sz="2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T(k-1) </a:t>
            </a:r>
            <a:r>
              <a:rPr lang="sl-SI" sz="2600" dirty="0" smtClean="0"/>
              <a:t>= 2 T(k-1) + 1</a:t>
            </a:r>
          </a:p>
          <a:p>
            <a:pPr marL="640080" marR="0" lvl="1" indent="-22860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SzPct val="90000"/>
              <a:buFontTx/>
              <a:buChar char="•"/>
              <a:tabLst/>
              <a:defRPr/>
            </a:pPr>
            <a:r>
              <a:rPr lang="sl-SI" sz="2600" dirty="0" smtClean="0"/>
              <a:t>T(1)= 1</a:t>
            </a:r>
          </a:p>
          <a:p>
            <a:pPr marL="640080" marR="0" lvl="1" indent="-22860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SzPct val="90000"/>
              <a:buFontTx/>
              <a:buChar char="•"/>
              <a:tabLst/>
              <a:defRPr/>
            </a:pPr>
            <a:r>
              <a:rPr lang="sl-SI" sz="2600" dirty="0" smtClean="0"/>
              <a:t>T(2)= 2 T(1) + 1 = 3</a:t>
            </a:r>
          </a:p>
          <a:p>
            <a:pPr marL="640080" marR="0" lvl="1" indent="-22860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SzPct val="90000"/>
              <a:buFontTx/>
              <a:buChar char="•"/>
              <a:tabLst/>
              <a:defRPr/>
            </a:pPr>
            <a:r>
              <a:rPr lang="sl-SI" sz="2600" dirty="0" smtClean="0"/>
              <a:t>...</a:t>
            </a:r>
          </a:p>
          <a:p>
            <a:pPr marL="640080" marR="0" lvl="1" indent="-22860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SzPct val="90000"/>
              <a:buFontTx/>
              <a:buChar char="•"/>
              <a:tabLst/>
              <a:defRPr/>
            </a:pPr>
            <a:r>
              <a:rPr lang="sl-SI" sz="2600" dirty="0" smtClean="0"/>
              <a:t>T(n)= 2T(n-1) + 1 = 2(2T(n-2) + 1) + 1 = 4T(n-2)+3</a:t>
            </a:r>
            <a:endParaRPr lang="sl-SI" sz="26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 bldLvl="2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l-SI" dirty="0" smtClean="0"/>
              <a:t>Hanojski stolp in T(n) ... </a:t>
            </a:r>
            <a:endParaRPr lang="sl-SI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18</a:t>
            </a:fld>
            <a:endParaRPr lang="sl-SI"/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457201" y="1544498"/>
            <a:ext cx="8363944" cy="4856302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640080" marR="0" lvl="1" indent="-22860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SzPct val="90000"/>
              <a:tabLst/>
              <a:defRPr/>
            </a:pPr>
            <a:endParaRPr lang="sl-SI" sz="2600" dirty="0" smtClean="0"/>
          </a:p>
          <a:p>
            <a:pPr marL="640080" marR="0" lvl="1" indent="-22860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SzPct val="90000"/>
              <a:tabLst/>
              <a:defRPr/>
            </a:pPr>
            <a:r>
              <a:rPr lang="sl-SI" sz="2600" dirty="0" smtClean="0"/>
              <a:t>T(n)= 2T(n-1) + 1 = 2(2T(n-2) + 1) + 1 = 4T(n-2)+3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r>
              <a:rPr lang="sl-SI" sz="2600" dirty="0" smtClean="0"/>
              <a:t>  = 2</a:t>
            </a:r>
            <a:r>
              <a:rPr lang="sl-SI" sz="2600" baseline="30000" dirty="0" smtClean="0"/>
              <a:t>2</a:t>
            </a:r>
            <a:r>
              <a:rPr lang="sl-SI" sz="2600" dirty="0" smtClean="0"/>
              <a:t> (2 T(n-3) + 1) + 3 = 2</a:t>
            </a:r>
            <a:r>
              <a:rPr lang="sl-SI" sz="2600" baseline="30000" dirty="0" smtClean="0"/>
              <a:t>3</a:t>
            </a:r>
            <a:r>
              <a:rPr lang="sl-SI" sz="2600" dirty="0" smtClean="0"/>
              <a:t> T(n-3) + 2</a:t>
            </a:r>
            <a:r>
              <a:rPr lang="sl-SI" sz="2600" baseline="30000" dirty="0" smtClean="0"/>
              <a:t>2</a:t>
            </a:r>
            <a:r>
              <a:rPr lang="sl-SI" sz="2600" dirty="0" smtClean="0"/>
              <a:t> + 3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r>
              <a:rPr lang="sl-SI" sz="2600" dirty="0" smtClean="0"/>
              <a:t>  = 2</a:t>
            </a:r>
            <a:r>
              <a:rPr lang="sl-SI" sz="2600" baseline="30000" dirty="0" smtClean="0"/>
              <a:t>3</a:t>
            </a:r>
            <a:r>
              <a:rPr lang="sl-SI" sz="2600" dirty="0" smtClean="0"/>
              <a:t> T(n-3) + 2</a:t>
            </a:r>
            <a:r>
              <a:rPr lang="sl-SI" sz="2600" baseline="30000" dirty="0" smtClean="0"/>
              <a:t>2 </a:t>
            </a:r>
            <a:r>
              <a:rPr lang="sl-SI" sz="2600" dirty="0" smtClean="0"/>
              <a:t>+ (2</a:t>
            </a:r>
            <a:r>
              <a:rPr lang="sl-SI" sz="2600" baseline="30000" dirty="0" smtClean="0"/>
              <a:t>1 + </a:t>
            </a:r>
            <a:r>
              <a:rPr lang="sl-SI" sz="2600" dirty="0" smtClean="0"/>
              <a:t>2</a:t>
            </a:r>
            <a:r>
              <a:rPr lang="sl-SI" sz="2600" baseline="30000" dirty="0" smtClean="0"/>
              <a:t>0</a:t>
            </a:r>
            <a:r>
              <a:rPr lang="sl-SI" sz="2600" dirty="0" smtClean="0"/>
              <a:t>)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r>
              <a:rPr lang="sl-SI" sz="2600" dirty="0" smtClean="0"/>
              <a:t>  = 2</a:t>
            </a:r>
            <a:r>
              <a:rPr lang="sl-SI" sz="2600" baseline="30000" dirty="0" smtClean="0"/>
              <a:t>3</a:t>
            </a:r>
            <a:r>
              <a:rPr lang="sl-SI" sz="2600" dirty="0" smtClean="0"/>
              <a:t> T(n-3) + (2</a:t>
            </a:r>
            <a:r>
              <a:rPr lang="sl-SI" sz="2600" baseline="30000" dirty="0" smtClean="0"/>
              <a:t>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1 + </a:t>
            </a:r>
            <a:r>
              <a:rPr lang="sl-SI" sz="2600" dirty="0" smtClean="0"/>
              <a:t>2</a:t>
            </a:r>
            <a:r>
              <a:rPr lang="sl-SI" sz="2600" baseline="30000" dirty="0" smtClean="0"/>
              <a:t>0</a:t>
            </a:r>
            <a:r>
              <a:rPr lang="sl-SI" sz="2600" dirty="0" smtClean="0"/>
              <a:t>)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r>
              <a:rPr lang="sl-SI" sz="2600" dirty="0" smtClean="0"/>
              <a:t>  = ...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r>
              <a:rPr lang="sl-SI" sz="2600" dirty="0" smtClean="0"/>
              <a:t>  = 2</a:t>
            </a:r>
            <a:r>
              <a:rPr lang="sl-SI" sz="2600" baseline="30000" dirty="0" smtClean="0"/>
              <a:t>n-1</a:t>
            </a:r>
            <a:r>
              <a:rPr lang="sl-SI" sz="2600" dirty="0" smtClean="0"/>
              <a:t> T(n – (n-1)) + (2</a:t>
            </a:r>
            <a:r>
              <a:rPr lang="sl-SI" sz="2600" baseline="30000" dirty="0" smtClean="0"/>
              <a:t>n-2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n-3</a:t>
            </a:r>
            <a:r>
              <a:rPr lang="sl-SI" sz="2600" dirty="0" smtClean="0"/>
              <a:t> + ... + 2</a:t>
            </a:r>
            <a:r>
              <a:rPr lang="sl-SI" sz="2600" baseline="30000" dirty="0" smtClean="0"/>
              <a:t>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1 + </a:t>
            </a:r>
            <a:r>
              <a:rPr lang="sl-SI" sz="2600" dirty="0" smtClean="0"/>
              <a:t>2</a:t>
            </a:r>
            <a:r>
              <a:rPr lang="sl-SI" sz="2600" baseline="30000" dirty="0" smtClean="0"/>
              <a:t>0</a:t>
            </a:r>
            <a:r>
              <a:rPr lang="sl-SI" sz="2600" dirty="0" smtClean="0"/>
              <a:t>)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r>
              <a:rPr lang="sl-SI" sz="2600" dirty="0" smtClean="0"/>
              <a:t>  = 2</a:t>
            </a:r>
            <a:r>
              <a:rPr lang="sl-SI" sz="2600" baseline="30000" dirty="0" smtClean="0"/>
              <a:t>n-1</a:t>
            </a:r>
            <a:r>
              <a:rPr lang="sl-SI" sz="2600" dirty="0" smtClean="0"/>
              <a:t> T(1) + (2</a:t>
            </a:r>
            <a:r>
              <a:rPr lang="sl-SI" sz="2600" baseline="30000" dirty="0" smtClean="0"/>
              <a:t>n-2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n-3</a:t>
            </a:r>
            <a:r>
              <a:rPr lang="sl-SI" sz="2600" dirty="0" smtClean="0"/>
              <a:t> + ... + 2</a:t>
            </a:r>
            <a:r>
              <a:rPr lang="sl-SI" sz="2600" baseline="30000" dirty="0" smtClean="0"/>
              <a:t>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1 + </a:t>
            </a:r>
            <a:r>
              <a:rPr lang="sl-SI" sz="2600" dirty="0" smtClean="0"/>
              <a:t>2</a:t>
            </a:r>
            <a:r>
              <a:rPr lang="sl-SI" sz="2600" baseline="30000" dirty="0" smtClean="0"/>
              <a:t>0</a:t>
            </a:r>
            <a:r>
              <a:rPr lang="sl-SI" sz="2600" dirty="0" smtClean="0"/>
              <a:t>)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r>
              <a:rPr lang="sl-SI" sz="2600" dirty="0" smtClean="0"/>
              <a:t>  = 2</a:t>
            </a:r>
            <a:r>
              <a:rPr lang="sl-SI" sz="2600" baseline="30000" dirty="0" smtClean="0"/>
              <a:t>n-1</a:t>
            </a:r>
            <a:r>
              <a:rPr lang="sl-SI" sz="2600" dirty="0" smtClean="0"/>
              <a:t> + (2</a:t>
            </a:r>
            <a:r>
              <a:rPr lang="sl-SI" sz="2600" baseline="30000" dirty="0" smtClean="0"/>
              <a:t>n-2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n-3</a:t>
            </a:r>
            <a:r>
              <a:rPr lang="sl-SI" sz="2600" dirty="0" smtClean="0"/>
              <a:t> + ... + 2</a:t>
            </a:r>
            <a:r>
              <a:rPr lang="sl-SI" sz="2600" baseline="30000" dirty="0" smtClean="0"/>
              <a:t>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1 + </a:t>
            </a:r>
            <a:r>
              <a:rPr lang="sl-SI" sz="2600" dirty="0" smtClean="0"/>
              <a:t>2</a:t>
            </a:r>
            <a:r>
              <a:rPr lang="sl-SI" sz="2600" baseline="30000" dirty="0" smtClean="0"/>
              <a:t>0</a:t>
            </a:r>
            <a:r>
              <a:rPr lang="sl-SI" sz="2600" dirty="0" smtClean="0"/>
              <a:t>)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r>
              <a:rPr lang="sl-SI" sz="2600" dirty="0" smtClean="0"/>
              <a:t>  = (2</a:t>
            </a:r>
            <a:r>
              <a:rPr lang="sl-SI" sz="2600" baseline="30000" dirty="0" smtClean="0"/>
              <a:t>n-1</a:t>
            </a:r>
            <a:r>
              <a:rPr lang="sl-SI" sz="2600" dirty="0" smtClean="0"/>
              <a:t> + 2</a:t>
            </a:r>
            <a:r>
              <a:rPr lang="sl-SI" sz="2600" baseline="30000" dirty="0" smtClean="0"/>
              <a:t>n-2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n-3</a:t>
            </a:r>
            <a:r>
              <a:rPr lang="sl-SI" sz="2600" dirty="0" smtClean="0"/>
              <a:t> + ... + 2</a:t>
            </a:r>
            <a:r>
              <a:rPr lang="sl-SI" sz="2600" baseline="30000" dirty="0" smtClean="0"/>
              <a:t>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1 + </a:t>
            </a:r>
            <a:r>
              <a:rPr lang="sl-SI" sz="2600" dirty="0" smtClean="0"/>
              <a:t>2</a:t>
            </a:r>
            <a:r>
              <a:rPr lang="sl-SI" sz="2600" baseline="30000" dirty="0" smtClean="0"/>
              <a:t>0</a:t>
            </a:r>
            <a:r>
              <a:rPr lang="sl-SI" sz="2600" dirty="0" smtClean="0"/>
              <a:t>)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endParaRPr lang="sl-SI" sz="2600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 bldLvl="2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l-SI" dirty="0" smtClean="0"/>
              <a:t>Hanojski stolp in T(n) ... </a:t>
            </a:r>
            <a:endParaRPr lang="sl-SI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19</a:t>
            </a:fld>
            <a:endParaRPr lang="sl-SI"/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457201" y="1544498"/>
            <a:ext cx="8363944" cy="4856302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640080" marR="0" lvl="1" indent="-22860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SzPct val="90000"/>
              <a:tabLst/>
              <a:defRPr/>
            </a:pPr>
            <a:endParaRPr lang="sl-SI" sz="2600" dirty="0" smtClean="0"/>
          </a:p>
          <a:p>
            <a:pPr marL="640080" marR="0" lvl="1" indent="-22860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SzPct val="90000"/>
              <a:tabLst/>
              <a:defRPr/>
            </a:pPr>
            <a:r>
              <a:rPr lang="sl-SI" sz="2600" dirty="0" smtClean="0"/>
              <a:t>T(n)= (2</a:t>
            </a:r>
            <a:r>
              <a:rPr lang="sl-SI" sz="2600" baseline="30000" dirty="0" smtClean="0"/>
              <a:t>n-1</a:t>
            </a:r>
            <a:r>
              <a:rPr lang="sl-SI" sz="2600" dirty="0" smtClean="0"/>
              <a:t> + 2</a:t>
            </a:r>
            <a:r>
              <a:rPr lang="sl-SI" sz="2600" baseline="30000" dirty="0" smtClean="0"/>
              <a:t>n-2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n-3</a:t>
            </a:r>
            <a:r>
              <a:rPr lang="sl-SI" sz="2600" dirty="0" smtClean="0"/>
              <a:t> + ... + 2</a:t>
            </a:r>
            <a:r>
              <a:rPr lang="sl-SI" sz="2600" baseline="30000" dirty="0" smtClean="0"/>
              <a:t>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1 + </a:t>
            </a:r>
            <a:r>
              <a:rPr lang="sl-SI" sz="2600" dirty="0" smtClean="0"/>
              <a:t>2</a:t>
            </a:r>
            <a:r>
              <a:rPr lang="sl-SI" sz="2600" baseline="30000" dirty="0" smtClean="0"/>
              <a:t>0</a:t>
            </a:r>
            <a:r>
              <a:rPr lang="sl-SI" sz="2600" dirty="0" smtClean="0"/>
              <a:t>)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r>
              <a:rPr lang="sl-SI" sz="2600" dirty="0" smtClean="0"/>
              <a:t>  = (2 - 1)*(2</a:t>
            </a:r>
            <a:r>
              <a:rPr lang="sl-SI" sz="2600" baseline="30000" dirty="0" smtClean="0"/>
              <a:t>n-1</a:t>
            </a:r>
            <a:r>
              <a:rPr lang="sl-SI" sz="2600" dirty="0" smtClean="0"/>
              <a:t> + 2</a:t>
            </a:r>
            <a:r>
              <a:rPr lang="sl-SI" sz="2600" baseline="30000" dirty="0" smtClean="0"/>
              <a:t>n-2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n-3</a:t>
            </a:r>
            <a:r>
              <a:rPr lang="sl-SI" sz="2600" dirty="0" smtClean="0"/>
              <a:t> + ... + 2</a:t>
            </a:r>
            <a:r>
              <a:rPr lang="sl-SI" sz="2600" baseline="30000" dirty="0" smtClean="0"/>
              <a:t>2 </a:t>
            </a:r>
            <a:r>
              <a:rPr lang="sl-SI" sz="2600" dirty="0" smtClean="0"/>
              <a:t>+ 2</a:t>
            </a:r>
            <a:r>
              <a:rPr lang="sl-SI" sz="2600" baseline="30000" dirty="0" smtClean="0"/>
              <a:t>1 + </a:t>
            </a:r>
            <a:r>
              <a:rPr lang="sl-SI" sz="2600" dirty="0" smtClean="0"/>
              <a:t>2</a:t>
            </a:r>
            <a:r>
              <a:rPr lang="sl-SI" sz="2600" baseline="30000" dirty="0" smtClean="0"/>
              <a:t>0</a:t>
            </a:r>
            <a:r>
              <a:rPr lang="sl-SI" sz="2600" dirty="0" smtClean="0"/>
              <a:t>) / (2-1)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r>
              <a:rPr lang="sl-SI" sz="2600" dirty="0" smtClean="0"/>
              <a:t>  = (2</a:t>
            </a:r>
            <a:r>
              <a:rPr lang="sl-SI" sz="2600" baseline="30000" dirty="0" smtClean="0"/>
              <a:t>n</a:t>
            </a:r>
            <a:r>
              <a:rPr lang="sl-SI" sz="2600" dirty="0" smtClean="0"/>
              <a:t> – 1)</a:t>
            </a:r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endParaRPr lang="sl-SI" sz="2600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 bldLvl="2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Hanojski stolp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sl-SI" dirty="0" smtClean="0"/>
              <a:t>Hanojski stolp imenujemo tudi bramanski stolp. Sestoji iz niza 64 vedno manjših zlatih diskov z luknjami v sredini. Diski so nameščeni na palčki in bramani jih morajo prestaviti po posebnem pravilu na drugo palčko. Ko bodo prestavili zadnji disk, pravi zgodba, bo konec sveta.</a:t>
            </a:r>
          </a:p>
          <a:p>
            <a:pPr>
              <a:buNone/>
            </a:pPr>
            <a:endParaRPr lang="sl-SI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2</a:t>
            </a:fld>
            <a:endParaRPr lang="sl-S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Hanojski stolp in premiki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1646237"/>
            <a:ext cx="8001041" cy="4521053"/>
          </a:xfrm>
        </p:spPr>
        <p:txBody>
          <a:bodyPr>
            <a:normAutofit/>
          </a:bodyPr>
          <a:lstStyle/>
          <a:p>
            <a:r>
              <a:rPr lang="sl-SI" dirty="0" smtClean="0"/>
              <a:t>premikanje diska je v našem programu izpis opisa premika</a:t>
            </a:r>
          </a:p>
          <a:p>
            <a:pPr lvl="0">
              <a:defRPr/>
            </a:pPr>
            <a:r>
              <a:rPr lang="sl-SI" dirty="0"/>
              <a:t>premik traja:</a:t>
            </a:r>
          </a:p>
          <a:p>
            <a:pPr marL="749300" lvl="1" indent="-292100" defTabSz="914400"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sz="3200" dirty="0"/>
              <a:t>10 sek – ročni premik</a:t>
            </a:r>
          </a:p>
          <a:p>
            <a:pPr marL="749300" lvl="1" indent="-292100" defTabSz="914400"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sz="3200" dirty="0"/>
              <a:t>5 sek – robotski premik</a:t>
            </a:r>
          </a:p>
          <a:p>
            <a:pPr marL="749300" lvl="1" indent="-292100" defTabSz="914400"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sz="3200" dirty="0"/>
              <a:t>1 msek – miselni premik </a:t>
            </a:r>
            <a:r>
              <a:rPr lang="sl-SI" sz="3200" dirty="0">
                <a:sym typeface="Wingdings"/>
              </a:rPr>
              <a:t></a:t>
            </a:r>
          </a:p>
          <a:p>
            <a:pPr marL="0" indent="0">
              <a:buNone/>
            </a:pPr>
            <a:endParaRPr lang="sl-SI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20</a:t>
            </a:fld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Hanojski stolp in premiki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1646237"/>
            <a:ext cx="8001041" cy="4521053"/>
          </a:xfrm>
        </p:spPr>
        <p:txBody>
          <a:bodyPr>
            <a:normAutofit/>
          </a:bodyPr>
          <a:lstStyle/>
          <a:p>
            <a:pPr marL="292100" lvl="1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sz="3200" dirty="0"/>
              <a:t>ker je število premikov T(n)= (2n – 1)</a:t>
            </a:r>
          </a:p>
          <a:p>
            <a:pPr lvl="0">
              <a:defRPr/>
            </a:pPr>
            <a:r>
              <a:rPr lang="sl-SI" dirty="0" smtClean="0"/>
              <a:t>vsi premiki trajajo:</a:t>
            </a:r>
          </a:p>
          <a:p>
            <a:pPr lvl="1">
              <a:defRPr/>
            </a:pPr>
            <a:r>
              <a:rPr lang="sl-SI" sz="3200" dirty="0"/>
              <a:t>ročni (10 sek): (2n – 1) * 10sek</a:t>
            </a:r>
          </a:p>
          <a:p>
            <a:pPr lvl="1">
              <a:defRPr/>
            </a:pPr>
            <a:r>
              <a:rPr lang="sl-SI" sz="3200" dirty="0" smtClean="0"/>
              <a:t>robotski (</a:t>
            </a:r>
            <a:r>
              <a:rPr lang="sl-SI" sz="3200" dirty="0"/>
              <a:t>5 </a:t>
            </a:r>
            <a:r>
              <a:rPr lang="sl-SI" sz="3200" dirty="0" smtClean="0"/>
              <a:t>sek): </a:t>
            </a:r>
            <a:r>
              <a:rPr lang="sl-SI" sz="3200" dirty="0"/>
              <a:t>(2</a:t>
            </a:r>
            <a:r>
              <a:rPr lang="sl-SI" sz="3200" baseline="30000" dirty="0"/>
              <a:t>n</a:t>
            </a:r>
            <a:r>
              <a:rPr lang="sl-SI" sz="3200" dirty="0"/>
              <a:t> – 1) * </a:t>
            </a:r>
            <a:r>
              <a:rPr lang="sl-SI" sz="3200" dirty="0" smtClean="0"/>
              <a:t>5sek</a:t>
            </a:r>
          </a:p>
          <a:p>
            <a:pPr lvl="1">
              <a:defRPr/>
            </a:pPr>
            <a:r>
              <a:rPr lang="sl-SI" sz="3200" dirty="0"/>
              <a:t>m</a:t>
            </a:r>
            <a:r>
              <a:rPr lang="sl-SI" sz="3200" dirty="0" smtClean="0"/>
              <a:t>iselni (</a:t>
            </a:r>
            <a:r>
              <a:rPr lang="sl-SI" sz="3200" dirty="0"/>
              <a:t>1 </a:t>
            </a:r>
            <a:r>
              <a:rPr lang="sl-SI" sz="3200" dirty="0" smtClean="0"/>
              <a:t>msek): </a:t>
            </a:r>
            <a:r>
              <a:rPr lang="sl-SI" sz="3200" dirty="0"/>
              <a:t>(2</a:t>
            </a:r>
            <a:r>
              <a:rPr lang="sl-SI" sz="3200" baseline="30000" dirty="0"/>
              <a:t>n</a:t>
            </a:r>
            <a:r>
              <a:rPr lang="sl-SI" sz="3200" dirty="0"/>
              <a:t> – 1) * </a:t>
            </a:r>
            <a:r>
              <a:rPr lang="sl-SI" sz="3200" dirty="0" smtClean="0"/>
              <a:t>1msek</a:t>
            </a:r>
            <a:endParaRPr lang="sl-SI" dirty="0"/>
          </a:p>
          <a:p>
            <a:pPr marL="292100" lvl="1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  <a:defRPr/>
            </a:pPr>
            <a:r>
              <a:rPr lang="sl-SI" sz="3200" dirty="0">
                <a:sym typeface="Wingdings"/>
              </a:rPr>
              <a:t>ker nas zanima posplošen čas uporabimo oznako </a:t>
            </a:r>
            <a:r>
              <a:rPr lang="sl-SI" sz="3200" b="1" dirty="0">
                <a:solidFill>
                  <a:srgbClr val="FFFF00"/>
                </a:solidFill>
              </a:rPr>
              <a:t>O(2</a:t>
            </a:r>
            <a:r>
              <a:rPr lang="sl-SI" sz="3200" b="1" baseline="30000" dirty="0">
                <a:solidFill>
                  <a:srgbClr val="FFFF00"/>
                </a:solidFill>
              </a:rPr>
              <a:t>n</a:t>
            </a:r>
            <a:r>
              <a:rPr lang="sl-SI" sz="3200" b="1" dirty="0">
                <a:solidFill>
                  <a:srgbClr val="FFFF00"/>
                </a:solidFill>
              </a:rPr>
              <a:t>)</a:t>
            </a:r>
          </a:p>
          <a:p>
            <a:pPr marL="0" indent="0">
              <a:buNone/>
              <a:defRPr/>
            </a:pPr>
            <a:endParaRPr lang="sl-SI" sz="3800" dirty="0">
              <a:sym typeface="Wingdings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21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177466681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l-SI" dirty="0" smtClean="0"/>
              <a:t>Družina funkcij</a:t>
            </a:r>
            <a:endParaRPr lang="sl-SI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22</a:t>
            </a:fld>
            <a:endParaRPr lang="sl-SI"/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457201" y="1544498"/>
            <a:ext cx="8363944" cy="4856302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640080" marR="0" lvl="1" indent="-22860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SzPct val="90000"/>
              <a:tabLst/>
              <a:defRPr/>
            </a:pPr>
            <a:endParaRPr lang="sl-SI" sz="2600" dirty="0" smtClean="0"/>
          </a:p>
          <a:p>
            <a:pPr marL="292100" lvl="1" indent="-292100">
              <a:buClr>
                <a:schemeClr val="accent1"/>
              </a:buClr>
              <a:buSzPct val="70000"/>
              <a:buFont typeface="Wingdings 2"/>
              <a:buChar char=""/>
              <a:defRPr/>
            </a:pPr>
            <a:r>
              <a:rPr lang="sl-SI" sz="2800" dirty="0" smtClean="0">
                <a:sym typeface="Wingdings"/>
              </a:rPr>
              <a:t>oznaka </a:t>
            </a:r>
            <a:r>
              <a:rPr lang="sl-SI" sz="2800" b="1" dirty="0">
                <a:solidFill>
                  <a:srgbClr val="FFFF00"/>
                </a:solidFill>
              </a:rPr>
              <a:t>O(2</a:t>
            </a:r>
            <a:r>
              <a:rPr lang="sl-SI" sz="2800" b="1" baseline="30000" dirty="0">
                <a:solidFill>
                  <a:srgbClr val="FFFF00"/>
                </a:solidFill>
              </a:rPr>
              <a:t>n</a:t>
            </a:r>
            <a:r>
              <a:rPr lang="sl-SI" sz="2800" b="1" dirty="0" smtClean="0">
                <a:solidFill>
                  <a:srgbClr val="FFFF00"/>
                </a:solidFill>
              </a:rPr>
              <a:t>) </a:t>
            </a:r>
            <a:r>
              <a:rPr lang="sl-SI" sz="2800" dirty="0" smtClean="0"/>
              <a:t>vsebuje vse funkcije, ki so ,,manjše’’ </a:t>
            </a:r>
            <a:r>
              <a:rPr lang="sl-SI" sz="2800" b="1" dirty="0" smtClean="0">
                <a:solidFill>
                  <a:srgbClr val="FFFF00"/>
                </a:solidFill>
              </a:rPr>
              <a:t>2</a:t>
            </a:r>
            <a:r>
              <a:rPr lang="sl-SI" sz="2800" b="1" baseline="30000" dirty="0" smtClean="0">
                <a:solidFill>
                  <a:srgbClr val="FFFF00"/>
                </a:solidFill>
              </a:rPr>
              <a:t>cn</a:t>
            </a:r>
            <a:r>
              <a:rPr lang="sl-SI" sz="2800" dirty="0"/>
              <a:t> za poljubno konstanto </a:t>
            </a:r>
            <a:r>
              <a:rPr lang="sl-SI" sz="2800" dirty="0" smtClean="0"/>
              <a:t>c, ko ne postaja vedno večji</a:t>
            </a:r>
          </a:p>
          <a:p>
            <a:pPr marL="749300" lvl="2" indent="-292100">
              <a:buClr>
                <a:schemeClr val="accent1"/>
              </a:buClr>
              <a:buSzPct val="70000"/>
              <a:buFont typeface="Wingdings 2"/>
              <a:buChar char=""/>
              <a:defRPr/>
            </a:pPr>
            <a:r>
              <a:rPr lang="sl-SI" sz="2800" dirty="0" smtClean="0"/>
              <a:t>linearna funkcija je v tej družini</a:t>
            </a:r>
          </a:p>
          <a:p>
            <a:pPr marL="749300" lvl="2" indent="-292100">
              <a:buClr>
                <a:schemeClr val="accent1"/>
              </a:buClr>
              <a:buSzPct val="70000"/>
              <a:buFont typeface="Wingdings 2"/>
              <a:buChar char=""/>
              <a:defRPr/>
            </a:pPr>
            <a:r>
              <a:rPr lang="sl-SI" sz="2800" dirty="0" smtClean="0"/>
              <a:t>ni </a:t>
            </a:r>
            <a:r>
              <a:rPr lang="sl-SI" sz="2800" dirty="0" smtClean="0">
                <a:solidFill>
                  <a:srgbClr val="FFFFFF"/>
                </a:solidFill>
              </a:rPr>
              <a:t>pa </a:t>
            </a:r>
            <a:r>
              <a:rPr lang="sl-SI" sz="2800" b="1" dirty="0" smtClean="0">
                <a:solidFill>
                  <a:srgbClr val="FFFFFF"/>
                </a:solidFill>
              </a:rPr>
              <a:t>2</a:t>
            </a:r>
            <a:r>
              <a:rPr lang="sl-SI" sz="2800" b="1" baseline="30000" dirty="0" smtClean="0">
                <a:solidFill>
                  <a:srgbClr val="FFFFFF"/>
                </a:solidFill>
              </a:rPr>
              <a:t>n*n</a:t>
            </a:r>
            <a:endParaRPr lang="sl-SI" sz="2800" b="1" dirty="0">
              <a:solidFill>
                <a:srgbClr val="FFFFFF"/>
              </a:solidFill>
            </a:endParaRPr>
          </a:p>
          <a:p>
            <a:pPr marL="749300" lvl="2" indent="-292100">
              <a:buClr>
                <a:schemeClr val="accent1"/>
              </a:buClr>
              <a:buSzPct val="70000"/>
              <a:buFont typeface="Wingdings 2"/>
              <a:buChar char=""/>
              <a:defRPr/>
            </a:pPr>
            <a:endParaRPr lang="sl-SI" sz="2800" dirty="0"/>
          </a:p>
          <a:p>
            <a:pPr marL="292100" lvl="1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  <a:defRPr/>
            </a:pPr>
            <a:endParaRPr lang="sl-SI" sz="2800" dirty="0"/>
          </a:p>
          <a:p>
            <a:pPr marL="640080" marR="0" lvl="1" indent="-22860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SzPct val="90000"/>
              <a:tabLst/>
              <a:defRPr/>
            </a:pPr>
            <a:endParaRPr lang="sl-SI" sz="2600" dirty="0" smtClean="0"/>
          </a:p>
          <a:p>
            <a:pPr marL="640080" lvl="1" indent="-228600" defTabSz="914400">
              <a:spcBef>
                <a:spcPts val="400"/>
              </a:spcBef>
              <a:buClr>
                <a:schemeClr val="accent2"/>
              </a:buClr>
              <a:buSzPct val="90000"/>
            </a:pPr>
            <a:endParaRPr lang="sl-SI" sz="2600" dirty="0" smtClean="0"/>
          </a:p>
        </p:txBody>
      </p:sp>
    </p:spTree>
    <p:extLst>
      <p:ext uri="{BB962C8B-B14F-4D97-AF65-F5344CB8AC3E}">
        <p14:creationId xmlns:p14="http://schemas.microsoft.com/office/powerpoint/2010/main" val="240414218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Koliko časa je preteklo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sl-SI" dirty="0" smtClean="0"/>
              <a:t>pojave modernega človeka:</a:t>
            </a:r>
          </a:p>
          <a:p>
            <a:pPr lvl="1"/>
            <a:r>
              <a:rPr lang="sl-SI" dirty="0" smtClean="0"/>
              <a:t>50.000 let</a:t>
            </a:r>
          </a:p>
          <a:p>
            <a:r>
              <a:rPr lang="sl-SI" dirty="0" smtClean="0"/>
              <a:t>prvega človečnjaka:</a:t>
            </a:r>
          </a:p>
          <a:p>
            <a:pPr lvl="1"/>
            <a:r>
              <a:rPr lang="sl-SI" dirty="0" smtClean="0"/>
              <a:t>200.000 let</a:t>
            </a:r>
          </a:p>
          <a:p>
            <a:r>
              <a:rPr lang="sl-SI" dirty="0" smtClean="0"/>
              <a:t>pojave življenja na zemlji:</a:t>
            </a:r>
          </a:p>
          <a:p>
            <a:pPr lvl="1"/>
            <a:r>
              <a:rPr lang="sl-SI" dirty="0" smtClean="0"/>
              <a:t>3,5 milijarde let</a:t>
            </a:r>
          </a:p>
          <a:p>
            <a:r>
              <a:rPr lang="sl-SI" dirty="0" smtClean="0"/>
              <a:t>nastanka zemlje:</a:t>
            </a:r>
          </a:p>
          <a:p>
            <a:pPr lvl="1"/>
            <a:r>
              <a:rPr lang="sl-SI" dirty="0" smtClean="0"/>
              <a:t>4,5 milijarde let</a:t>
            </a:r>
          </a:p>
          <a:p>
            <a:r>
              <a:rPr lang="sl-SI" dirty="0" smtClean="0"/>
              <a:t>prapoka:</a:t>
            </a:r>
          </a:p>
          <a:p>
            <a:pPr lvl="1"/>
            <a:r>
              <a:rPr lang="sl-SI" dirty="0" smtClean="0"/>
              <a:t>13,8 milijarde let</a:t>
            </a:r>
            <a:endParaRPr lang="sl-SI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23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81675678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 bldLvl="2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endParaRPr lang="sl-SI" dirty="0" smtClean="0"/>
          </a:p>
          <a:p>
            <a:endParaRPr lang="sl-SI" dirty="0" smtClean="0"/>
          </a:p>
          <a:p>
            <a:pPr algn="ctr">
              <a:buNone/>
            </a:pPr>
            <a:r>
              <a:rPr lang="sl-SI" sz="5838" dirty="0" smtClean="0">
                <a:solidFill>
                  <a:srgbClr val="FFFF00"/>
                </a:solidFill>
              </a:rPr>
              <a:t>Hvala za pozornost!</a:t>
            </a:r>
          </a:p>
          <a:p>
            <a:pPr>
              <a:buNone/>
            </a:pPr>
            <a:endParaRPr lang="sl-SI" dirty="0" smtClean="0"/>
          </a:p>
          <a:p>
            <a:endParaRPr lang="sl-SI" dirty="0" smtClean="0"/>
          </a:p>
          <a:p>
            <a:pPr algn="r">
              <a:buNone/>
            </a:pPr>
            <a:r>
              <a:rPr lang="sl-SI" dirty="0" smtClean="0"/>
              <a:t>andrej.brodnik@upr.si</a:t>
            </a:r>
          </a:p>
          <a:p>
            <a:endParaRPr lang="sl-SI" dirty="0" smtClean="0"/>
          </a:p>
          <a:p>
            <a:r>
              <a:rPr lang="sl-SI" dirty="0" smtClean="0"/>
              <a:t>vabljeni na slovensko državno tekmovanje iz znanja računalništva in informatike: </a:t>
            </a:r>
            <a:r>
              <a:rPr lang="sl-SI" dirty="0" smtClean="0"/>
              <a:t>tekmovanja</a:t>
            </a:r>
            <a:r>
              <a:rPr lang="sl-SI" dirty="0" smtClean="0"/>
              <a:t>.acm.si</a:t>
            </a:r>
            <a:endParaRPr lang="sl-SI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24</a:t>
            </a:fld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4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5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6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7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8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2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2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2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2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2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l-SI" dirty="0" smtClean="0"/>
              <a:t>Linearna funkcija malo drugače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1646237"/>
            <a:ext cx="8229601" cy="4526280"/>
          </a:xfrm>
        </p:spPr>
        <p:txBody>
          <a:bodyPr>
            <a:normAutofit/>
          </a:bodyPr>
          <a:lstStyle/>
          <a:p>
            <a:r>
              <a:rPr lang="sl-SI" dirty="0">
                <a:solidFill>
                  <a:srgbClr val="FFFF00"/>
                </a:solidFill>
              </a:rPr>
              <a:t>lf(int x):</a:t>
            </a:r>
          </a:p>
          <a:p>
            <a:pPr lvl="1"/>
            <a:r>
              <a:rPr lang="sl-SI" dirty="0">
                <a:solidFill>
                  <a:srgbClr val="FFFF00"/>
                </a:solidFill>
              </a:rPr>
              <a:t>Podpis: </a:t>
            </a:r>
            <a:r>
              <a:rPr lang="sl-SI" dirty="0"/>
              <a:t>izračuna rezultat po obrazcu x + </a:t>
            </a:r>
            <a:r>
              <a:rPr lang="sl-SI" dirty="0" smtClean="0"/>
              <a:t>1</a:t>
            </a:r>
          </a:p>
          <a:p>
            <a:pPr lvl="1"/>
            <a:endParaRPr lang="sl-SI" dirty="0"/>
          </a:p>
          <a:p>
            <a:r>
              <a:rPr lang="sl-SI" dirty="0" smtClean="0"/>
              <a:t>o lf(</a:t>
            </a:r>
            <a:r>
              <a:rPr lang="sl-SI" dirty="0"/>
              <a:t>) moramo vedeti </a:t>
            </a:r>
            <a:r>
              <a:rPr lang="sl-SI" dirty="0">
                <a:solidFill>
                  <a:srgbClr val="FFFF00"/>
                </a:solidFill>
              </a:rPr>
              <a:t>kaj</a:t>
            </a:r>
            <a:r>
              <a:rPr lang="sl-SI" dirty="0"/>
              <a:t> dela in ne </a:t>
            </a:r>
            <a:r>
              <a:rPr lang="sl-SI" dirty="0">
                <a:solidFill>
                  <a:srgbClr val="FFFF00"/>
                </a:solidFill>
              </a:rPr>
              <a:t>kako</a:t>
            </a:r>
            <a:r>
              <a:rPr lang="sl-SI" dirty="0"/>
              <a:t>; potrebujemo njen </a:t>
            </a:r>
            <a:r>
              <a:rPr lang="sl-SI" dirty="0">
                <a:solidFill>
                  <a:srgbClr val="FFFF00"/>
                </a:solidFill>
              </a:rPr>
              <a:t>podpis</a:t>
            </a:r>
            <a:r>
              <a:rPr lang="sl-SI" dirty="0"/>
              <a:t> (signature</a:t>
            </a:r>
            <a:r>
              <a:rPr lang="sl-SI" dirty="0" smtClean="0"/>
              <a:t>)</a:t>
            </a:r>
          </a:p>
          <a:p>
            <a:endParaRPr lang="sl-SI" dirty="0"/>
          </a:p>
          <a:p>
            <a:r>
              <a:rPr lang="sl-SI" dirty="0" smtClean="0"/>
              <a:t>datoteka: </a:t>
            </a:r>
            <a:r>
              <a:rPr lang="sl-SI" dirty="0" smtClean="0">
                <a:solidFill>
                  <a:srgbClr val="CCFFCC"/>
                </a:solidFill>
              </a:rPr>
              <a:t>lf_simple</a:t>
            </a:r>
            <a:endParaRPr lang="sl-SI" dirty="0">
              <a:solidFill>
                <a:srgbClr val="CCFFCC"/>
              </a:solidFill>
            </a:endParaRPr>
          </a:p>
          <a:p>
            <a:pPr marL="0" lvl="1" indent="0">
              <a:spcBef>
                <a:spcPts val="0"/>
              </a:spcBef>
              <a:buClr>
                <a:schemeClr val="accent1"/>
              </a:buClr>
              <a:buSzPct val="70000"/>
              <a:buNone/>
            </a:pPr>
            <a:endParaRPr lang="sl-SI" dirty="0" smtClean="0"/>
          </a:p>
          <a:p>
            <a:pPr marL="292100" lvl="1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dirty="0" smtClean="0">
                <a:solidFill>
                  <a:srgbClr val="FFFF00"/>
                </a:solidFill>
              </a:rPr>
              <a:t>Zakrivanje ali enkapsulacija.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3</a:t>
            </a:fld>
            <a:endParaRPr lang="sl-S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2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Naloge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sl-SI" dirty="0">
                <a:solidFill>
                  <a:srgbClr val="FFFF00"/>
                </a:solidFill>
              </a:rPr>
              <a:t>lf(int x):</a:t>
            </a:r>
          </a:p>
          <a:p>
            <a:pPr lvl="1"/>
            <a:r>
              <a:rPr lang="sl-SI" dirty="0">
                <a:solidFill>
                  <a:srgbClr val="FFFF00"/>
                </a:solidFill>
              </a:rPr>
              <a:t>Podpis: </a:t>
            </a:r>
            <a:r>
              <a:rPr lang="sl-SI" dirty="0"/>
              <a:t>izračuna rezultat po obrazcu x + 1</a:t>
            </a:r>
          </a:p>
          <a:p>
            <a:r>
              <a:rPr lang="sl-SI" dirty="0">
                <a:solidFill>
                  <a:srgbClr val="FFFF00"/>
                </a:solidFill>
              </a:rPr>
              <a:t>lf(int x):</a:t>
            </a:r>
          </a:p>
          <a:p>
            <a:pPr lvl="1"/>
            <a:r>
              <a:rPr lang="sl-SI" dirty="0">
                <a:solidFill>
                  <a:srgbClr val="FFFF00"/>
                </a:solidFill>
              </a:rPr>
              <a:t>Podpis: </a:t>
            </a:r>
            <a:r>
              <a:rPr lang="sl-SI" dirty="0"/>
              <a:t>izračuna rezultat po obrazcu </a:t>
            </a:r>
            <a:r>
              <a:rPr lang="sl-SI" dirty="0" smtClean="0"/>
              <a:t>-x </a:t>
            </a:r>
            <a:r>
              <a:rPr lang="sl-SI" dirty="0"/>
              <a:t>+ 1</a:t>
            </a:r>
          </a:p>
          <a:p>
            <a:r>
              <a:rPr lang="sl-SI" dirty="0">
                <a:solidFill>
                  <a:srgbClr val="FFFF00"/>
                </a:solidFill>
              </a:rPr>
              <a:t>lf(int x):</a:t>
            </a:r>
          </a:p>
          <a:p>
            <a:pPr lvl="1"/>
            <a:r>
              <a:rPr lang="sl-SI" dirty="0">
                <a:solidFill>
                  <a:srgbClr val="FFFF00"/>
                </a:solidFill>
              </a:rPr>
              <a:t>Podpis: </a:t>
            </a:r>
            <a:r>
              <a:rPr lang="sl-SI" dirty="0"/>
              <a:t>izračuna rezultat po obrazcu x -</a:t>
            </a:r>
            <a:r>
              <a:rPr lang="sl-SI" dirty="0" smtClean="0"/>
              <a:t> </a:t>
            </a:r>
            <a:r>
              <a:rPr lang="sl-SI" dirty="0"/>
              <a:t>1</a:t>
            </a:r>
          </a:p>
          <a:p>
            <a:r>
              <a:rPr lang="sl-SI" dirty="0">
                <a:solidFill>
                  <a:srgbClr val="FFFF00"/>
                </a:solidFill>
              </a:rPr>
              <a:t>lf(int x):</a:t>
            </a:r>
          </a:p>
          <a:p>
            <a:pPr lvl="1"/>
            <a:r>
              <a:rPr lang="sl-SI" dirty="0">
                <a:solidFill>
                  <a:srgbClr val="FFFF00"/>
                </a:solidFill>
              </a:rPr>
              <a:t>Podpis: </a:t>
            </a:r>
            <a:r>
              <a:rPr lang="sl-SI" dirty="0"/>
              <a:t>izračuna rezultat po obrazcu </a:t>
            </a:r>
            <a:r>
              <a:rPr lang="sl-SI" dirty="0" smtClean="0"/>
              <a:t>–x - </a:t>
            </a:r>
            <a:r>
              <a:rPr lang="sl-SI" dirty="0"/>
              <a:t>1</a:t>
            </a:r>
          </a:p>
          <a:p>
            <a:r>
              <a:rPr lang="sl-SI" dirty="0">
                <a:solidFill>
                  <a:srgbClr val="FFFF00"/>
                </a:solidFill>
              </a:rPr>
              <a:t>lf(int x):</a:t>
            </a:r>
          </a:p>
          <a:p>
            <a:pPr lvl="1"/>
            <a:r>
              <a:rPr lang="sl-SI" dirty="0">
                <a:solidFill>
                  <a:srgbClr val="FFFF00"/>
                </a:solidFill>
              </a:rPr>
              <a:t>Podpis: </a:t>
            </a:r>
            <a:r>
              <a:rPr lang="sl-SI" dirty="0"/>
              <a:t>izračuna rezultat po obrazcu </a:t>
            </a:r>
            <a:r>
              <a:rPr lang="sl-SI" dirty="0" smtClean="0"/>
              <a:t>2x - 3</a:t>
            </a:r>
            <a:endParaRPr lang="sl-SI" dirty="0"/>
          </a:p>
          <a:p>
            <a:endParaRPr lang="sl-SI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4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31977328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l-SI" dirty="0" smtClean="0"/>
              <a:t>Linearna funkcija še malo drugače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1646237"/>
            <a:ext cx="8229601" cy="4526280"/>
          </a:xfrm>
        </p:spPr>
        <p:txBody>
          <a:bodyPr>
            <a:normAutofit/>
          </a:bodyPr>
          <a:lstStyle/>
          <a:p>
            <a:pPr marL="292100" lvl="1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dirty="0" smtClean="0"/>
              <a:t>Imamo funkcije</a:t>
            </a:r>
          </a:p>
          <a:p>
            <a:pPr marL="474980" lvl="2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dirty="0" smtClean="0"/>
              <a:t>f</a:t>
            </a:r>
            <a:r>
              <a:rPr lang="sl-SI" baseline="-25000" dirty="0" smtClean="0"/>
              <a:t>1</a:t>
            </a:r>
            <a:r>
              <a:rPr lang="sl-SI" dirty="0" smtClean="0"/>
              <a:t>(x)= x + 1</a:t>
            </a:r>
          </a:p>
          <a:p>
            <a:pPr marL="474980" lvl="2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dirty="0" smtClean="0"/>
              <a:t>f</a:t>
            </a:r>
            <a:r>
              <a:rPr lang="sl-SI" baseline="-25000" dirty="0" smtClean="0"/>
              <a:t>2</a:t>
            </a:r>
            <a:r>
              <a:rPr lang="sl-SI" dirty="0" smtClean="0"/>
              <a:t>(x)= -x + 1</a:t>
            </a:r>
          </a:p>
          <a:p>
            <a:pPr marL="474980" lvl="2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dirty="0" smtClean="0"/>
              <a:t>f</a:t>
            </a:r>
            <a:r>
              <a:rPr lang="sl-SI" baseline="-25000" dirty="0" smtClean="0"/>
              <a:t>3</a:t>
            </a:r>
            <a:r>
              <a:rPr lang="sl-SI" dirty="0" smtClean="0"/>
              <a:t>(x)= x </a:t>
            </a:r>
            <a:r>
              <a:rPr lang="sl-SI" dirty="0"/>
              <a:t>-</a:t>
            </a:r>
            <a:r>
              <a:rPr lang="sl-SI" dirty="0" smtClean="0"/>
              <a:t> 1</a:t>
            </a:r>
          </a:p>
          <a:p>
            <a:pPr marL="292100" lvl="1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dirty="0" smtClean="0"/>
              <a:t>ali bi lahko kako posplošili funkcije, da bi nam ne bi bilo potrebno definirati toliko funkcij?</a:t>
            </a:r>
          </a:p>
          <a:p>
            <a:pPr marL="474980" lvl="2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dirty="0" smtClean="0"/>
              <a:t>pouporaba (</a:t>
            </a:r>
            <a:r>
              <a:rPr lang="sl-SI" i="1" dirty="0" smtClean="0"/>
              <a:t>reuse</a:t>
            </a:r>
            <a:r>
              <a:rPr lang="sl-SI" dirty="0" smtClean="0"/>
              <a:t>)</a:t>
            </a:r>
          </a:p>
          <a:p>
            <a:pPr marL="474980" lvl="2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endParaRPr lang="sl-SI" dirty="0" smtClean="0"/>
          </a:p>
          <a:p>
            <a:pPr marL="292100" lvl="1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dirty="0" smtClean="0">
                <a:solidFill>
                  <a:srgbClr val="FFFF00"/>
                </a:solidFill>
              </a:rPr>
              <a:t>Posplošitev ali abstrakcija.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5</a:t>
            </a:fld>
            <a:endParaRPr lang="sl-S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2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Posplošitev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l-SI" dirty="0" smtClean="0"/>
              <a:t>vse tri funkcije bomo posplošili v eno funkcijo:</a:t>
            </a:r>
          </a:p>
          <a:p>
            <a:pPr lvl="1">
              <a:buNone/>
            </a:pPr>
            <a:r>
              <a:rPr lang="sl-SI" dirty="0" smtClean="0">
                <a:latin typeface="Courier New"/>
                <a:cs typeface="Courier New"/>
              </a:rPr>
              <a:t>function f(x, k, n):</a:t>
            </a:r>
          </a:p>
          <a:p>
            <a:pPr lvl="1">
              <a:buNone/>
            </a:pPr>
            <a:r>
              <a:rPr lang="sl-SI" dirty="0" smtClean="0">
                <a:latin typeface="Courier New"/>
                <a:cs typeface="Courier New"/>
              </a:rPr>
              <a:t>Opis: izračuna y po obrazcu y= k*x+n</a:t>
            </a:r>
          </a:p>
          <a:p>
            <a:r>
              <a:rPr lang="sl-SI" dirty="0" smtClean="0"/>
              <a:t>naše funkcije lahko sedaj zapišemo kot:</a:t>
            </a:r>
          </a:p>
          <a:p>
            <a:pPr marL="474980" lvl="2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dirty="0" smtClean="0"/>
              <a:t>f</a:t>
            </a:r>
            <a:r>
              <a:rPr lang="sl-SI" baseline="-25000" dirty="0" smtClean="0"/>
              <a:t>1</a:t>
            </a:r>
            <a:r>
              <a:rPr lang="sl-SI" dirty="0" smtClean="0"/>
              <a:t>(x)= f(x, 1, 1), </a:t>
            </a:r>
            <a:r>
              <a:rPr lang="sl-SI" dirty="0"/>
              <a:t> </a:t>
            </a:r>
            <a:r>
              <a:rPr lang="sl-SI" dirty="0" smtClean="0"/>
              <a:t>f</a:t>
            </a:r>
            <a:r>
              <a:rPr lang="sl-SI" baseline="-25000" dirty="0" smtClean="0"/>
              <a:t>2</a:t>
            </a:r>
            <a:r>
              <a:rPr lang="sl-SI" dirty="0" smtClean="0"/>
              <a:t>(x)= f(x, -1, 0) in </a:t>
            </a:r>
            <a:r>
              <a:rPr lang="sl-SI" dirty="0"/>
              <a:t> </a:t>
            </a:r>
            <a:r>
              <a:rPr lang="sl-SI" dirty="0" smtClean="0"/>
              <a:t>f</a:t>
            </a:r>
            <a:r>
              <a:rPr lang="sl-SI" baseline="-25000" dirty="0" smtClean="0"/>
              <a:t>3</a:t>
            </a:r>
            <a:r>
              <a:rPr lang="sl-SI" dirty="0" smtClean="0"/>
              <a:t>(x)= f(x, 2, 1)</a:t>
            </a:r>
          </a:p>
          <a:p>
            <a:pPr marL="474980" lvl="2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endParaRPr lang="sl-SI" dirty="0"/>
          </a:p>
          <a:p>
            <a:pPr marL="292100" lvl="1" indent="-292100">
              <a:spcBef>
                <a:spcPts val="0"/>
              </a:spcBef>
              <a:buClr>
                <a:schemeClr val="accent1"/>
              </a:buClr>
              <a:buSzPct val="70000"/>
              <a:buFont typeface="Wingdings 2"/>
              <a:buChar char=""/>
            </a:pPr>
            <a:r>
              <a:rPr lang="sl-SI" dirty="0" smtClean="0"/>
              <a:t>kar pa ne izgleda več kot linearna funkcija</a:t>
            </a:r>
          </a:p>
          <a:p>
            <a:endParaRPr lang="sl-SI" dirty="0" smtClean="0"/>
          </a:p>
          <a:p>
            <a:pPr>
              <a:buNone/>
            </a:pPr>
            <a:endParaRPr lang="sl-SI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6</a:t>
            </a:fld>
            <a:endParaRPr lang="sl-S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Modularizacija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l-SI" dirty="0" smtClean="0"/>
              <a:t>združimo dve funkciji, ki sta zelo dobra prijatelja in si delita skupne podatke:</a:t>
            </a:r>
          </a:p>
          <a:p>
            <a:pPr lvl="1"/>
            <a:r>
              <a:rPr lang="sl-SI" dirty="0" smtClean="0">
                <a:solidFill>
                  <a:srgbClr val="FFFF00"/>
                </a:solidFill>
              </a:rPr>
              <a:t>tvoritelj / kreator (k, n)</a:t>
            </a:r>
            <a:r>
              <a:rPr lang="sl-SI" dirty="0" smtClean="0"/>
              <a:t>: nastavi vrednosti k in n</a:t>
            </a:r>
          </a:p>
          <a:p>
            <a:pPr lvl="1"/>
            <a:r>
              <a:rPr lang="sl-SI" dirty="0" smtClean="0">
                <a:solidFill>
                  <a:srgbClr val="FFFF00"/>
                </a:solidFill>
              </a:rPr>
              <a:t>vrednost (x)</a:t>
            </a:r>
            <a:r>
              <a:rPr lang="sl-SI" dirty="0" smtClean="0"/>
              <a:t>: naračuna vrednost k*x+n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7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18586824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Modularizacija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l-SI" dirty="0" smtClean="0"/>
              <a:t>modulu rečemo </a:t>
            </a:r>
            <a:r>
              <a:rPr lang="sl-SI" dirty="0" smtClean="0">
                <a:solidFill>
                  <a:srgbClr val="FFFF00"/>
                </a:solidFill>
              </a:rPr>
              <a:t>razred</a:t>
            </a:r>
            <a:r>
              <a:rPr lang="sl-SI" dirty="0" smtClean="0"/>
              <a:t> in </a:t>
            </a:r>
            <a:r>
              <a:rPr lang="sl-SI" dirty="0"/>
              <a:t>opisuje </a:t>
            </a:r>
            <a:r>
              <a:rPr lang="sl-SI" dirty="0" smtClean="0"/>
              <a:t>prijatelje</a:t>
            </a:r>
          </a:p>
          <a:p>
            <a:r>
              <a:rPr lang="sl-SI" dirty="0" smtClean="0"/>
              <a:t>iz razreda naredimo primerek (</a:t>
            </a:r>
            <a:r>
              <a:rPr lang="sl-SI" dirty="0" smtClean="0">
                <a:solidFill>
                  <a:srgbClr val="FFFF00"/>
                </a:solidFill>
              </a:rPr>
              <a:t>predmet</a:t>
            </a:r>
            <a:r>
              <a:rPr lang="sl-SI" dirty="0" smtClean="0"/>
              <a:t>), ki pa sta dejansko prijatelja</a:t>
            </a:r>
          </a:p>
          <a:p>
            <a:endParaRPr lang="sl-SI" dirty="0"/>
          </a:p>
          <a:p>
            <a:r>
              <a:rPr lang="sl-SI" dirty="0" smtClean="0"/>
              <a:t>program: </a:t>
            </a:r>
            <a:r>
              <a:rPr lang="sl-SI" dirty="0" smtClean="0">
                <a:solidFill>
                  <a:srgbClr val="CCFFCC"/>
                </a:solidFill>
              </a:rPr>
              <a:t>linearna_funkcija</a:t>
            </a:r>
            <a:endParaRPr lang="sl-SI" dirty="0">
              <a:solidFill>
                <a:srgbClr val="CCFFCC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8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248491953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 dirty="0" smtClean="0"/>
              <a:t>Naloge</a:t>
            </a:r>
            <a:endParaRPr lang="sl-SI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l-SI" dirty="0" smtClean="0"/>
              <a:t>modul za kvadratno funkcijo</a:t>
            </a:r>
          </a:p>
          <a:p>
            <a:r>
              <a:rPr lang="sl-SI" dirty="0" smtClean="0"/>
              <a:t>modul za kubično funkcijo</a:t>
            </a:r>
          </a:p>
          <a:p>
            <a:r>
              <a:rPr lang="sl-SI" dirty="0" smtClean="0"/>
              <a:t>modul za funkcijo, ki nam vrne potrebno število steklenic, da izpraznimo sodček</a:t>
            </a:r>
          </a:p>
          <a:p>
            <a:r>
              <a:rPr lang="sl-SI" smtClean="0"/>
              <a:t>modul za sklanjanje v prvi ženski sklanjatvi</a:t>
            </a:r>
            <a:endParaRPr lang="sl-SI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Od linearne funkcije do hanojskega stolpa</a:t>
            </a:r>
            <a:endParaRPr lang="sl-S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8BC142-3D04-FB44-BDE8-C45B906B4417}" type="slidenum">
              <a:rPr lang="sl-SI" smtClean="0"/>
              <a:pPr/>
              <a:t>9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422357447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oundry">
  <a:themeElements>
    <a:clrScheme name="Foundry">
      <a:dk1>
        <a:sysClr val="windowText" lastClr="000000"/>
      </a:dk1>
      <a:lt1>
        <a:sysClr val="window" lastClr="FFFFFF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Foundry">
      <a:majorFont>
        <a:latin typeface="Rockwell"/>
        <a:ea typeface=""/>
        <a:cs typeface=""/>
        <a:font script="Grek" typeface="Cambria"/>
        <a:font script="Cyrl" typeface="Cambria"/>
        <a:font script="Jpan" typeface="ＭＳ 明朝"/>
        <a:font script="Hang" typeface="바탕"/>
        <a:font script="Hans" typeface="方正姚体"/>
        <a:font script="Hant" typeface="微軟正黑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Rockwell"/>
        <a:ea typeface=""/>
        <a:cs typeface=""/>
        <a:font script="Grek" typeface="Cambria"/>
        <a:font script="Cyrl" typeface="Cambria"/>
        <a:font script="Jpan" typeface="ＭＳ 明朝"/>
        <a:font script="Hang" typeface="바탕"/>
        <a:font script="Hans" typeface="方正姚体"/>
        <a:font script="Hant" typeface="標楷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oundry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80000"/>
              </a:schemeClr>
            </a:gs>
            <a:gs pos="62000">
              <a:schemeClr val="phClr">
                <a:tint val="30000"/>
                <a:satMod val="180000"/>
              </a:schemeClr>
            </a:gs>
            <a:gs pos="100000">
              <a:schemeClr val="phClr">
                <a:tint val="22000"/>
                <a:satMod val="18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58000"/>
                <a:satMod val="150000"/>
              </a:schemeClr>
            </a:gs>
            <a:gs pos="72000">
              <a:schemeClr val="phClr">
                <a:tint val="90000"/>
                <a:satMod val="135000"/>
              </a:schemeClr>
            </a:gs>
            <a:gs pos="100000">
              <a:schemeClr val="phClr">
                <a:tint val="8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80000"/>
            </a:schemeClr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000000"/>
            </a:lightRig>
          </a:scene3d>
          <a:sp3d prstMaterial="matte">
            <a:bevelT w="63500" h="6350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5000"/>
                <a:satMod val="400000"/>
              </a:schemeClr>
            </a:gs>
            <a:gs pos="20000">
              <a:schemeClr val="phClr">
                <a:tint val="80000"/>
                <a:satMod val="355000"/>
              </a:schemeClr>
            </a:gs>
            <a:gs pos="100000">
              <a:schemeClr val="phClr">
                <a:tint val="95000"/>
                <a:shade val="55000"/>
                <a:satMod val="355000"/>
              </a:schemeClr>
            </a:gs>
          </a:gsLst>
          <a:path path="circle">
            <a:fillToRect l="67500" t="35000" r="32500" b="65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0"/>
                <a:satMod val="120000"/>
              </a:schemeClr>
              <a:schemeClr val="phClr">
                <a:tint val="70000"/>
                <a:satMod val="250000"/>
              </a:schemeClr>
            </a:duotone>
          </a:blip>
          <a:tile tx="0" ty="0" sx="50000" sy="50000" flip="none" algn="t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Foundry.thmx</Template>
  <TotalTime>4482</TotalTime>
  <Words>1749</Words>
  <Application>Microsoft Macintosh PowerPoint</Application>
  <PresentationFormat>On-screen Show (4:3)</PresentationFormat>
  <Paragraphs>222</Paragraphs>
  <Slides>24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Foundry</vt:lpstr>
      <vt:lpstr>Od linearne funkcije do hanojskega stolpa</vt:lpstr>
      <vt:lpstr>Hanojski stolp</vt:lpstr>
      <vt:lpstr>Linearna funkcija malo drugače</vt:lpstr>
      <vt:lpstr>Naloge</vt:lpstr>
      <vt:lpstr>Linearna funkcija še malo drugače</vt:lpstr>
      <vt:lpstr>Posplošitev</vt:lpstr>
      <vt:lpstr>Modularizacija</vt:lpstr>
      <vt:lpstr>Modularizacija</vt:lpstr>
      <vt:lpstr>Naloge</vt:lpstr>
      <vt:lpstr>Za zaključek prve ure</vt:lpstr>
      <vt:lpstr>Hanojski stolp</vt:lpstr>
      <vt:lpstr>Hanojski stolp – kaj</vt:lpstr>
      <vt:lpstr>Hanojski stolp – kako</vt:lpstr>
      <vt:lpstr>Hanojski stolp – kako</vt:lpstr>
      <vt:lpstr>Hanojski stolp</vt:lpstr>
      <vt:lpstr>Hanojski stolp – celotna zgodbica</vt:lpstr>
      <vt:lpstr>Hanojski stolp in T(n)</vt:lpstr>
      <vt:lpstr>Hanojski stolp in T(n) ... </vt:lpstr>
      <vt:lpstr>Hanojski stolp in T(n) ... </vt:lpstr>
      <vt:lpstr>Hanojski stolp in premiki</vt:lpstr>
      <vt:lpstr>Hanojski stolp in premiki</vt:lpstr>
      <vt:lpstr>Družina funkcij</vt:lpstr>
      <vt:lpstr>Koliko časa je preteklo</vt:lpstr>
      <vt:lpstr>PowerPoint Presentation</vt:lpstr>
    </vt:vector>
  </TitlesOfParts>
  <Company>UL FRI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Od linearne funkcije do hanojskih stolpov</dc:title>
  <dc:creator>Andrej (Andy) Brodnik</dc:creator>
  <cp:lastModifiedBy>Andrej (Andy) Brodnik</cp:lastModifiedBy>
  <cp:revision>219</cp:revision>
  <dcterms:created xsi:type="dcterms:W3CDTF">2011-12-07T07:12:43Z</dcterms:created>
  <dcterms:modified xsi:type="dcterms:W3CDTF">2012-08-31T10:25:25Z</dcterms:modified>
</cp:coreProperties>
</file>