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3" r:id="rId3"/>
    <p:sldId id="257" r:id="rId4"/>
    <p:sldId id="260" r:id="rId5"/>
    <p:sldId id="261" r:id="rId6"/>
    <p:sldId id="262" r:id="rId7"/>
    <p:sldId id="274" r:id="rId8"/>
    <p:sldId id="264" r:id="rId9"/>
    <p:sldId id="266" r:id="rId10"/>
    <p:sldId id="273" r:id="rId11"/>
    <p:sldId id="267" r:id="rId12"/>
    <p:sldId id="268" r:id="rId13"/>
    <p:sldId id="269" r:id="rId14"/>
    <p:sldId id="270" r:id="rId15"/>
    <p:sldId id="265" r:id="rId16"/>
    <p:sldId id="271" r:id="rId17"/>
    <p:sldId id="272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 varScale="1">
        <p:scale>
          <a:sx n="64" d="100"/>
          <a:sy n="64" d="100"/>
        </p:scale>
        <p:origin x="78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sl-SI" dirty="0" smtClean="0"/>
              <a:t>Število nalog v</a:t>
            </a:r>
            <a:r>
              <a:rPr lang="sl-SI" baseline="0" dirty="0" smtClean="0"/>
              <a:t> polah glede na maturitetne izpitne roke po letih</a:t>
            </a:r>
            <a:endParaRPr lang="sl-SI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Pola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M07</c:v>
                </c:pt>
                <c:pt idx="1">
                  <c:v>M08</c:v>
                </c:pt>
                <c:pt idx="2">
                  <c:v>M09</c:v>
                </c:pt>
                <c:pt idx="3">
                  <c:v>M10</c:v>
                </c:pt>
                <c:pt idx="4">
                  <c:v>M11</c:v>
                </c:pt>
                <c:pt idx="5">
                  <c:v>M12</c:v>
                </c:pt>
                <c:pt idx="6">
                  <c:v>M13</c:v>
                </c:pt>
                <c:pt idx="7">
                  <c:v>M14</c:v>
                </c:pt>
                <c:pt idx="8">
                  <c:v>M15</c:v>
                </c:pt>
                <c:pt idx="9">
                  <c:v>M16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22</c:v>
                </c:pt>
                <c:pt idx="1">
                  <c:v>22</c:v>
                </c:pt>
                <c:pt idx="2">
                  <c:v>22</c:v>
                </c:pt>
                <c:pt idx="3">
                  <c:v>22</c:v>
                </c:pt>
                <c:pt idx="4">
                  <c:v>22</c:v>
                </c:pt>
                <c:pt idx="5">
                  <c:v>25</c:v>
                </c:pt>
                <c:pt idx="6">
                  <c:v>25</c:v>
                </c:pt>
                <c:pt idx="7">
                  <c:v>25</c:v>
                </c:pt>
                <c:pt idx="8">
                  <c:v>25</c:v>
                </c:pt>
                <c:pt idx="9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Pola 2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Sheet1!$A$2:$A$11</c:f>
              <c:strCache>
                <c:ptCount val="10"/>
                <c:pt idx="0">
                  <c:v>M07</c:v>
                </c:pt>
                <c:pt idx="1">
                  <c:v>M08</c:v>
                </c:pt>
                <c:pt idx="2">
                  <c:v>M09</c:v>
                </c:pt>
                <c:pt idx="3">
                  <c:v>M10</c:v>
                </c:pt>
                <c:pt idx="4">
                  <c:v>M11</c:v>
                </c:pt>
                <c:pt idx="5">
                  <c:v>M12</c:v>
                </c:pt>
                <c:pt idx="6">
                  <c:v>M13</c:v>
                </c:pt>
                <c:pt idx="7">
                  <c:v>M14</c:v>
                </c:pt>
                <c:pt idx="8">
                  <c:v>M15</c:v>
                </c:pt>
                <c:pt idx="9">
                  <c:v>M16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7</c:v>
                </c:pt>
                <c:pt idx="1">
                  <c:v>7</c:v>
                </c:pt>
                <c:pt idx="2">
                  <c:v>7</c:v>
                </c:pt>
                <c:pt idx="3">
                  <c:v>7</c:v>
                </c:pt>
                <c:pt idx="4">
                  <c:v>7</c:v>
                </c:pt>
                <c:pt idx="5">
                  <c:v>6</c:v>
                </c:pt>
                <c:pt idx="6">
                  <c:v>6</c:v>
                </c:pt>
                <c:pt idx="7">
                  <c:v>6</c:v>
                </c:pt>
                <c:pt idx="8">
                  <c:v>6</c:v>
                </c:pt>
                <c:pt idx="9">
                  <c:v>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-25"/>
        <c:axId val="304895368"/>
        <c:axId val="375158856"/>
      </c:barChart>
      <c:catAx>
        <c:axId val="304895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375158856"/>
        <c:crosses val="autoZero"/>
        <c:auto val="1"/>
        <c:lblAlgn val="ctr"/>
        <c:lblOffset val="100"/>
        <c:noMultiLvlLbl val="0"/>
      </c:catAx>
      <c:valAx>
        <c:axId val="3751588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304895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3/25/2017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3/25/2017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url.sio.si/rtk2017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skupnost.sio.si/course/view.php?id=9376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redmine.lusy.fri.uni-lj.si/attachments/download/2160/Izpitne%20vsebine%20in%20cilji%20za%20maturo%20-%20kje%20najdemo%20gradivo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bankanalog.ric.si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letnica mature </a:t>
            </a: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b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nova </a:t>
            </a:r>
            <a:r>
              <a:rPr lang="sl-SI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priložnost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9392211" cy="808597"/>
          </a:xfrm>
        </p:spPr>
        <p:txBody>
          <a:bodyPr>
            <a:normAutofit/>
          </a:bodyPr>
          <a:lstStyle/>
          <a:p>
            <a:r>
              <a:rPr lang="sl-SI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Razdelitev vsebin na </a:t>
            </a:r>
            <a:r>
              <a:rPr lang="sl-SI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notranje in </a:t>
            </a:r>
            <a:r>
              <a:rPr lang="sl-SI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zunanje preverjanje znanja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615954" y="5602969"/>
            <a:ext cx="4966444" cy="567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sl-SI" sz="2400" dirty="0"/>
              <a:t>Gregor Anželj, </a:t>
            </a:r>
            <a:r>
              <a:rPr lang="sl-SI" sz="2400" dirty="0" smtClean="0"/>
              <a:t>DPK sM inf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9364" y="698262"/>
            <a:ext cx="780290" cy="810770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2577354" y="5607452"/>
            <a:ext cx="4038600" cy="5672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l-SI" sz="2400" dirty="0" smtClean="0">
                <a:hlinkClick r:id="rId3"/>
              </a:rPr>
              <a:t>http://url.sio.si/rtk2017</a:t>
            </a:r>
            <a:endParaRPr lang="sl-SI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5614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KAKšno je stanje v Evropi in po svetu?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79376" y="2093257"/>
            <a:ext cx="6024283" cy="385047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344710" y="6118413"/>
            <a:ext cx="951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Vir: </a:t>
            </a:r>
            <a:r>
              <a:rPr lang="en-US" dirty="0"/>
              <a:t>Developing Computational Thinking in Compulsory Education - Implications for policy and practice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1015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Kakšno je stanje v Sloveniji?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6"/>
            <a:ext cx="9905999" cy="4016843"/>
          </a:xfrm>
        </p:spPr>
        <p:txBody>
          <a:bodyPr/>
          <a:lstStyle/>
          <a:p>
            <a:pPr>
              <a:buSzPct val="100000"/>
            </a:pPr>
            <a:r>
              <a:rPr lang="sl-SI" dirty="0" smtClean="0"/>
              <a:t>Se počasi začenjamo zavedati problema, ali pa tudi ne?!?</a:t>
            </a:r>
          </a:p>
          <a:p>
            <a:pPr>
              <a:buSzPct val="100000"/>
            </a:pPr>
            <a:r>
              <a:rPr lang="sl-SI" dirty="0" smtClean="0"/>
              <a:t>Na MIZŠ deluje: Strokovna delovna skupina za analizo prisotnosti vsebin računalništva in informatike v programih osnovnih in srednjih šol ter za pripravo študije o možnih spremembah</a:t>
            </a:r>
          </a:p>
          <a:p>
            <a:pPr>
              <a:buSzPct val="100000"/>
            </a:pPr>
            <a:r>
              <a:rPr lang="sl-SI" dirty="0" smtClean="0"/>
              <a:t>Potrebujemo:</a:t>
            </a:r>
          </a:p>
          <a:p>
            <a:pPr lvl="1">
              <a:buSzPct val="100000"/>
            </a:pPr>
            <a:r>
              <a:rPr lang="sl-SI" dirty="0" smtClean="0"/>
              <a:t>Učne načrte, gradiva</a:t>
            </a:r>
          </a:p>
          <a:p>
            <a:pPr lvl="1">
              <a:buSzPct val="100000"/>
            </a:pPr>
            <a:r>
              <a:rPr lang="sl-SI" dirty="0" smtClean="0"/>
              <a:t>Predmete (</a:t>
            </a:r>
            <a:r>
              <a:rPr lang="sl-SI" u="sng" dirty="0" smtClean="0"/>
              <a:t>obvezne</a:t>
            </a:r>
            <a:r>
              <a:rPr lang="sl-SI" dirty="0"/>
              <a:t> </a:t>
            </a:r>
            <a:r>
              <a:rPr lang="sl-SI" dirty="0" smtClean="0"/>
              <a:t>in/ali neobvezne </a:t>
            </a:r>
            <a:r>
              <a:rPr lang="sl-SI" dirty="0" smtClean="0">
                <a:sym typeface="Wingdings" panose="05000000000000000000" pitchFamily="2" charset="2"/>
              </a:rPr>
              <a:t> večje število ur)</a:t>
            </a:r>
          </a:p>
          <a:p>
            <a:pPr lvl="1">
              <a:buSzPct val="100000"/>
            </a:pPr>
            <a:r>
              <a:rPr lang="sl-SI" dirty="0" smtClean="0">
                <a:sym typeface="Wingdings" panose="05000000000000000000" pitchFamily="2" charset="2"/>
              </a:rPr>
              <a:t>Učitelje (</a:t>
            </a:r>
            <a:r>
              <a:rPr lang="sl-SI" b="1" dirty="0" smtClean="0">
                <a:sym typeface="Wingdings" panose="05000000000000000000" pitchFamily="2" charset="2"/>
              </a:rPr>
              <a:t>SKUPNOST!</a:t>
            </a:r>
            <a:r>
              <a:rPr lang="sl-SI" dirty="0" smtClean="0">
                <a:sym typeface="Wingdings" panose="05000000000000000000" pitchFamily="2" charset="2"/>
              </a:rPr>
              <a:t>)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29450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Napoj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sl-SI" dirty="0" smtClean="0"/>
              <a:t>Mojstri učitelji</a:t>
            </a:r>
          </a:p>
          <a:p>
            <a:pPr>
              <a:buSzPct val="100000"/>
            </a:pPr>
            <a:r>
              <a:rPr lang="sl-SI" dirty="0" smtClean="0"/>
              <a:t>Učne priprave</a:t>
            </a:r>
          </a:p>
          <a:p>
            <a:pPr>
              <a:buSzPct val="100000"/>
            </a:pPr>
            <a:r>
              <a:rPr lang="sl-SI" dirty="0" smtClean="0"/>
              <a:t>CS4HS (Google) </a:t>
            </a:r>
            <a:r>
              <a:rPr lang="sl-SI" dirty="0" smtClean="0">
                <a:sym typeface="Wingdings" panose="05000000000000000000" pitchFamily="2" charset="2"/>
              </a:rPr>
              <a:t> za srednje šole</a:t>
            </a:r>
          </a:p>
          <a:p>
            <a:pPr>
              <a:buSzPct val="100000"/>
            </a:pPr>
            <a:r>
              <a:rPr lang="sl-SI" dirty="0" smtClean="0">
                <a:sym typeface="Wingdings" panose="05000000000000000000" pitchFamily="2" charset="2"/>
              </a:rPr>
              <a:t>Kaj pa osnovne šole?</a:t>
            </a:r>
          </a:p>
          <a:p>
            <a:pPr>
              <a:buSzPct val="100000"/>
            </a:pPr>
            <a:r>
              <a:rPr lang="sl-SI" dirty="0">
                <a:hlinkClick r:id="rId2"/>
              </a:rPr>
              <a:t>https://</a:t>
            </a:r>
            <a:r>
              <a:rPr lang="sl-SI" dirty="0" smtClean="0">
                <a:hlinkClick r:id="rId2"/>
              </a:rPr>
              <a:t>skupnost.sio.si/course/view.php?id=9376</a:t>
            </a:r>
            <a:endParaRPr lang="sl-SI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08" y="1617403"/>
            <a:ext cx="3174603" cy="317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60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Kaj pa Napoj2?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sl-SI" dirty="0" smtClean="0"/>
              <a:t>Ponovno CS4HS (Google) </a:t>
            </a:r>
            <a:r>
              <a:rPr lang="sl-SI" dirty="0" smtClean="0">
                <a:sym typeface="Wingdings" panose="05000000000000000000" pitchFamily="2" charset="2"/>
              </a:rPr>
              <a:t> za srednje šole</a:t>
            </a:r>
          </a:p>
          <a:p>
            <a:pPr>
              <a:buSzPct val="100000"/>
            </a:pPr>
            <a:r>
              <a:rPr lang="sl-SI" dirty="0" smtClean="0">
                <a:sym typeface="Wingdings" panose="05000000000000000000" pitchFamily="2" charset="2"/>
              </a:rPr>
              <a:t>Oddali smo prijavo in čakamo…</a:t>
            </a:r>
          </a:p>
          <a:p>
            <a:pPr>
              <a:buSzPct val="100000"/>
            </a:pPr>
            <a:r>
              <a:rPr lang="sl-SI" dirty="0" smtClean="0">
                <a:sym typeface="Wingdings" panose="05000000000000000000" pitchFamily="2" charset="2"/>
              </a:rPr>
              <a:t>Tema: Fizično računalništvo in</a:t>
            </a:r>
            <a:br>
              <a:rPr lang="sl-SI" dirty="0" smtClean="0">
                <a:sym typeface="Wingdings" panose="05000000000000000000" pitchFamily="2" charset="2"/>
              </a:rPr>
            </a:br>
            <a:r>
              <a:rPr lang="sl-SI" dirty="0" smtClean="0">
                <a:sym typeface="Wingdings" panose="05000000000000000000" pitchFamily="2" charset="2"/>
              </a:rPr>
              <a:t>         algoritmično razmišljanje</a:t>
            </a:r>
            <a:endParaRPr lang="sl-SI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2808" y="1618503"/>
            <a:ext cx="3174603" cy="317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60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Skupnost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sl-SI" dirty="0" smtClean="0"/>
              <a:t>Skupnost nisem jaz!</a:t>
            </a:r>
          </a:p>
          <a:p>
            <a:pPr>
              <a:buSzPct val="100000"/>
            </a:pPr>
            <a:r>
              <a:rPr lang="sl-SI" dirty="0" smtClean="0"/>
              <a:t>Skupnost ni DPK SM INF!</a:t>
            </a:r>
          </a:p>
          <a:p>
            <a:pPr>
              <a:buSzPct val="100000"/>
            </a:pPr>
            <a:r>
              <a:rPr lang="sl-SI" dirty="0" smtClean="0"/>
              <a:t>Skupnost ni istih nekaj ljudi, ki se trudi kaj premakniti!</a:t>
            </a:r>
            <a:br>
              <a:rPr lang="sl-SI" dirty="0" smtClean="0"/>
            </a:br>
            <a:r>
              <a:rPr lang="sl-SI" dirty="0" smtClean="0"/>
              <a:t>SAMI NE ZMOREMO VSEGA!!!</a:t>
            </a:r>
          </a:p>
          <a:p>
            <a:pPr>
              <a:buSzPct val="100000"/>
            </a:pPr>
            <a:r>
              <a:rPr lang="sl-SI" sz="3600" b="1" dirty="0" smtClean="0"/>
              <a:t>SKUPNOST SMO VSI MI</a:t>
            </a:r>
            <a:endParaRPr lang="sl-SI" sz="3600" b="1" dirty="0"/>
          </a:p>
        </p:txBody>
      </p:sp>
    </p:spTree>
    <p:extLst>
      <p:ext uri="{BB962C8B-B14F-4D97-AF65-F5344CB8AC3E}">
        <p14:creationId xmlns:p14="http://schemas.microsoft.com/office/powerpoint/2010/main" val="42519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prihodnost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Prihodnost mature pri predmetu informatika</a:t>
            </a:r>
          </a:p>
        </p:txBody>
      </p:sp>
    </p:spTree>
    <p:extLst>
      <p:ext uri="{BB962C8B-B14F-4D97-AF65-F5344CB8AC3E}">
        <p14:creationId xmlns:p14="http://schemas.microsoft.com/office/powerpoint/2010/main" val="631860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019332"/>
            <a:ext cx="9906000" cy="4721902"/>
          </a:xfrm>
        </p:spPr>
        <p:txBody>
          <a:bodyPr>
            <a:noAutofit/>
          </a:bodyPr>
          <a:lstStyle/>
          <a:p>
            <a:pPr algn="ctr"/>
            <a:r>
              <a:rPr lang="sl-SI" sz="3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sl-SI" sz="3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12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019332"/>
            <a:ext cx="9906000" cy="4292256"/>
          </a:xfrm>
        </p:spPr>
        <p:txBody>
          <a:bodyPr>
            <a:noAutofit/>
          </a:bodyPr>
          <a:lstStyle/>
          <a:p>
            <a:pPr algn="ctr"/>
            <a:r>
              <a:rPr lang="sl-SI" sz="20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4:04 am</a:t>
            </a:r>
            <a:r>
              <a:rPr lang="sl-SI" sz="1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l-SI" sz="1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sl-SI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sleep not found</a:t>
            </a:r>
            <a:endParaRPr lang="sl-SI"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8130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Preteklost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Zgodovinski pregled mature pri informatiki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7308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Primerjava Maturitetnih izpitnih pol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3229541"/>
              </p:ext>
            </p:extLst>
          </p:nvPr>
        </p:nvGraphicFramePr>
        <p:xfrm>
          <a:off x="1141413" y="2249488"/>
          <a:ext cx="9906000" cy="35417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6347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Primerjava Maturitetnih izpitnih pol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M07 do M11</a:t>
            </a:r>
            <a:b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SzPct val="100000"/>
            </a:pPr>
            <a:r>
              <a:rPr lang="sl-SI" dirty="0" smtClean="0"/>
              <a:t>Prva pola ima 22 nalog,</a:t>
            </a:r>
            <a:br>
              <a:rPr lang="sl-SI" dirty="0" smtClean="0"/>
            </a:br>
            <a:r>
              <a:rPr lang="sl-SI" dirty="0" smtClean="0"/>
              <a:t>skupaj vrednih 30 točk</a:t>
            </a:r>
          </a:p>
          <a:p>
            <a:pPr>
              <a:buSzPct val="100000"/>
            </a:pPr>
            <a:r>
              <a:rPr lang="sl-SI" dirty="0" smtClean="0"/>
              <a:t>Druga pola ima 7 nalog,</a:t>
            </a:r>
            <a:br>
              <a:rPr lang="sl-SI" dirty="0" smtClean="0"/>
            </a:br>
            <a:r>
              <a:rPr lang="sl-SI" dirty="0" smtClean="0"/>
              <a:t>skupaj vrednih 45 točk</a:t>
            </a:r>
          </a:p>
          <a:p>
            <a:pPr>
              <a:buSzPct val="100000"/>
            </a:pPr>
            <a:r>
              <a:rPr lang="sl-SI" dirty="0" smtClean="0"/>
              <a:t>Seminarska naloga 25 točk (25%)</a:t>
            </a:r>
            <a:endParaRPr lang="sl-SI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M12 do M13</a:t>
            </a:r>
            <a:b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SzPct val="100000"/>
            </a:pPr>
            <a:r>
              <a:rPr lang="sl-SI" dirty="0" smtClean="0"/>
              <a:t>Prva pola ima 25 nalog,</a:t>
            </a:r>
            <a:br>
              <a:rPr lang="sl-SI" dirty="0" smtClean="0"/>
            </a:br>
            <a:r>
              <a:rPr lang="sl-SI" dirty="0" smtClean="0"/>
              <a:t>skupaj vrednih 70 točk (35%)</a:t>
            </a:r>
          </a:p>
          <a:p>
            <a:pPr>
              <a:buSzPct val="100000"/>
            </a:pPr>
            <a:r>
              <a:rPr lang="sl-SI" dirty="0" smtClean="0"/>
              <a:t>Druga pola ima 6 nalog,</a:t>
            </a:r>
            <a:br>
              <a:rPr lang="sl-SI" dirty="0" smtClean="0"/>
            </a:br>
            <a:r>
              <a:rPr lang="sl-SI" dirty="0" smtClean="0"/>
              <a:t>skupaj vrednih 90 točk (45%)</a:t>
            </a:r>
          </a:p>
          <a:p>
            <a:pPr>
              <a:buSzPct val="100000"/>
            </a:pPr>
            <a:r>
              <a:rPr lang="sl-SI" dirty="0" smtClean="0"/>
              <a:t>Seminarska naloga 20%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43424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Primerjava Maturitetnih izpitnih pol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M14 do M15/M16</a:t>
            </a:r>
            <a:b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SzPct val="100000"/>
            </a:pPr>
            <a:r>
              <a:rPr lang="sl-SI" dirty="0" smtClean="0"/>
              <a:t>Prva pola ima 25 nalog,</a:t>
            </a:r>
            <a:br>
              <a:rPr lang="sl-SI" dirty="0" smtClean="0"/>
            </a:br>
            <a:r>
              <a:rPr lang="sl-SI" dirty="0" smtClean="0"/>
              <a:t>skupaj vrednih 35 točk</a:t>
            </a:r>
          </a:p>
          <a:p>
            <a:pPr>
              <a:buSzPct val="100000"/>
            </a:pPr>
            <a:r>
              <a:rPr lang="sl-SI" dirty="0" smtClean="0"/>
              <a:t>Druga pola ima 6 nalog,</a:t>
            </a:r>
            <a:br>
              <a:rPr lang="sl-SI" dirty="0" smtClean="0"/>
            </a:br>
            <a:r>
              <a:rPr lang="sl-SI" dirty="0" smtClean="0"/>
              <a:t>skupaj vrednih 45 točk</a:t>
            </a:r>
          </a:p>
          <a:p>
            <a:pPr>
              <a:buSzPct val="100000"/>
            </a:pPr>
            <a:r>
              <a:rPr lang="sl-SI" dirty="0" smtClean="0"/>
              <a:t>Seminarska naloga 20 točk (20%)</a:t>
            </a:r>
            <a:endParaRPr lang="sl-SI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Od M16 DALJE</a:t>
            </a:r>
            <a:b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SzPct val="100000"/>
            </a:pPr>
            <a:r>
              <a:rPr lang="sl-SI" dirty="0" smtClean="0"/>
              <a:t>Prva pola ima 15 nalog,</a:t>
            </a:r>
            <a:br>
              <a:rPr lang="sl-SI" dirty="0" smtClean="0"/>
            </a:br>
            <a:r>
              <a:rPr lang="sl-SI" dirty="0" smtClean="0"/>
              <a:t>skupaj vrednih 36 točk</a:t>
            </a:r>
          </a:p>
          <a:p>
            <a:pPr>
              <a:buSzPct val="100000"/>
            </a:pPr>
            <a:r>
              <a:rPr lang="sl-SI" dirty="0" smtClean="0"/>
              <a:t>Druga pola ima 6 nalog,</a:t>
            </a:r>
            <a:br>
              <a:rPr lang="sl-SI" dirty="0" smtClean="0"/>
            </a:br>
            <a:r>
              <a:rPr lang="sl-SI" dirty="0" smtClean="0"/>
              <a:t>skupaj vrednih 44 točk</a:t>
            </a:r>
          </a:p>
          <a:p>
            <a:pPr>
              <a:buSzPct val="100000"/>
            </a:pPr>
            <a:r>
              <a:rPr lang="sl-SI" dirty="0"/>
              <a:t>Seminarska naloga 20 točk (20</a:t>
            </a:r>
            <a:r>
              <a:rPr lang="sl-SI" dirty="0" smtClean="0"/>
              <a:t>%)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4134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Razdelitev vsebin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SzPct val="100000"/>
            </a:pPr>
            <a:r>
              <a:rPr lang="sl-SI" dirty="0" smtClean="0"/>
              <a:t>Notranje preverjanje znanja</a:t>
            </a:r>
          </a:p>
          <a:p>
            <a:pPr lvl="1">
              <a:buSzPct val="100000"/>
            </a:pPr>
            <a:r>
              <a:rPr lang="sl-SI" dirty="0" smtClean="0"/>
              <a:t>Preverja učitelj mentor</a:t>
            </a:r>
          </a:p>
          <a:p>
            <a:pPr lvl="1">
              <a:buSzPct val="100000"/>
            </a:pPr>
            <a:r>
              <a:rPr lang="sl-SI" dirty="0" smtClean="0"/>
              <a:t>Se ne preverja pri nalogah v izpitnih polah </a:t>
            </a:r>
            <a:r>
              <a:rPr lang="sl-SI" dirty="0" smtClean="0">
                <a:sym typeface="Wingdings" panose="05000000000000000000" pitchFamily="2" charset="2"/>
              </a:rPr>
              <a:t> glej Dokument</a:t>
            </a:r>
            <a:endParaRPr lang="sl-SI" dirty="0" smtClean="0"/>
          </a:p>
          <a:p>
            <a:pPr>
              <a:buSzPct val="100000"/>
            </a:pPr>
            <a:r>
              <a:rPr lang="sl-SI" dirty="0" smtClean="0"/>
              <a:t>Zunanje preverjanje znanja</a:t>
            </a:r>
          </a:p>
          <a:p>
            <a:pPr lvl="1">
              <a:buSzPct val="100000"/>
            </a:pPr>
            <a:r>
              <a:rPr lang="sl-SI" dirty="0" smtClean="0"/>
              <a:t>Se preverja pri nalogah v izpitnih polah </a:t>
            </a:r>
            <a:r>
              <a:rPr lang="sl-SI" dirty="0" smtClean="0">
                <a:sym typeface="Wingdings" panose="05000000000000000000" pitchFamily="2" charset="2"/>
              </a:rPr>
              <a:t> glej Dokument</a:t>
            </a:r>
          </a:p>
          <a:p>
            <a:pPr>
              <a:buSzPct val="100000"/>
            </a:pPr>
            <a:r>
              <a:rPr lang="sl-SI" dirty="0" smtClean="0">
                <a:sym typeface="Wingdings" panose="05000000000000000000" pitchFamily="2" charset="2"/>
                <a:hlinkClick r:id="rId2"/>
              </a:rPr>
              <a:t>Dokument</a:t>
            </a:r>
            <a:endParaRPr lang="sl-SI" dirty="0" smtClean="0"/>
          </a:p>
        </p:txBody>
      </p:sp>
    </p:spTree>
    <p:extLst>
      <p:ext uri="{BB962C8B-B14F-4D97-AF65-F5344CB8AC3E}">
        <p14:creationId xmlns:p14="http://schemas.microsoft.com/office/powerpoint/2010/main" val="406315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Banka nalog RIC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l-SI" dirty="0" smtClean="0">
                <a:hlinkClick r:id="rId2"/>
              </a:rPr>
              <a:t>http://bankanalog.ric.si</a:t>
            </a:r>
            <a:endParaRPr lang="sl-SI" dirty="0" smtClean="0"/>
          </a:p>
          <a:p>
            <a:endParaRPr lang="sl-SI" dirty="0"/>
          </a:p>
        </p:txBody>
      </p:sp>
      <p:pic>
        <p:nvPicPr>
          <p:cNvPr id="1026" name="Picture 2" descr="http://bankanalog.ric.si/Slike/znaki%20barvni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731" y="940393"/>
            <a:ext cx="3852680" cy="2493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9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sedanjost</a:t>
            </a:r>
            <a:endParaRPr lang="sl-SI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l-SI" dirty="0" smtClean="0"/>
              <a:t>Nove priložnosti, povezane z maturo pri informatiki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20428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KAKšno je stanje v Evropi in po svetu?</a:t>
            </a:r>
            <a:endParaRPr lang="sl-SI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41697" y="2097087"/>
            <a:ext cx="5519916" cy="38566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44710" y="6118413"/>
            <a:ext cx="9514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dirty="0" smtClean="0"/>
              <a:t>Vir: </a:t>
            </a:r>
            <a:r>
              <a:rPr lang="en-US" dirty="0"/>
              <a:t>Developing Computational Thinking in Compulsory Education - Implications for policy and practice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900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260</TotalTime>
  <Words>324</Words>
  <Application>Microsoft Office PowerPoint</Application>
  <PresentationFormat>Widescreen</PresentationFormat>
  <Paragraphs>67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Trebuchet MS</vt:lpstr>
      <vt:lpstr>Tw Cen MT</vt:lpstr>
      <vt:lpstr>Wingdings</vt:lpstr>
      <vt:lpstr>Circuit</vt:lpstr>
      <vt:lpstr>10 letnica mature – nova priložnost</vt:lpstr>
      <vt:lpstr>Preteklost</vt:lpstr>
      <vt:lpstr>Primerjava Maturitetnih izpitnih pol</vt:lpstr>
      <vt:lpstr>Primerjava Maturitetnih izpitnih pol</vt:lpstr>
      <vt:lpstr>Primerjava Maturitetnih izpitnih pol</vt:lpstr>
      <vt:lpstr>Razdelitev vsebin</vt:lpstr>
      <vt:lpstr>Banka nalog RIC</vt:lpstr>
      <vt:lpstr>sedanjost</vt:lpstr>
      <vt:lpstr>KAKšno je stanje v Evropi in po svetu?</vt:lpstr>
      <vt:lpstr>KAKšno je stanje v Evropi in po svetu?</vt:lpstr>
      <vt:lpstr>Kakšno je stanje v Sloveniji?</vt:lpstr>
      <vt:lpstr>Napoj</vt:lpstr>
      <vt:lpstr>Kaj pa Napoj2?</vt:lpstr>
      <vt:lpstr>Skupnost</vt:lpstr>
      <vt:lpstr>prihodnost</vt:lpstr>
      <vt:lpstr>?</vt:lpstr>
      <vt:lpstr>4:04 am sleep not found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Anželj Gregor</dc:creator>
  <cp:lastModifiedBy>Anželj Gregor</cp:lastModifiedBy>
  <cp:revision>31</cp:revision>
  <dcterms:created xsi:type="dcterms:W3CDTF">2014-08-26T23:43:54Z</dcterms:created>
  <dcterms:modified xsi:type="dcterms:W3CDTF">2017-03-25T08:52:06Z</dcterms:modified>
</cp:coreProperties>
</file>