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24"/>
  </p:notesMasterIdLst>
  <p:handoutMasterIdLst>
    <p:handoutMasterId r:id="rId25"/>
  </p:handoutMasterIdLst>
  <p:sldIdLst>
    <p:sldId id="258" r:id="rId2"/>
    <p:sldId id="260" r:id="rId3"/>
    <p:sldId id="266" r:id="rId4"/>
    <p:sldId id="267" r:id="rId5"/>
    <p:sldId id="268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80" r:id="rId14"/>
    <p:sldId id="285" r:id="rId15"/>
    <p:sldId id="265" r:id="rId16"/>
    <p:sldId id="286" r:id="rId17"/>
    <p:sldId id="287" r:id="rId18"/>
    <p:sldId id="288" r:id="rId19"/>
    <p:sldId id="289" r:id="rId20"/>
    <p:sldId id="290" r:id="rId21"/>
    <p:sldId id="291" r:id="rId22"/>
    <p:sldId id="292" r:id="rId23"/>
  </p:sldIdLst>
  <p:sldSz cx="9144000" cy="6858000" type="screen4x3"/>
  <p:notesSz cx="6858000" cy="9144000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9"/>
    <p:restoredTop sz="94643"/>
  </p:normalViewPr>
  <p:slideViewPr>
    <p:cSldViewPr>
      <p:cViewPr varScale="1">
        <p:scale>
          <a:sx n="120" d="100"/>
          <a:sy n="120" d="100"/>
        </p:scale>
        <p:origin x="1256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1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handoutMaster" Target="handoutMasters/handoutMaster1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F:\1matura\Izobrazevanja\20160823\matura-statistika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1matura\Izobrazevanja\20160823\matura-statistika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4" Type="http://schemas.openxmlformats.org/officeDocument/2006/relationships/package" Target="../embeddings/Microsoft_Excel_Worksheet4.xlsx"/><Relationship Id="rId1" Type="http://schemas.microsoft.com/office/2011/relationships/chartStyle" Target="style1.xml"/><Relationship Id="rId2" Type="http://schemas.microsoft.com/office/2011/relationships/chartColorStyle" Target="colors1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F:\1matura\Izobrazevanja\20160823\matura-statistika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F:\1matura\Izobrazevanja\20160823\matura-statistika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localhost/Users/andy/Desktop/tmp-01/Matura/svn/Izobrazevanja/20160823/matura-statistika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F:\1matura\Izobrazevanja\20160823\matura-statistika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F:\1matura\Izobrazevanja\20160823\matura-statistik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0721828521434821"/>
          <c:y val="0.0474166253693813"/>
          <c:w val="0.883372703412074"/>
          <c:h val="0.832619568387285"/>
        </c:manualLayout>
      </c:layout>
      <c:barChart>
        <c:barDir val="col"/>
        <c:grouping val="clustered"/>
        <c:varyColors val="0"/>
        <c:ser>
          <c:idx val="1"/>
          <c:order val="0"/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skupaj_prikazi!$B$2:$K$2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skupaj_prikazi!$B$4:$K$4</c:f>
              <c:numCache>
                <c:formatCode>General</c:formatCode>
                <c:ptCount val="10"/>
                <c:pt idx="0">
                  <c:v>19.0</c:v>
                </c:pt>
                <c:pt idx="1">
                  <c:v>23.0</c:v>
                </c:pt>
                <c:pt idx="2">
                  <c:v>28.0</c:v>
                </c:pt>
                <c:pt idx="3">
                  <c:v>27.0</c:v>
                </c:pt>
                <c:pt idx="4">
                  <c:v>27.0</c:v>
                </c:pt>
                <c:pt idx="5">
                  <c:v>30.0</c:v>
                </c:pt>
                <c:pt idx="6">
                  <c:v>33.0</c:v>
                </c:pt>
                <c:pt idx="7">
                  <c:v>32.0</c:v>
                </c:pt>
                <c:pt idx="8">
                  <c:v>32.0</c:v>
                </c:pt>
                <c:pt idx="9">
                  <c:v>36.0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93982704"/>
        <c:axId val="2120562416"/>
      </c:barChart>
      <c:catAx>
        <c:axId val="2093982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20562416"/>
        <c:crosses val="autoZero"/>
        <c:auto val="1"/>
        <c:lblAlgn val="ctr"/>
        <c:lblOffset val="100"/>
        <c:noMultiLvlLbl val="0"/>
      </c:catAx>
      <c:valAx>
        <c:axId val="21205624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939827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xMode val="edge"/>
          <c:yMode val="edge"/>
          <c:x val="0.0554330829906131"/>
          <c:y val="0.0975065972246272"/>
          <c:w val="0.784567100736461"/>
          <c:h val="0.82742775861321"/>
        </c:manualLayout>
      </c:layout>
      <c:lineChart>
        <c:grouping val="standard"/>
        <c:varyColors val="0"/>
        <c:ser>
          <c:idx val="0"/>
          <c:order val="0"/>
          <c:tx>
            <c:strRef>
              <c:f>skupaj_prikazi!$A$67</c:f>
              <c:strCache>
                <c:ptCount val="1"/>
                <c:pt idx="0">
                  <c:v>5</c:v>
                </c:pt>
              </c:strCache>
            </c:strRef>
          </c:tx>
          <c:spPr>
            <a:ln w="28440">
              <a:solidFill>
                <a:srgbClr val="4A7EBB"/>
              </a:solidFill>
            </a:ln>
          </c:spPr>
          <c:marker>
            <c:symbol val="none"/>
          </c:marker>
          <c:cat>
            <c:numRef>
              <c:f>skupaj_prikazi!$B$66:$K$66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skupaj_prikazi!$B$67:$K$67</c:f>
              <c:numCache>
                <c:formatCode>General</c:formatCode>
                <c:ptCount val="10"/>
                <c:pt idx="0">
                  <c:v>80.0</c:v>
                </c:pt>
                <c:pt idx="1">
                  <c:v>84.0</c:v>
                </c:pt>
                <c:pt idx="2">
                  <c:v>84.0</c:v>
                </c:pt>
                <c:pt idx="3">
                  <c:v>79.0</c:v>
                </c:pt>
                <c:pt idx="4">
                  <c:v>84.0</c:v>
                </c:pt>
                <c:pt idx="5">
                  <c:v>84.0</c:v>
                </c:pt>
                <c:pt idx="6">
                  <c:v>84.0</c:v>
                </c:pt>
                <c:pt idx="7">
                  <c:v>84.0</c:v>
                </c:pt>
                <c:pt idx="8">
                  <c:v>83.0</c:v>
                </c:pt>
                <c:pt idx="9" formatCode="#,##0">
                  <c:v>83.0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0D0-4DD0-A12F-DF17437A36F6}"/>
            </c:ext>
          </c:extLst>
        </c:ser>
        <c:ser>
          <c:idx val="1"/>
          <c:order val="1"/>
          <c:tx>
            <c:strRef>
              <c:f>skupaj_prikazi!$A$68</c:f>
              <c:strCache>
                <c:ptCount val="1"/>
                <c:pt idx="0">
                  <c:v>4</c:v>
                </c:pt>
              </c:strCache>
            </c:strRef>
          </c:tx>
          <c:spPr>
            <a:ln w="28440">
              <a:solidFill>
                <a:srgbClr val="BE4B48"/>
              </a:solidFill>
            </a:ln>
          </c:spPr>
          <c:marker>
            <c:symbol val="none"/>
          </c:marker>
          <c:cat>
            <c:numRef>
              <c:f>skupaj_prikazi!$B$66:$K$66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skupaj_prikazi!$B$68:$K$68</c:f>
              <c:numCache>
                <c:formatCode>General</c:formatCode>
                <c:ptCount val="10"/>
                <c:pt idx="0">
                  <c:v>67.0</c:v>
                </c:pt>
                <c:pt idx="1">
                  <c:v>72.0</c:v>
                </c:pt>
                <c:pt idx="2">
                  <c:v>73.0</c:v>
                </c:pt>
                <c:pt idx="3">
                  <c:v>66.0</c:v>
                </c:pt>
                <c:pt idx="4">
                  <c:v>73.0</c:v>
                </c:pt>
                <c:pt idx="5">
                  <c:v>71.0</c:v>
                </c:pt>
                <c:pt idx="6">
                  <c:v>73.0</c:v>
                </c:pt>
                <c:pt idx="7">
                  <c:v>70.0</c:v>
                </c:pt>
                <c:pt idx="8">
                  <c:v>72.0</c:v>
                </c:pt>
                <c:pt idx="9" formatCode="#,##0">
                  <c:v>72.0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90D0-4DD0-A12F-DF17437A36F6}"/>
            </c:ext>
          </c:extLst>
        </c:ser>
        <c:ser>
          <c:idx val="2"/>
          <c:order val="2"/>
          <c:tx>
            <c:strRef>
              <c:f>skupaj_prikazi!$A$69</c:f>
              <c:strCache>
                <c:ptCount val="1"/>
                <c:pt idx="0">
                  <c:v>3</c:v>
                </c:pt>
              </c:strCache>
            </c:strRef>
          </c:tx>
          <c:spPr>
            <a:ln w="28440">
              <a:solidFill>
                <a:srgbClr val="98B954"/>
              </a:solidFill>
            </a:ln>
          </c:spPr>
          <c:marker>
            <c:symbol val="none"/>
          </c:marker>
          <c:cat>
            <c:numRef>
              <c:f>skupaj_prikazi!$B$66:$K$66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skupaj_prikazi!$B$69:$K$69</c:f>
              <c:numCache>
                <c:formatCode>General</c:formatCode>
                <c:ptCount val="10"/>
                <c:pt idx="0">
                  <c:v>54.0</c:v>
                </c:pt>
                <c:pt idx="1">
                  <c:v>61.0</c:v>
                </c:pt>
                <c:pt idx="2">
                  <c:v>61.0</c:v>
                </c:pt>
                <c:pt idx="3">
                  <c:v>54.0</c:v>
                </c:pt>
                <c:pt idx="4">
                  <c:v>62.0</c:v>
                </c:pt>
                <c:pt idx="5">
                  <c:v>57.0</c:v>
                </c:pt>
                <c:pt idx="6">
                  <c:v>60.0</c:v>
                </c:pt>
                <c:pt idx="7">
                  <c:v>61.0</c:v>
                </c:pt>
                <c:pt idx="8">
                  <c:v>61.0</c:v>
                </c:pt>
                <c:pt idx="9" formatCode="#,##0">
                  <c:v>61.0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90D0-4DD0-A12F-DF17437A36F6}"/>
            </c:ext>
          </c:extLst>
        </c:ser>
        <c:ser>
          <c:idx val="3"/>
          <c:order val="3"/>
          <c:tx>
            <c:strRef>
              <c:f>skupaj_prikazi!$A$70</c:f>
              <c:strCache>
                <c:ptCount val="1"/>
                <c:pt idx="0">
                  <c:v>2</c:v>
                </c:pt>
              </c:strCache>
            </c:strRef>
          </c:tx>
          <c:spPr>
            <a:ln w="28440">
              <a:solidFill>
                <a:srgbClr val="7D60A0"/>
              </a:solidFill>
            </a:ln>
          </c:spPr>
          <c:marker>
            <c:symbol val="none"/>
          </c:marker>
          <c:cat>
            <c:numRef>
              <c:f>skupaj_prikazi!$B$66:$K$66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skupaj_prikazi!$B$70:$K$70</c:f>
              <c:numCache>
                <c:formatCode>General</c:formatCode>
                <c:ptCount val="10"/>
                <c:pt idx="0">
                  <c:v>40.0</c:v>
                </c:pt>
                <c:pt idx="1">
                  <c:v>50.0</c:v>
                </c:pt>
                <c:pt idx="2">
                  <c:v>50.0</c:v>
                </c:pt>
                <c:pt idx="3">
                  <c:v>41.0</c:v>
                </c:pt>
                <c:pt idx="4">
                  <c:v>50.0</c:v>
                </c:pt>
                <c:pt idx="5">
                  <c:v>45.0</c:v>
                </c:pt>
                <c:pt idx="6">
                  <c:v>47.0</c:v>
                </c:pt>
                <c:pt idx="7">
                  <c:v>50.0</c:v>
                </c:pt>
                <c:pt idx="8">
                  <c:v>50.0</c:v>
                </c:pt>
                <c:pt idx="9" formatCode="#,##0">
                  <c:v>50.0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90D0-4DD0-A12F-DF17437A36F6}"/>
            </c:ext>
          </c:extLst>
        </c:ser>
        <c:ser>
          <c:idx val="4"/>
          <c:order val="4"/>
          <c:tx>
            <c:strRef>
              <c:f>skupaj_prikazi!$A$71</c:f>
              <c:strCache>
                <c:ptCount val="1"/>
                <c:pt idx="0">
                  <c:v>1</c:v>
                </c:pt>
              </c:strCache>
            </c:strRef>
          </c:tx>
          <c:spPr>
            <a:ln w="28440">
              <a:solidFill>
                <a:srgbClr val="46AAC5"/>
              </a:solidFill>
            </a:ln>
          </c:spPr>
          <c:marker>
            <c:symbol val="none"/>
          </c:marker>
          <c:cat>
            <c:numRef>
              <c:f>skupaj_prikazi!$B$66:$K$66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skupaj_prikazi!$B$71:$K$71</c:f>
              <c:numCache>
                <c:formatCode>General</c:formatCode>
                <c:ptCount val="10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  <c:pt idx="7">
                  <c:v>0.0</c:v>
                </c:pt>
                <c:pt idx="8">
                  <c:v>0.0</c:v>
                </c:pt>
                <c:pt idx="9" formatCode="#,##0">
                  <c:v>0.0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90D0-4DD0-A12F-DF17437A36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38564640"/>
        <c:axId val="2138570256"/>
      </c:lineChart>
      <c:valAx>
        <c:axId val="2138570256"/>
        <c:scaling>
          <c:orientation val="minMax"/>
        </c:scaling>
        <c:delete val="0"/>
        <c:axPos val="l"/>
        <c:majorGridlines>
          <c:spPr>
            <a:ln w="9360">
              <a:solidFill>
                <a:srgbClr val="868686"/>
              </a:solidFill>
            </a:ln>
          </c:spPr>
        </c:majorGridlines>
        <c:numFmt formatCode="General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138564640"/>
        <c:crosses val="autoZero"/>
        <c:crossBetween val="between"/>
      </c:valAx>
      <c:catAx>
        <c:axId val="21385646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138570256"/>
        <c:crosses val="autoZero"/>
        <c:auto val="1"/>
        <c:lblAlgn val="ctr"/>
        <c:lblOffset val="100"/>
        <c:noMultiLvlLbl val="0"/>
      </c:catAx>
      <c:spPr>
        <a:solidFill>
          <a:srgbClr val="FFFFFF"/>
        </a:solidFill>
        <a:ln>
          <a:noFill/>
        </a:ln>
      </c:spPr>
    </c:plotArea>
    <c:legend>
      <c:legendPos val="r"/>
      <c:layout/>
      <c:overlay val="0"/>
      <c:spPr>
        <a:noFill/>
        <a:ln>
          <a:noFill/>
        </a:ln>
      </c:spPr>
      <c:txPr>
        <a:bodyPr/>
        <a:lstStyle/>
        <a:p>
          <a:pPr>
            <a:defRPr sz="1000" b="0" baseline="0">
              <a:solidFill>
                <a:srgbClr val="000000"/>
              </a:solidFill>
              <a:latin typeface="Calibri"/>
            </a:defRPr>
          </a:pPr>
          <a:endParaRPr lang="en-US"/>
        </a:p>
      </c:txPr>
    </c:legend>
    <c:plotVisOnly val="1"/>
    <c:dispBlanksAs val="gap"/>
    <c:showDLblsOverMax val="0"/>
  </c:chart>
  <c:spPr>
    <a:ln w="9360">
      <a:solidFill>
        <a:srgbClr val="868686"/>
      </a:solidFill>
      <a:prstDash val="solid"/>
    </a:ln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xMode val="edge"/>
          <c:yMode val="edge"/>
          <c:x val="0.0554330829906131"/>
          <c:y val="0.0975065972246272"/>
          <c:w val="0.830945063636278"/>
          <c:h val="0.8274277586132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skupaj_prikazi!$A$59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4F81BD"/>
            </a:solidFill>
            <a:ln>
              <a:noFill/>
            </a:ln>
          </c:spPr>
          <c:invertIfNegative val="0"/>
          <c:cat>
            <c:numRef>
              <c:f>skupaj_prikazi!$B$58:$K$58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skupaj_prikazi!$B$59:$K$59</c:f>
              <c:numCache>
                <c:formatCode>#,##0.00</c:formatCode>
                <c:ptCount val="10"/>
                <c:pt idx="0">
                  <c:v>6.04982206405694</c:v>
                </c:pt>
                <c:pt idx="1">
                  <c:v>9.489051094890508</c:v>
                </c:pt>
                <c:pt idx="2">
                  <c:v>9.18918918918919</c:v>
                </c:pt>
                <c:pt idx="3">
                  <c:v>10.5769230769231</c:v>
                </c:pt>
                <c:pt idx="4">
                  <c:v>10.5660377358491</c:v>
                </c:pt>
                <c:pt idx="5">
                  <c:v>8.44594594594595</c:v>
                </c:pt>
                <c:pt idx="6">
                  <c:v>12.5</c:v>
                </c:pt>
                <c:pt idx="7">
                  <c:v>16.25766871165645</c:v>
                </c:pt>
                <c:pt idx="8">
                  <c:v>15.8974358974359</c:v>
                </c:pt>
                <c:pt idx="9">
                  <c:v>12.33766233766234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018-4FA6-81E0-830E107AB165}"/>
            </c:ext>
          </c:extLst>
        </c:ser>
        <c:ser>
          <c:idx val="1"/>
          <c:order val="1"/>
          <c:tx>
            <c:strRef>
              <c:f>skupaj_prikazi!$A$60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C0504D"/>
            </a:solidFill>
            <a:ln>
              <a:noFill/>
            </a:ln>
          </c:spPr>
          <c:invertIfNegative val="0"/>
          <c:cat>
            <c:numRef>
              <c:f>skupaj_prikazi!$B$58:$K$58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skupaj_prikazi!$B$60:$K$60</c:f>
              <c:numCache>
                <c:formatCode>#,##0.00</c:formatCode>
                <c:ptCount val="10"/>
                <c:pt idx="0">
                  <c:v>21.7081850533808</c:v>
                </c:pt>
                <c:pt idx="1">
                  <c:v>19.3430656934307</c:v>
                </c:pt>
                <c:pt idx="2">
                  <c:v>19.4594594594595</c:v>
                </c:pt>
                <c:pt idx="3">
                  <c:v>21.1538461538462</c:v>
                </c:pt>
                <c:pt idx="4">
                  <c:v>18.49056603773589</c:v>
                </c:pt>
                <c:pt idx="5">
                  <c:v>16.8918918918919</c:v>
                </c:pt>
                <c:pt idx="6">
                  <c:v>24.1847826086957</c:v>
                </c:pt>
                <c:pt idx="7">
                  <c:v>34.3558282208589</c:v>
                </c:pt>
                <c:pt idx="8">
                  <c:v>23.84615384615384</c:v>
                </c:pt>
                <c:pt idx="9">
                  <c:v>28.24675324675324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018-4FA6-81E0-830E107AB165}"/>
            </c:ext>
          </c:extLst>
        </c:ser>
        <c:ser>
          <c:idx val="2"/>
          <c:order val="2"/>
          <c:tx>
            <c:strRef>
              <c:f>skupaj_prikazi!$A$61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9BBB59"/>
            </a:solidFill>
            <a:ln>
              <a:noFill/>
            </a:ln>
          </c:spPr>
          <c:invertIfNegative val="0"/>
          <c:cat>
            <c:numRef>
              <c:f>skupaj_prikazi!$B$58:$K$58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skupaj_prikazi!$B$61:$K$61</c:f>
              <c:numCache>
                <c:formatCode>#,##0.00</c:formatCode>
                <c:ptCount val="10"/>
                <c:pt idx="0">
                  <c:v>28.8256227758007</c:v>
                </c:pt>
                <c:pt idx="1">
                  <c:v>32.8467153284672</c:v>
                </c:pt>
                <c:pt idx="2">
                  <c:v>33.24324324324319</c:v>
                </c:pt>
                <c:pt idx="3">
                  <c:v>35.8974358974359</c:v>
                </c:pt>
                <c:pt idx="4">
                  <c:v>27.9245283018868</c:v>
                </c:pt>
                <c:pt idx="5">
                  <c:v>34.12162162162159</c:v>
                </c:pt>
                <c:pt idx="6">
                  <c:v>25.0</c:v>
                </c:pt>
                <c:pt idx="7">
                  <c:v>22.08588957055214</c:v>
                </c:pt>
                <c:pt idx="8">
                  <c:v>30.25641025641025</c:v>
                </c:pt>
                <c:pt idx="9">
                  <c:v>36.36363636363635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018-4FA6-81E0-830E107AB165}"/>
            </c:ext>
          </c:extLst>
        </c:ser>
        <c:ser>
          <c:idx val="3"/>
          <c:order val="3"/>
          <c:tx>
            <c:strRef>
              <c:f>skupaj_prikazi!$A$62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8064A2"/>
            </a:solidFill>
            <a:ln>
              <a:noFill/>
            </a:ln>
          </c:spPr>
          <c:invertIfNegative val="0"/>
          <c:cat>
            <c:numRef>
              <c:f>skupaj_prikazi!$B$58:$K$58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skupaj_prikazi!$B$62:$K$62</c:f>
              <c:numCache>
                <c:formatCode>#,##0.00</c:formatCode>
                <c:ptCount val="10"/>
                <c:pt idx="0">
                  <c:v>33.09608540925269</c:v>
                </c:pt>
                <c:pt idx="1">
                  <c:v>28.83211678832119</c:v>
                </c:pt>
                <c:pt idx="2">
                  <c:v>23.78378378378379</c:v>
                </c:pt>
                <c:pt idx="3">
                  <c:v>26.92307692307689</c:v>
                </c:pt>
                <c:pt idx="4">
                  <c:v>25.2830188679245</c:v>
                </c:pt>
                <c:pt idx="5">
                  <c:v>25.0</c:v>
                </c:pt>
                <c:pt idx="6">
                  <c:v>24.4565217391304</c:v>
                </c:pt>
                <c:pt idx="7">
                  <c:v>18.71165644171779</c:v>
                </c:pt>
                <c:pt idx="8">
                  <c:v>23.07692307692307</c:v>
                </c:pt>
                <c:pt idx="9">
                  <c:v>18.1818181818182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018-4FA6-81E0-830E107AB165}"/>
            </c:ext>
          </c:extLst>
        </c:ser>
        <c:ser>
          <c:idx val="4"/>
          <c:order val="4"/>
          <c:tx>
            <c:strRef>
              <c:f>skupaj_prikazi!$A$63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rgbClr val="4BACC6"/>
            </a:solidFill>
            <a:ln>
              <a:noFill/>
            </a:ln>
          </c:spPr>
          <c:invertIfNegative val="0"/>
          <c:cat>
            <c:numRef>
              <c:f>skupaj_prikazi!$B$58:$K$58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skupaj_prikazi!$B$63:$K$63</c:f>
              <c:numCache>
                <c:formatCode>#,##0.00</c:formatCode>
                <c:ptCount val="10"/>
                <c:pt idx="0">
                  <c:v>10.3202846975089</c:v>
                </c:pt>
                <c:pt idx="1">
                  <c:v>9.489051094890508</c:v>
                </c:pt>
                <c:pt idx="2">
                  <c:v>14.3243243243243</c:v>
                </c:pt>
                <c:pt idx="3">
                  <c:v>5.448717948717949</c:v>
                </c:pt>
                <c:pt idx="4">
                  <c:v>17.7358490566038</c:v>
                </c:pt>
                <c:pt idx="5">
                  <c:v>15.5405405405405</c:v>
                </c:pt>
                <c:pt idx="6">
                  <c:v>13.8586956521739</c:v>
                </c:pt>
                <c:pt idx="7">
                  <c:v>8.588957055214722</c:v>
                </c:pt>
                <c:pt idx="8">
                  <c:v>6.923076923076922</c:v>
                </c:pt>
                <c:pt idx="9">
                  <c:v>4.870129870129871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018-4FA6-81E0-830E107AB1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37986864"/>
        <c:axId val="-2137999248"/>
      </c:barChart>
      <c:valAx>
        <c:axId val="-2137999248"/>
        <c:scaling>
          <c:orientation val="minMax"/>
        </c:scaling>
        <c:delete val="0"/>
        <c:axPos val="l"/>
        <c:majorGridlines>
          <c:spPr>
            <a:ln w="9360">
              <a:solidFill>
                <a:srgbClr val="868686"/>
              </a:solidFill>
            </a:ln>
          </c:spPr>
        </c:majorGridlines>
        <c:numFmt formatCode="#,##0.00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-2137986864"/>
        <c:crosses val="autoZero"/>
        <c:crossBetween val="between"/>
      </c:valAx>
      <c:catAx>
        <c:axId val="-2137986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-2137999248"/>
        <c:crosses val="autoZero"/>
        <c:auto val="1"/>
        <c:lblAlgn val="ctr"/>
        <c:lblOffset val="100"/>
        <c:noMultiLvlLbl val="0"/>
      </c:catAx>
      <c:spPr>
        <a:solidFill>
          <a:srgbClr val="FFFFFF"/>
        </a:solidFill>
        <a:ln>
          <a:noFill/>
        </a:ln>
      </c:spPr>
    </c:plotArea>
    <c:legend>
      <c:legendPos val="r"/>
      <c:layout/>
      <c:overlay val="0"/>
      <c:spPr>
        <a:noFill/>
        <a:ln>
          <a:noFill/>
        </a:ln>
      </c:spPr>
      <c:txPr>
        <a:bodyPr/>
        <a:lstStyle/>
        <a:p>
          <a:pPr>
            <a:defRPr sz="1000" b="0" baseline="0">
              <a:solidFill>
                <a:srgbClr val="000000"/>
              </a:solidFill>
              <a:latin typeface="Calibri"/>
            </a:defRPr>
          </a:pPr>
          <a:endParaRPr lang="en-US"/>
        </a:p>
      </c:txPr>
    </c:legend>
    <c:plotVisOnly val="1"/>
    <c:dispBlanksAs val="gap"/>
    <c:showDLblsOverMax val="0"/>
  </c:chart>
  <c:spPr>
    <a:ln w="9360">
      <a:solidFill>
        <a:srgbClr val="868686"/>
      </a:solidFill>
      <a:prstDash val="solid"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0721828521434821"/>
          <c:y val="0.0474166253693813"/>
          <c:w val="0.883372703412074"/>
          <c:h val="0.832619568387285"/>
        </c:manualLayout>
      </c:layout>
      <c:barChart>
        <c:barDir val="col"/>
        <c:grouping val="clustered"/>
        <c:varyColors val="0"/>
        <c:ser>
          <c:idx val="1"/>
          <c:order val="0"/>
          <c:spPr>
            <a:solidFill>
              <a:schemeClr val="accent6"/>
            </a:solidFill>
          </c:spPr>
          <c:invertIfNegative val="0"/>
          <c:cat>
            <c:numRef>
              <c:f>skupaj_prikazi!$B$2:$K$2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skupaj_prikazi!$B$3:$K$3</c:f>
              <c:numCache>
                <c:formatCode>General</c:formatCode>
                <c:ptCount val="10"/>
                <c:pt idx="0">
                  <c:v>281.0</c:v>
                </c:pt>
                <c:pt idx="1">
                  <c:v>274.0</c:v>
                </c:pt>
                <c:pt idx="2">
                  <c:v>370.0</c:v>
                </c:pt>
                <c:pt idx="3">
                  <c:v>312.0</c:v>
                </c:pt>
                <c:pt idx="4">
                  <c:v>265.0</c:v>
                </c:pt>
                <c:pt idx="5">
                  <c:v>205.0</c:v>
                </c:pt>
                <c:pt idx="6">
                  <c:v>312.0</c:v>
                </c:pt>
                <c:pt idx="7" formatCode="0">
                  <c:v>289.0</c:v>
                </c:pt>
                <c:pt idx="8" formatCode="0">
                  <c:v>327.0</c:v>
                </c:pt>
                <c:pt idx="9" formatCode="0">
                  <c:v>308.0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089-4744-918A-2007E43019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61657536"/>
        <c:axId val="2061929264"/>
      </c:barChart>
      <c:catAx>
        <c:axId val="2061657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061929264"/>
        <c:crosses val="autoZero"/>
        <c:auto val="1"/>
        <c:lblAlgn val="ctr"/>
        <c:lblOffset val="100"/>
        <c:noMultiLvlLbl val="0"/>
      </c:catAx>
      <c:valAx>
        <c:axId val="2061929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6165753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0721828521434821"/>
          <c:y val="0.0474166253693813"/>
          <c:w val="0.883372703412074"/>
          <c:h val="0.832619568387285"/>
        </c:manualLayout>
      </c:layout>
      <c:barChart>
        <c:barDir val="col"/>
        <c:grouping val="clustered"/>
        <c:varyColors val="0"/>
        <c:ser>
          <c:idx val="1"/>
          <c:order val="0"/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skupaj_prikazi!$B$2:$K$2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skupaj_prikazi!$B$3:$K$3</c:f>
              <c:numCache>
                <c:formatCode>General</c:formatCode>
                <c:ptCount val="10"/>
                <c:pt idx="0">
                  <c:v>281.0</c:v>
                </c:pt>
                <c:pt idx="1">
                  <c:v>274.0</c:v>
                </c:pt>
                <c:pt idx="2">
                  <c:v>370.0</c:v>
                </c:pt>
                <c:pt idx="3">
                  <c:v>312.0</c:v>
                </c:pt>
                <c:pt idx="4">
                  <c:v>265.0</c:v>
                </c:pt>
                <c:pt idx="5">
                  <c:v>205.0</c:v>
                </c:pt>
                <c:pt idx="6">
                  <c:v>312.0</c:v>
                </c:pt>
                <c:pt idx="7" formatCode="0">
                  <c:v>289.0</c:v>
                </c:pt>
                <c:pt idx="8" formatCode="0">
                  <c:v>327.0</c:v>
                </c:pt>
                <c:pt idx="9" formatCode="0">
                  <c:v>308.0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089-4744-918A-2007E43019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34035536"/>
        <c:axId val="-2134233136"/>
      </c:barChart>
      <c:catAx>
        <c:axId val="-2134035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2134233136"/>
        <c:crosses val="autoZero"/>
        <c:auto val="1"/>
        <c:lblAlgn val="ctr"/>
        <c:lblOffset val="100"/>
        <c:noMultiLvlLbl val="0"/>
      </c:catAx>
      <c:valAx>
        <c:axId val="-21342331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213403553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skupaj_prikazi!$B$92:$K$92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skupaj_prikazi!$B$93:$K$93</c:f>
              <c:numCache>
                <c:formatCode>General</c:formatCode>
                <c:ptCount val="10"/>
                <c:pt idx="0">
                  <c:v>9773.0</c:v>
                </c:pt>
                <c:pt idx="1">
                  <c:v>9339.0</c:v>
                </c:pt>
                <c:pt idx="2">
                  <c:v>9221.0</c:v>
                </c:pt>
                <c:pt idx="3">
                  <c:v>8841.0</c:v>
                </c:pt>
                <c:pt idx="4">
                  <c:v>8335.0</c:v>
                </c:pt>
                <c:pt idx="5">
                  <c:v>6715.0</c:v>
                </c:pt>
                <c:pt idx="6">
                  <c:v>6759.0</c:v>
                </c:pt>
                <c:pt idx="7">
                  <c:v>6396.0</c:v>
                </c:pt>
                <c:pt idx="8">
                  <c:v>6284.0</c:v>
                </c:pt>
                <c:pt idx="9">
                  <c:v>6145.0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E0E-4BE7-90A7-7F68C9266A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134163472"/>
        <c:axId val="-2134160272"/>
      </c:barChart>
      <c:catAx>
        <c:axId val="-2134163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34160272"/>
        <c:crosses val="autoZero"/>
        <c:auto val="1"/>
        <c:lblAlgn val="ctr"/>
        <c:lblOffset val="100"/>
        <c:noMultiLvlLbl val="0"/>
      </c:catAx>
      <c:valAx>
        <c:axId val="-2134160272"/>
        <c:scaling>
          <c:orientation val="minMax"/>
          <c:max val="10000.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34163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xMode val="edge"/>
          <c:yMode val="edge"/>
          <c:x val="0.0554330829906131"/>
          <c:y val="0.0975065972246272"/>
          <c:w val="0.677480244418251"/>
          <c:h val="0.82742775861321"/>
        </c:manualLayout>
      </c:layout>
      <c:lineChart>
        <c:grouping val="standard"/>
        <c:varyColors val="0"/>
        <c:ser>
          <c:idx val="0"/>
          <c:order val="0"/>
          <c:tx>
            <c:strRef>
              <c:f>skupaj_prikazi!$A$10</c:f>
              <c:strCache>
                <c:ptCount val="1"/>
                <c:pt idx="0">
                  <c:v>možno</c:v>
                </c:pt>
              </c:strCache>
            </c:strRef>
          </c:tx>
          <c:spPr>
            <a:ln w="28440">
              <a:solidFill>
                <a:srgbClr val="416FA6"/>
              </a:solidFill>
            </a:ln>
          </c:spPr>
          <c:marker>
            <c:symbol val="none"/>
          </c:marker>
          <c:cat>
            <c:numRef>
              <c:f>skupaj_prikazi!$B$9:$K$9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skupaj_prikazi!$B$10:$K$10</c:f>
              <c:numCache>
                <c:formatCode>#,##0.00</c:formatCode>
                <c:ptCount val="10"/>
                <c:pt idx="0">
                  <c:v>100.0</c:v>
                </c:pt>
                <c:pt idx="1">
                  <c:v>100.0</c:v>
                </c:pt>
                <c:pt idx="2">
                  <c:v>100.0</c:v>
                </c:pt>
                <c:pt idx="3">
                  <c:v>100.0</c:v>
                </c:pt>
                <c:pt idx="4">
                  <c:v>100.0</c:v>
                </c:pt>
                <c:pt idx="5">
                  <c:v>100.0</c:v>
                </c:pt>
                <c:pt idx="6">
                  <c:v>100.0</c:v>
                </c:pt>
                <c:pt idx="7">
                  <c:v>100.0</c:v>
                </c:pt>
                <c:pt idx="8">
                  <c:v>100.0</c:v>
                </c:pt>
                <c:pt idx="9">
                  <c:v>100.0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283-427C-825C-BCF5090B762D}"/>
            </c:ext>
          </c:extLst>
        </c:ser>
        <c:ser>
          <c:idx val="1"/>
          <c:order val="1"/>
          <c:tx>
            <c:strRef>
              <c:f>skupaj_prikazi!$A$11</c:f>
              <c:strCache>
                <c:ptCount val="1"/>
                <c:pt idx="0">
                  <c:v>največ</c:v>
                </c:pt>
              </c:strCache>
            </c:strRef>
          </c:tx>
          <c:spPr>
            <a:ln w="28440">
              <a:solidFill>
                <a:srgbClr val="A8423F"/>
              </a:solidFill>
            </a:ln>
          </c:spPr>
          <c:marker>
            <c:symbol val="none"/>
          </c:marker>
          <c:cat>
            <c:numRef>
              <c:f>skupaj_prikazi!$B$9:$K$9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skupaj_prikazi!$B$11:$K$11</c:f>
              <c:numCache>
                <c:formatCode>#,##0.00</c:formatCode>
                <c:ptCount val="10"/>
                <c:pt idx="0">
                  <c:v>96.6666666666667</c:v>
                </c:pt>
                <c:pt idx="1">
                  <c:v>96.6666666666667</c:v>
                </c:pt>
                <c:pt idx="2">
                  <c:v>96.6666666666667</c:v>
                </c:pt>
                <c:pt idx="3">
                  <c:v>93.33333333333329</c:v>
                </c:pt>
                <c:pt idx="4">
                  <c:v>96.6666666666667</c:v>
                </c:pt>
                <c:pt idx="5">
                  <c:v>97.14285714285707</c:v>
                </c:pt>
                <c:pt idx="6">
                  <c:v>97.14285714285707</c:v>
                </c:pt>
                <c:pt idx="7">
                  <c:v>100.0</c:v>
                </c:pt>
                <c:pt idx="8">
                  <c:v>97.14285714285712</c:v>
                </c:pt>
                <c:pt idx="9">
                  <c:v>97.13888888888886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283-427C-825C-BCF5090B762D}"/>
            </c:ext>
          </c:extLst>
        </c:ser>
        <c:ser>
          <c:idx val="2"/>
          <c:order val="2"/>
          <c:tx>
            <c:strRef>
              <c:f>skupaj_prikazi!$A$12</c:f>
              <c:strCache>
                <c:ptCount val="1"/>
                <c:pt idx="0">
                  <c:v>povprečno</c:v>
                </c:pt>
              </c:strCache>
            </c:strRef>
          </c:tx>
          <c:spPr>
            <a:ln w="28440">
              <a:solidFill>
                <a:srgbClr val="86A44A"/>
              </a:solidFill>
            </a:ln>
          </c:spPr>
          <c:marker>
            <c:symbol val="none"/>
          </c:marker>
          <c:cat>
            <c:numRef>
              <c:f>skupaj_prikazi!$B$9:$K$9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skupaj_prikazi!$B$12:$K$12</c:f>
              <c:numCache>
                <c:formatCode>#,##0.00</c:formatCode>
                <c:ptCount val="10"/>
                <c:pt idx="0">
                  <c:v>61.1625148279953</c:v>
                </c:pt>
                <c:pt idx="1">
                  <c:v>61.95863746958639</c:v>
                </c:pt>
                <c:pt idx="2">
                  <c:v>65.4954954954955</c:v>
                </c:pt>
                <c:pt idx="3">
                  <c:v>62.0299145299145</c:v>
                </c:pt>
                <c:pt idx="4">
                  <c:v>66.01257861635219</c:v>
                </c:pt>
                <c:pt idx="5">
                  <c:v>59.3795093795094</c:v>
                </c:pt>
                <c:pt idx="6">
                  <c:v>69.7360248447205</c:v>
                </c:pt>
                <c:pt idx="7">
                  <c:v>65.05696757230497</c:v>
                </c:pt>
                <c:pt idx="8">
                  <c:v>65.34798534798534</c:v>
                </c:pt>
                <c:pt idx="9">
                  <c:v>71.70616883116881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A283-427C-825C-BCF5090B762D}"/>
            </c:ext>
          </c:extLst>
        </c:ser>
        <c:ser>
          <c:idx val="3"/>
          <c:order val="3"/>
          <c:tx>
            <c:strRef>
              <c:f>skupaj_prikazi!$A$13</c:f>
              <c:strCache>
                <c:ptCount val="1"/>
                <c:pt idx="0">
                  <c:v>mediana</c:v>
                </c:pt>
              </c:strCache>
            </c:strRef>
          </c:tx>
          <c:spPr>
            <a:ln w="28440">
              <a:solidFill>
                <a:srgbClr val="6E548D"/>
              </a:solidFill>
            </a:ln>
          </c:spPr>
          <c:marker>
            <c:symbol val="none"/>
          </c:marker>
          <c:cat>
            <c:numRef>
              <c:f>skupaj_prikazi!$B$9:$K$9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skupaj_prikazi!$B$13:$K$13</c:f>
              <c:numCache>
                <c:formatCode>#,##0.00</c:formatCode>
                <c:ptCount val="10"/>
                <c:pt idx="0">
                  <c:v>63.3333333333333</c:v>
                </c:pt>
                <c:pt idx="1">
                  <c:v>63.3333333333333</c:v>
                </c:pt>
                <c:pt idx="2">
                  <c:v>66.6666666666667</c:v>
                </c:pt>
                <c:pt idx="3">
                  <c:v>63.3333333333333</c:v>
                </c:pt>
                <c:pt idx="4">
                  <c:v>66.6666666666667</c:v>
                </c:pt>
                <c:pt idx="5">
                  <c:v>60.0</c:v>
                </c:pt>
                <c:pt idx="6">
                  <c:v>71.42857142857139</c:v>
                </c:pt>
                <c:pt idx="7">
                  <c:v>65.71428571428572</c:v>
                </c:pt>
                <c:pt idx="8">
                  <c:v>65.71428571428572</c:v>
                </c:pt>
                <c:pt idx="9">
                  <c:v>74.27777777777776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A283-427C-825C-BCF5090B762D}"/>
            </c:ext>
          </c:extLst>
        </c:ser>
        <c:ser>
          <c:idx val="4"/>
          <c:order val="4"/>
          <c:tx>
            <c:strRef>
              <c:f>skupaj_prikazi!$A$14</c:f>
              <c:strCache>
                <c:ptCount val="1"/>
                <c:pt idx="0">
                  <c:v>najmanj</c:v>
                </c:pt>
              </c:strCache>
            </c:strRef>
          </c:tx>
          <c:spPr>
            <a:ln w="28440">
              <a:solidFill>
                <a:srgbClr val="3D96AE"/>
              </a:solidFill>
            </a:ln>
          </c:spPr>
          <c:marker>
            <c:symbol val="none"/>
          </c:marker>
          <c:cat>
            <c:numRef>
              <c:f>skupaj_prikazi!$B$9:$K$9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skupaj_prikazi!$B$14:$K$14</c:f>
              <c:numCache>
                <c:formatCode>#,##0.00</c:formatCode>
                <c:ptCount val="10"/>
                <c:pt idx="0">
                  <c:v>23.33333333333329</c:v>
                </c:pt>
                <c:pt idx="1">
                  <c:v>16.6666666666667</c:v>
                </c:pt>
                <c:pt idx="2">
                  <c:v>20.0</c:v>
                </c:pt>
                <c:pt idx="3">
                  <c:v>23.33333333333329</c:v>
                </c:pt>
                <c:pt idx="4">
                  <c:v>13.3333333333333</c:v>
                </c:pt>
                <c:pt idx="5">
                  <c:v>18.5714285714286</c:v>
                </c:pt>
                <c:pt idx="6">
                  <c:v>21.4285714285714</c:v>
                </c:pt>
                <c:pt idx="7">
                  <c:v>22.85714285714285</c:v>
                </c:pt>
                <c:pt idx="8">
                  <c:v>22.85714285714285</c:v>
                </c:pt>
                <c:pt idx="9">
                  <c:v>31.41666666666667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A283-427C-825C-BCF5090B762D}"/>
            </c:ext>
          </c:extLst>
        </c:ser>
        <c:ser>
          <c:idx val="5"/>
          <c:order val="5"/>
          <c:tx>
            <c:strRef>
              <c:f>skupaj_prikazi!$A$15</c:f>
              <c:strCache>
                <c:ptCount val="1"/>
                <c:pt idx="0">
                  <c:v>modus</c:v>
                </c:pt>
              </c:strCache>
            </c:strRef>
          </c:tx>
          <c:spPr>
            <a:ln w="28440">
              <a:solidFill>
                <a:srgbClr val="DA8137"/>
              </a:solidFill>
            </a:ln>
          </c:spPr>
          <c:marker>
            <c:symbol val="none"/>
          </c:marker>
          <c:cat>
            <c:numRef>
              <c:f>skupaj_prikazi!$B$9:$K$9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skupaj_prikazi!$B$15:$K$15</c:f>
              <c:numCache>
                <c:formatCode>#,##0.00</c:formatCode>
                <c:ptCount val="10"/>
                <c:pt idx="0">
                  <c:v>70.0</c:v>
                </c:pt>
                <c:pt idx="1">
                  <c:v>63.3333333333333</c:v>
                </c:pt>
                <c:pt idx="2">
                  <c:v>76.6666666666667</c:v>
                </c:pt>
                <c:pt idx="3">
                  <c:v>66.6666666666667</c:v>
                </c:pt>
                <c:pt idx="4">
                  <c:v>66.6666666666667</c:v>
                </c:pt>
                <c:pt idx="5">
                  <c:v>50.0</c:v>
                </c:pt>
                <c:pt idx="6">
                  <c:v>74.2857142857143</c:v>
                </c:pt>
                <c:pt idx="7">
                  <c:v>68.57142857142856</c:v>
                </c:pt>
                <c:pt idx="8">
                  <c:v>65.71428571428572</c:v>
                </c:pt>
                <c:pt idx="9">
                  <c:v>80.0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A283-427C-825C-BCF5090B76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2132357936"/>
        <c:axId val="-2131991232"/>
      </c:lineChart>
      <c:valAx>
        <c:axId val="-2131991232"/>
        <c:scaling>
          <c:orientation val="minMax"/>
        </c:scaling>
        <c:delete val="0"/>
        <c:axPos val="l"/>
        <c:majorGridlines>
          <c:spPr>
            <a:ln w="9360">
              <a:solidFill>
                <a:srgbClr val="868686"/>
              </a:solidFill>
            </a:ln>
          </c:spPr>
        </c:majorGridlines>
        <c:numFmt formatCode="#,##0.00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-2132357936"/>
        <c:crosses val="autoZero"/>
        <c:crossBetween val="between"/>
      </c:valAx>
      <c:catAx>
        <c:axId val="-213235793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-2131991232"/>
        <c:crosses val="autoZero"/>
        <c:auto val="1"/>
        <c:lblAlgn val="ctr"/>
        <c:lblOffset val="100"/>
        <c:noMultiLvlLbl val="0"/>
      </c:catAx>
      <c:spPr>
        <a:solidFill>
          <a:srgbClr val="FFFFFF"/>
        </a:solidFill>
        <a:ln>
          <a:noFill/>
        </a:ln>
      </c:spPr>
    </c:plotArea>
    <c:legend>
      <c:legendPos val="r"/>
      <c:layout/>
      <c:overlay val="0"/>
      <c:spPr>
        <a:noFill/>
        <a:ln>
          <a:noFill/>
        </a:ln>
      </c:spPr>
      <c:txPr>
        <a:bodyPr/>
        <a:lstStyle/>
        <a:p>
          <a:pPr>
            <a:defRPr sz="1000" b="0" baseline="0">
              <a:solidFill>
                <a:srgbClr val="000000"/>
              </a:solidFill>
              <a:latin typeface="Calibri"/>
            </a:defRPr>
          </a:pPr>
          <a:endParaRPr lang="en-US"/>
        </a:p>
      </c:txPr>
    </c:legend>
    <c:plotVisOnly val="1"/>
    <c:dispBlanksAs val="gap"/>
    <c:showDLblsOverMax val="0"/>
  </c:chart>
  <c:spPr>
    <a:ln w="9360">
      <a:solidFill>
        <a:srgbClr val="868686"/>
      </a:solidFill>
      <a:prstDash val="solid"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0313328656169"/>
          <c:y val="0.125758967629046"/>
          <c:w val="0.591609586661144"/>
          <c:h val="0.706343686205891"/>
        </c:manualLayout>
      </c:layout>
      <c:lineChart>
        <c:grouping val="standard"/>
        <c:varyColors val="0"/>
        <c:ser>
          <c:idx val="0"/>
          <c:order val="0"/>
          <c:tx>
            <c:strRef>
              <c:f>skupaj_prikazi!$A$20</c:f>
              <c:strCache>
                <c:ptCount val="1"/>
                <c:pt idx="0">
                  <c:v>možno</c:v>
                </c:pt>
              </c:strCache>
            </c:strRef>
          </c:tx>
          <c:spPr>
            <a:ln w="28440">
              <a:solidFill>
                <a:srgbClr val="416FA6"/>
              </a:solidFill>
            </a:ln>
          </c:spPr>
          <c:marker>
            <c:symbol val="none"/>
          </c:marker>
          <c:cat>
            <c:numRef>
              <c:f>skupaj_prikazi!$B$19:$K$19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skupaj_prikazi!$B$20:$K$20</c:f>
              <c:numCache>
                <c:formatCode>#,##0.00</c:formatCode>
                <c:ptCount val="10"/>
                <c:pt idx="0">
                  <c:v>100.0</c:v>
                </c:pt>
                <c:pt idx="1">
                  <c:v>100.0</c:v>
                </c:pt>
                <c:pt idx="2">
                  <c:v>100.0</c:v>
                </c:pt>
                <c:pt idx="3">
                  <c:v>100.0</c:v>
                </c:pt>
                <c:pt idx="4">
                  <c:v>100.0</c:v>
                </c:pt>
                <c:pt idx="5">
                  <c:v>100.0</c:v>
                </c:pt>
                <c:pt idx="6">
                  <c:v>100.0</c:v>
                </c:pt>
                <c:pt idx="7">
                  <c:v>100.0</c:v>
                </c:pt>
                <c:pt idx="8">
                  <c:v>100.0</c:v>
                </c:pt>
                <c:pt idx="9">
                  <c:v>100.0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6B96-4CFF-80D4-6703364AF5EB}"/>
            </c:ext>
          </c:extLst>
        </c:ser>
        <c:ser>
          <c:idx val="1"/>
          <c:order val="1"/>
          <c:tx>
            <c:strRef>
              <c:f>skupaj_prikazi!$A$21</c:f>
              <c:strCache>
                <c:ptCount val="1"/>
                <c:pt idx="0">
                  <c:v>največ</c:v>
                </c:pt>
              </c:strCache>
            </c:strRef>
          </c:tx>
          <c:spPr>
            <a:ln w="28440">
              <a:solidFill>
                <a:srgbClr val="A8423F"/>
              </a:solidFill>
            </a:ln>
          </c:spPr>
          <c:marker>
            <c:symbol val="none"/>
          </c:marker>
          <c:cat>
            <c:numRef>
              <c:f>skupaj_prikazi!$B$19:$K$19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skupaj_prikazi!$B$21:$K$21</c:f>
              <c:numCache>
                <c:formatCode>#,##0.00</c:formatCode>
                <c:ptCount val="10"/>
                <c:pt idx="0">
                  <c:v>95.55555555555559</c:v>
                </c:pt>
                <c:pt idx="1">
                  <c:v>91.1111111111111</c:v>
                </c:pt>
                <c:pt idx="2">
                  <c:v>95.55555555555559</c:v>
                </c:pt>
                <c:pt idx="3">
                  <c:v>97.77777777777779</c:v>
                </c:pt>
                <c:pt idx="4">
                  <c:v>93.33333333333329</c:v>
                </c:pt>
                <c:pt idx="5">
                  <c:v>100.0</c:v>
                </c:pt>
                <c:pt idx="6">
                  <c:v>96.6666666666667</c:v>
                </c:pt>
                <c:pt idx="7">
                  <c:v>100.0</c:v>
                </c:pt>
                <c:pt idx="8">
                  <c:v>100.0</c:v>
                </c:pt>
                <c:pt idx="9">
                  <c:v>95.54545454545453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6B96-4CFF-80D4-6703364AF5EB}"/>
            </c:ext>
          </c:extLst>
        </c:ser>
        <c:ser>
          <c:idx val="2"/>
          <c:order val="2"/>
          <c:tx>
            <c:strRef>
              <c:f>skupaj_prikazi!$A$22</c:f>
              <c:strCache>
                <c:ptCount val="1"/>
                <c:pt idx="0">
                  <c:v>povprečno</c:v>
                </c:pt>
              </c:strCache>
            </c:strRef>
          </c:tx>
          <c:spPr>
            <a:ln w="28440">
              <a:solidFill>
                <a:srgbClr val="86A44A"/>
              </a:solidFill>
            </a:ln>
          </c:spPr>
          <c:marker>
            <c:symbol val="none"/>
          </c:marker>
          <c:cat>
            <c:numRef>
              <c:f>skupaj_prikazi!$B$19:$K$19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skupaj_prikazi!$B$22:$K$22</c:f>
              <c:numCache>
                <c:formatCode>#,##0.00</c:formatCode>
                <c:ptCount val="10"/>
                <c:pt idx="0">
                  <c:v>51.1981020166074</c:v>
                </c:pt>
                <c:pt idx="1">
                  <c:v>59.4809407948094</c:v>
                </c:pt>
                <c:pt idx="2">
                  <c:v>58.84684684684679</c:v>
                </c:pt>
                <c:pt idx="3">
                  <c:v>42.3361823361823</c:v>
                </c:pt>
                <c:pt idx="4">
                  <c:v>59.622641509434</c:v>
                </c:pt>
                <c:pt idx="5">
                  <c:v>59.3565282454171</c:v>
                </c:pt>
                <c:pt idx="6">
                  <c:v>52.95591787439609</c:v>
                </c:pt>
                <c:pt idx="7">
                  <c:v>62.80163599182005</c:v>
                </c:pt>
                <c:pt idx="8">
                  <c:v>60.6039886039886</c:v>
                </c:pt>
                <c:pt idx="9">
                  <c:v>58.1964285714286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6B96-4CFF-80D4-6703364AF5EB}"/>
            </c:ext>
          </c:extLst>
        </c:ser>
        <c:ser>
          <c:idx val="3"/>
          <c:order val="3"/>
          <c:tx>
            <c:strRef>
              <c:f>skupaj_prikazi!$A$23</c:f>
              <c:strCache>
                <c:ptCount val="1"/>
                <c:pt idx="0">
                  <c:v>mediana</c:v>
                </c:pt>
              </c:strCache>
            </c:strRef>
          </c:tx>
          <c:spPr>
            <a:ln w="28440">
              <a:solidFill>
                <a:srgbClr val="6E548D"/>
              </a:solidFill>
            </a:ln>
          </c:spPr>
          <c:marker>
            <c:symbol val="none"/>
          </c:marker>
          <c:cat>
            <c:numRef>
              <c:f>skupaj_prikazi!$B$19:$K$19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skupaj_prikazi!$B$23:$K$23</c:f>
              <c:numCache>
                <c:formatCode>#,##0.00</c:formatCode>
                <c:ptCount val="10"/>
                <c:pt idx="0">
                  <c:v>51.1111111111111</c:v>
                </c:pt>
                <c:pt idx="1">
                  <c:v>60.0</c:v>
                </c:pt>
                <c:pt idx="2">
                  <c:v>57.7777777777778</c:v>
                </c:pt>
                <c:pt idx="3">
                  <c:v>40.0</c:v>
                </c:pt>
                <c:pt idx="4">
                  <c:v>60.0</c:v>
                </c:pt>
                <c:pt idx="5">
                  <c:v>60.0</c:v>
                </c:pt>
                <c:pt idx="6">
                  <c:v>52.2222222222222</c:v>
                </c:pt>
                <c:pt idx="7">
                  <c:v>64.44444444444445</c:v>
                </c:pt>
                <c:pt idx="8">
                  <c:v>60.0</c:v>
                </c:pt>
                <c:pt idx="9">
                  <c:v>55.54545454545455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6B96-4CFF-80D4-6703364AF5EB}"/>
            </c:ext>
          </c:extLst>
        </c:ser>
        <c:ser>
          <c:idx val="4"/>
          <c:order val="4"/>
          <c:tx>
            <c:strRef>
              <c:f>skupaj_prikazi!$A$24</c:f>
              <c:strCache>
                <c:ptCount val="1"/>
                <c:pt idx="0">
                  <c:v>najmanj</c:v>
                </c:pt>
              </c:strCache>
            </c:strRef>
          </c:tx>
          <c:spPr>
            <a:ln w="28440">
              <a:solidFill>
                <a:srgbClr val="3D96AE"/>
              </a:solidFill>
            </a:ln>
          </c:spPr>
          <c:marker>
            <c:symbol val="none"/>
          </c:marker>
          <c:cat>
            <c:numRef>
              <c:f>skupaj_prikazi!$B$19:$K$19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skupaj_prikazi!$B$24:$K$24</c:f>
              <c:numCache>
                <c:formatCode>#,##0.00</c:formatCode>
                <c:ptCount val="10"/>
                <c:pt idx="0">
                  <c:v>4.44444444444444</c:v>
                </c:pt>
                <c:pt idx="1">
                  <c:v>15.5555555555556</c:v>
                </c:pt>
                <c:pt idx="2">
                  <c:v>13.3333333333333</c:v>
                </c:pt>
                <c:pt idx="3">
                  <c:v>6.66666666666667</c:v>
                </c:pt>
                <c:pt idx="4">
                  <c:v>4.44444444444444</c:v>
                </c:pt>
                <c:pt idx="5">
                  <c:v>0.0</c:v>
                </c:pt>
                <c:pt idx="6">
                  <c:v>4.44444444444444</c:v>
                </c:pt>
                <c:pt idx="7">
                  <c:v>0.0</c:v>
                </c:pt>
                <c:pt idx="8">
                  <c:v>20.0</c:v>
                </c:pt>
                <c:pt idx="9">
                  <c:v>15.54545454545455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6B96-4CFF-80D4-6703364AF5EB}"/>
            </c:ext>
          </c:extLst>
        </c:ser>
        <c:ser>
          <c:idx val="5"/>
          <c:order val="5"/>
          <c:tx>
            <c:strRef>
              <c:f>skupaj_prikazi!$A$25</c:f>
              <c:strCache>
                <c:ptCount val="1"/>
                <c:pt idx="0">
                  <c:v>modus</c:v>
                </c:pt>
              </c:strCache>
            </c:strRef>
          </c:tx>
          <c:spPr>
            <a:ln w="28440">
              <a:solidFill>
                <a:srgbClr val="DA8137"/>
              </a:solidFill>
            </a:ln>
          </c:spPr>
          <c:marker>
            <c:symbol val="none"/>
          </c:marker>
          <c:cat>
            <c:numRef>
              <c:f>skupaj_prikazi!$B$19:$K$19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skupaj_prikazi!$B$25:$K$25</c:f>
              <c:numCache>
                <c:formatCode>#,##0.00</c:formatCode>
                <c:ptCount val="10"/>
                <c:pt idx="0">
                  <c:v>44.44444444444439</c:v>
                </c:pt>
                <c:pt idx="1">
                  <c:v>66.6666666666667</c:v>
                </c:pt>
                <c:pt idx="2">
                  <c:v>57.7777777777778</c:v>
                </c:pt>
                <c:pt idx="3">
                  <c:v>37.7777777777778</c:v>
                </c:pt>
                <c:pt idx="4">
                  <c:v>57.7777777777778</c:v>
                </c:pt>
                <c:pt idx="5">
                  <c:v>64.4444444444444</c:v>
                </c:pt>
                <c:pt idx="6">
                  <c:v>74.4444444444444</c:v>
                </c:pt>
                <c:pt idx="7">
                  <c:v>64.44444444444445</c:v>
                </c:pt>
                <c:pt idx="8">
                  <c:v>51.11111111111111</c:v>
                </c:pt>
                <c:pt idx="9">
                  <c:v>60.0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6B96-4CFF-80D4-6703364AF5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38827216"/>
        <c:axId val="2138829616"/>
      </c:lineChart>
      <c:valAx>
        <c:axId val="2138829616"/>
        <c:scaling>
          <c:orientation val="minMax"/>
        </c:scaling>
        <c:delete val="0"/>
        <c:axPos val="l"/>
        <c:majorGridlines>
          <c:spPr>
            <a:ln w="9360">
              <a:solidFill>
                <a:srgbClr val="868686"/>
              </a:solidFill>
            </a:ln>
          </c:spPr>
        </c:majorGridlines>
        <c:numFmt formatCode="#,##0.00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138827216"/>
        <c:crosses val="autoZero"/>
        <c:crossBetween val="between"/>
      </c:valAx>
      <c:catAx>
        <c:axId val="21388272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138829616"/>
        <c:crosses val="autoZero"/>
        <c:auto val="1"/>
        <c:lblAlgn val="ctr"/>
        <c:lblOffset val="100"/>
        <c:noMultiLvlLbl val="0"/>
      </c:catAx>
      <c:spPr>
        <a:solidFill>
          <a:srgbClr val="FFFFFF"/>
        </a:solidFill>
        <a:ln>
          <a:noFill/>
        </a:ln>
      </c:spPr>
    </c:plotArea>
    <c:legend>
      <c:legendPos val="r"/>
      <c:layout/>
      <c:overlay val="0"/>
      <c:spPr>
        <a:noFill/>
        <a:ln>
          <a:noFill/>
        </a:ln>
      </c:spPr>
      <c:txPr>
        <a:bodyPr/>
        <a:lstStyle/>
        <a:p>
          <a:pPr>
            <a:defRPr sz="1000" b="0" baseline="0">
              <a:solidFill>
                <a:srgbClr val="000000"/>
              </a:solidFill>
              <a:latin typeface="Calibri"/>
            </a:defRPr>
          </a:pPr>
          <a:endParaRPr lang="en-US"/>
        </a:p>
      </c:txPr>
    </c:legend>
    <c:plotVisOnly val="1"/>
    <c:dispBlanksAs val="gap"/>
    <c:showDLblsOverMax val="0"/>
  </c:chart>
  <c:spPr>
    <a:ln w="9360">
      <a:solidFill>
        <a:srgbClr val="868686"/>
      </a:solidFill>
      <a:prstDash val="solid"/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xMode val="edge"/>
          <c:yMode val="edge"/>
          <c:x val="0.0554330829906131"/>
          <c:y val="0.0975065972246272"/>
          <c:w val="0.677480244418251"/>
          <c:h val="0.82742775861321"/>
        </c:manualLayout>
      </c:layout>
      <c:lineChart>
        <c:grouping val="standard"/>
        <c:varyColors val="0"/>
        <c:ser>
          <c:idx val="0"/>
          <c:order val="0"/>
          <c:tx>
            <c:strRef>
              <c:f>skupaj_prikazi!$A$29</c:f>
              <c:strCache>
                <c:ptCount val="1"/>
                <c:pt idx="0">
                  <c:v>možno</c:v>
                </c:pt>
              </c:strCache>
            </c:strRef>
          </c:tx>
          <c:spPr>
            <a:ln w="28440">
              <a:solidFill>
                <a:srgbClr val="416FA6"/>
              </a:solidFill>
            </a:ln>
          </c:spPr>
          <c:marker>
            <c:symbol val="none"/>
          </c:marker>
          <c:cat>
            <c:numRef>
              <c:f>skupaj_prikazi!$B$28:$K$28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skupaj_prikazi!$B$29:$K$29</c:f>
              <c:numCache>
                <c:formatCode>#,##0.00</c:formatCode>
                <c:ptCount val="10"/>
                <c:pt idx="0">
                  <c:v>100.0</c:v>
                </c:pt>
                <c:pt idx="1">
                  <c:v>100.0</c:v>
                </c:pt>
                <c:pt idx="2">
                  <c:v>100.0</c:v>
                </c:pt>
                <c:pt idx="3">
                  <c:v>100.0</c:v>
                </c:pt>
                <c:pt idx="4">
                  <c:v>100.0</c:v>
                </c:pt>
                <c:pt idx="5">
                  <c:v>100.0</c:v>
                </c:pt>
                <c:pt idx="6">
                  <c:v>100.0</c:v>
                </c:pt>
                <c:pt idx="7">
                  <c:v>100.0</c:v>
                </c:pt>
                <c:pt idx="8">
                  <c:v>100.0</c:v>
                </c:pt>
                <c:pt idx="9">
                  <c:v>100.0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8CB-4BB1-8DD2-6902000FB20F}"/>
            </c:ext>
          </c:extLst>
        </c:ser>
        <c:ser>
          <c:idx val="1"/>
          <c:order val="1"/>
          <c:tx>
            <c:strRef>
              <c:f>skupaj_prikazi!$A$30</c:f>
              <c:strCache>
                <c:ptCount val="1"/>
                <c:pt idx="0">
                  <c:v>največ</c:v>
                </c:pt>
              </c:strCache>
            </c:strRef>
          </c:tx>
          <c:spPr>
            <a:ln w="28440">
              <a:solidFill>
                <a:srgbClr val="A8423F"/>
              </a:solidFill>
            </a:ln>
          </c:spPr>
          <c:marker>
            <c:symbol val="none"/>
          </c:marker>
          <c:cat>
            <c:numRef>
              <c:f>skupaj_prikazi!$B$28:$K$28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skupaj_prikazi!$B$30:$K$30</c:f>
              <c:numCache>
                <c:formatCode>#,##0.00</c:formatCode>
                <c:ptCount val="10"/>
                <c:pt idx="0">
                  <c:v>94.6666666666667</c:v>
                </c:pt>
                <c:pt idx="1">
                  <c:v>89.3333333333333</c:v>
                </c:pt>
                <c:pt idx="2">
                  <c:v>94.6666666666667</c:v>
                </c:pt>
                <c:pt idx="3">
                  <c:v>94.6666666666667</c:v>
                </c:pt>
                <c:pt idx="4">
                  <c:v>93.3333333333333</c:v>
                </c:pt>
                <c:pt idx="5">
                  <c:v>98.125</c:v>
                </c:pt>
                <c:pt idx="6">
                  <c:v>93.75</c:v>
                </c:pt>
                <c:pt idx="7">
                  <c:v>100.0</c:v>
                </c:pt>
                <c:pt idx="8">
                  <c:v>98.75</c:v>
                </c:pt>
                <c:pt idx="9">
                  <c:v>96.25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8CB-4BB1-8DD2-6902000FB20F}"/>
            </c:ext>
          </c:extLst>
        </c:ser>
        <c:ser>
          <c:idx val="2"/>
          <c:order val="2"/>
          <c:tx>
            <c:strRef>
              <c:f>skupaj_prikazi!$A$31</c:f>
              <c:strCache>
                <c:ptCount val="1"/>
                <c:pt idx="0">
                  <c:v>povprečno</c:v>
                </c:pt>
              </c:strCache>
            </c:strRef>
          </c:tx>
          <c:spPr>
            <a:ln w="28440">
              <a:solidFill>
                <a:srgbClr val="86A44A"/>
              </a:solidFill>
            </a:ln>
          </c:spPr>
          <c:marker>
            <c:symbol val="none"/>
          </c:marker>
          <c:cat>
            <c:numRef>
              <c:f>skupaj_prikazi!$B$28:$K$28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skupaj_prikazi!$B$31:$K$31</c:f>
              <c:numCache>
                <c:formatCode>#,##0.00</c:formatCode>
                <c:ptCount val="10"/>
                <c:pt idx="0">
                  <c:v>55.1838671411625</c:v>
                </c:pt>
                <c:pt idx="1">
                  <c:v>60.4720194647202</c:v>
                </c:pt>
                <c:pt idx="2">
                  <c:v>61.5063063063063</c:v>
                </c:pt>
                <c:pt idx="3">
                  <c:v>50.2136752136752</c:v>
                </c:pt>
                <c:pt idx="4">
                  <c:v>62.1786163522013</c:v>
                </c:pt>
                <c:pt idx="5">
                  <c:v>59.53125</c:v>
                </c:pt>
                <c:pt idx="6">
                  <c:v>60.297214673913</c:v>
                </c:pt>
                <c:pt idx="7">
                  <c:v>63.7883435582822</c:v>
                </c:pt>
                <c:pt idx="8">
                  <c:v>62.67948717948718</c:v>
                </c:pt>
                <c:pt idx="9">
                  <c:v>64.1112012987013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B8CB-4BB1-8DD2-6902000FB20F}"/>
            </c:ext>
          </c:extLst>
        </c:ser>
        <c:ser>
          <c:idx val="3"/>
          <c:order val="3"/>
          <c:tx>
            <c:strRef>
              <c:f>skupaj_prikazi!$A$32</c:f>
              <c:strCache>
                <c:ptCount val="1"/>
                <c:pt idx="0">
                  <c:v>mediana</c:v>
                </c:pt>
              </c:strCache>
            </c:strRef>
          </c:tx>
          <c:spPr>
            <a:ln w="28440">
              <a:solidFill>
                <a:srgbClr val="6E548D"/>
              </a:solidFill>
            </a:ln>
          </c:spPr>
          <c:marker>
            <c:symbol val="none"/>
          </c:marker>
          <c:cat>
            <c:numRef>
              <c:f>skupaj_prikazi!$B$28:$K$28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skupaj_prikazi!$B$32:$K$32</c:f>
              <c:numCache>
                <c:formatCode>#,##0.00</c:formatCode>
                <c:ptCount val="10"/>
                <c:pt idx="0">
                  <c:v>56.0</c:v>
                </c:pt>
                <c:pt idx="1">
                  <c:v>60.6666666666667</c:v>
                </c:pt>
                <c:pt idx="2">
                  <c:v>61.3333333333333</c:v>
                </c:pt>
                <c:pt idx="3">
                  <c:v>48.0</c:v>
                </c:pt>
                <c:pt idx="4">
                  <c:v>64.0</c:v>
                </c:pt>
                <c:pt idx="5">
                  <c:v>59.0625</c:v>
                </c:pt>
                <c:pt idx="6">
                  <c:v>60.625</c:v>
                </c:pt>
                <c:pt idx="7">
                  <c:v>65.0</c:v>
                </c:pt>
                <c:pt idx="8">
                  <c:v>62.5</c:v>
                </c:pt>
                <c:pt idx="9">
                  <c:v>63.75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B8CB-4BB1-8DD2-6902000FB20F}"/>
            </c:ext>
          </c:extLst>
        </c:ser>
        <c:ser>
          <c:idx val="4"/>
          <c:order val="4"/>
          <c:tx>
            <c:strRef>
              <c:f>skupaj_prikazi!$A$33</c:f>
              <c:strCache>
                <c:ptCount val="1"/>
                <c:pt idx="0">
                  <c:v>najmanj</c:v>
                </c:pt>
              </c:strCache>
            </c:strRef>
          </c:tx>
          <c:spPr>
            <a:ln w="28440">
              <a:solidFill>
                <a:srgbClr val="3D96AE"/>
              </a:solidFill>
            </a:ln>
          </c:spPr>
          <c:marker>
            <c:symbol val="none"/>
          </c:marker>
          <c:cat>
            <c:numRef>
              <c:f>skupaj_prikazi!$B$28:$K$28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skupaj_prikazi!$B$33:$K$33</c:f>
              <c:numCache>
                <c:formatCode>#,##0.00</c:formatCode>
                <c:ptCount val="10"/>
                <c:pt idx="0">
                  <c:v>13.3333333333333</c:v>
                </c:pt>
                <c:pt idx="1">
                  <c:v>18.6666666666667</c:v>
                </c:pt>
                <c:pt idx="2">
                  <c:v>16.0</c:v>
                </c:pt>
                <c:pt idx="3">
                  <c:v>16.0</c:v>
                </c:pt>
                <c:pt idx="4">
                  <c:v>8.0</c:v>
                </c:pt>
                <c:pt idx="5">
                  <c:v>11.25</c:v>
                </c:pt>
                <c:pt idx="6">
                  <c:v>14.375</c:v>
                </c:pt>
                <c:pt idx="7">
                  <c:v>12.5</c:v>
                </c:pt>
                <c:pt idx="8">
                  <c:v>28.75</c:v>
                </c:pt>
                <c:pt idx="9">
                  <c:v>32.5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B8CB-4BB1-8DD2-6902000FB20F}"/>
            </c:ext>
          </c:extLst>
        </c:ser>
        <c:ser>
          <c:idx val="5"/>
          <c:order val="5"/>
          <c:tx>
            <c:strRef>
              <c:f>skupaj_prikazi!$A$34</c:f>
              <c:strCache>
                <c:ptCount val="1"/>
                <c:pt idx="0">
                  <c:v>modus</c:v>
                </c:pt>
              </c:strCache>
            </c:strRef>
          </c:tx>
          <c:spPr>
            <a:ln w="28440">
              <a:solidFill>
                <a:srgbClr val="DA8137"/>
              </a:solidFill>
            </a:ln>
          </c:spPr>
          <c:marker>
            <c:symbol val="none"/>
          </c:marker>
          <c:cat>
            <c:numRef>
              <c:f>skupaj_prikazi!$B$28:$K$28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skupaj_prikazi!$B$34:$K$34</c:f>
              <c:numCache>
                <c:formatCode>#,##0.00</c:formatCode>
                <c:ptCount val="10"/>
                <c:pt idx="0">
                  <c:v>46.6666666666667</c:v>
                </c:pt>
                <c:pt idx="1">
                  <c:v>64.0</c:v>
                </c:pt>
                <c:pt idx="2">
                  <c:v>57.3333333333333</c:v>
                </c:pt>
                <c:pt idx="3">
                  <c:v>45.3333333333333</c:v>
                </c:pt>
                <c:pt idx="4">
                  <c:v>66.6666666666667</c:v>
                </c:pt>
                <c:pt idx="5">
                  <c:v>80.0</c:v>
                </c:pt>
                <c:pt idx="6">
                  <c:v>50.625</c:v>
                </c:pt>
                <c:pt idx="7">
                  <c:v>72.5</c:v>
                </c:pt>
                <c:pt idx="8">
                  <c:v>57.5</c:v>
                </c:pt>
                <c:pt idx="9">
                  <c:v>60.0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B8CB-4BB1-8DD2-6902000FB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19471616"/>
        <c:axId val="2119559504"/>
      </c:lineChart>
      <c:valAx>
        <c:axId val="2119559504"/>
        <c:scaling>
          <c:orientation val="minMax"/>
        </c:scaling>
        <c:delete val="0"/>
        <c:axPos val="l"/>
        <c:majorGridlines>
          <c:spPr>
            <a:ln w="9360">
              <a:solidFill>
                <a:srgbClr val="868686"/>
              </a:solidFill>
            </a:ln>
          </c:spPr>
        </c:majorGridlines>
        <c:numFmt formatCode="#,##0.00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119471616"/>
        <c:crosses val="autoZero"/>
        <c:crossBetween val="between"/>
      </c:valAx>
      <c:catAx>
        <c:axId val="21194716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119559504"/>
        <c:crosses val="autoZero"/>
        <c:auto val="1"/>
        <c:lblAlgn val="ctr"/>
        <c:lblOffset val="100"/>
        <c:noMultiLvlLbl val="0"/>
      </c:catAx>
      <c:spPr>
        <a:solidFill>
          <a:srgbClr val="FFFFFF"/>
        </a:solidFill>
        <a:ln>
          <a:noFill/>
        </a:ln>
      </c:spPr>
    </c:plotArea>
    <c:legend>
      <c:legendPos val="r"/>
      <c:layout/>
      <c:overlay val="0"/>
      <c:spPr>
        <a:noFill/>
        <a:ln>
          <a:noFill/>
        </a:ln>
      </c:spPr>
      <c:txPr>
        <a:bodyPr/>
        <a:lstStyle/>
        <a:p>
          <a:pPr>
            <a:defRPr sz="1000" b="0" baseline="0">
              <a:solidFill>
                <a:srgbClr val="000000"/>
              </a:solidFill>
              <a:latin typeface="Calibri"/>
            </a:defRPr>
          </a:pPr>
          <a:endParaRPr lang="en-US"/>
        </a:p>
      </c:txPr>
    </c:legend>
    <c:plotVisOnly val="1"/>
    <c:dispBlanksAs val="gap"/>
    <c:showDLblsOverMax val="0"/>
  </c:chart>
  <c:spPr>
    <a:ln w="9360">
      <a:solidFill>
        <a:srgbClr val="868686"/>
      </a:solidFill>
      <a:prstDash val="solid"/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xMode val="edge"/>
          <c:yMode val="edge"/>
          <c:x val="0.0554330829906131"/>
          <c:y val="0.0985560072900603"/>
          <c:w val="0.677480244418251"/>
          <c:h val="0.822654874838388"/>
        </c:manualLayout>
      </c:layout>
      <c:lineChart>
        <c:grouping val="standard"/>
        <c:varyColors val="0"/>
        <c:ser>
          <c:idx val="0"/>
          <c:order val="0"/>
          <c:tx>
            <c:strRef>
              <c:f>skupaj_prikazi!$A$39</c:f>
              <c:strCache>
                <c:ptCount val="1"/>
                <c:pt idx="0">
                  <c:v>možno</c:v>
                </c:pt>
              </c:strCache>
            </c:strRef>
          </c:tx>
          <c:spPr>
            <a:ln w="28440">
              <a:solidFill>
                <a:srgbClr val="416FA6"/>
              </a:solidFill>
            </a:ln>
          </c:spPr>
          <c:marker>
            <c:symbol val="none"/>
          </c:marker>
          <c:cat>
            <c:numRef>
              <c:f>skupaj_prikazi!$B$38:$K$38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skupaj_prikazi!$B$39:$K$39</c:f>
              <c:numCache>
                <c:formatCode>#,##0.00</c:formatCode>
                <c:ptCount val="10"/>
                <c:pt idx="0">
                  <c:v>100.0</c:v>
                </c:pt>
                <c:pt idx="1">
                  <c:v>100.0</c:v>
                </c:pt>
                <c:pt idx="2">
                  <c:v>100.0</c:v>
                </c:pt>
                <c:pt idx="3">
                  <c:v>100.0</c:v>
                </c:pt>
                <c:pt idx="4">
                  <c:v>100.0</c:v>
                </c:pt>
                <c:pt idx="5">
                  <c:v>100.0</c:v>
                </c:pt>
                <c:pt idx="6">
                  <c:v>100.0</c:v>
                </c:pt>
                <c:pt idx="7">
                  <c:v>100.0</c:v>
                </c:pt>
                <c:pt idx="8">
                  <c:v>100.0</c:v>
                </c:pt>
                <c:pt idx="9">
                  <c:v>100.0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66F7-4640-8898-80743D25FEEF}"/>
            </c:ext>
          </c:extLst>
        </c:ser>
        <c:ser>
          <c:idx val="1"/>
          <c:order val="1"/>
          <c:tx>
            <c:strRef>
              <c:f>skupaj_prikazi!$A$40</c:f>
              <c:strCache>
                <c:ptCount val="1"/>
                <c:pt idx="0">
                  <c:v>največ</c:v>
                </c:pt>
              </c:strCache>
            </c:strRef>
          </c:tx>
          <c:spPr>
            <a:ln w="28440">
              <a:solidFill>
                <a:srgbClr val="A8423F"/>
              </a:solidFill>
            </a:ln>
          </c:spPr>
          <c:marker>
            <c:symbol val="none"/>
          </c:marker>
          <c:cat>
            <c:numRef>
              <c:f>skupaj_prikazi!$B$38:$K$38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skupaj_prikazi!$B$40:$K$40</c:f>
              <c:numCache>
                <c:formatCode>#,##0.00</c:formatCode>
                <c:ptCount val="10"/>
                <c:pt idx="0">
                  <c:v>100.0</c:v>
                </c:pt>
                <c:pt idx="1">
                  <c:v>100.0</c:v>
                </c:pt>
                <c:pt idx="2">
                  <c:v>100.0</c:v>
                </c:pt>
                <c:pt idx="3">
                  <c:v>100.0</c:v>
                </c:pt>
                <c:pt idx="4">
                  <c:v>100.0</c:v>
                </c:pt>
                <c:pt idx="5">
                  <c:v>100.0</c:v>
                </c:pt>
                <c:pt idx="6">
                  <c:v>100.0</c:v>
                </c:pt>
                <c:pt idx="7">
                  <c:v>100.0</c:v>
                </c:pt>
                <c:pt idx="8">
                  <c:v>100.0</c:v>
                </c:pt>
                <c:pt idx="9">
                  <c:v>100.0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66F7-4640-8898-80743D25FEEF}"/>
            </c:ext>
          </c:extLst>
        </c:ser>
        <c:ser>
          <c:idx val="2"/>
          <c:order val="2"/>
          <c:tx>
            <c:strRef>
              <c:f>skupaj_prikazi!$A$41</c:f>
              <c:strCache>
                <c:ptCount val="1"/>
                <c:pt idx="0">
                  <c:v>povprečno</c:v>
                </c:pt>
              </c:strCache>
            </c:strRef>
          </c:tx>
          <c:spPr>
            <a:ln w="28440">
              <a:solidFill>
                <a:srgbClr val="86A44A"/>
              </a:solidFill>
            </a:ln>
          </c:spPr>
          <c:marker>
            <c:symbol val="none"/>
          </c:marker>
          <c:cat>
            <c:numRef>
              <c:f>skupaj_prikazi!$B$38:$K$38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skupaj_prikazi!$B$41:$K$41</c:f>
              <c:numCache>
                <c:formatCode>#,##0.00</c:formatCode>
                <c:ptCount val="10"/>
                <c:pt idx="0">
                  <c:v>87.77224199288258</c:v>
                </c:pt>
                <c:pt idx="1">
                  <c:v>84.99270072992698</c:v>
                </c:pt>
                <c:pt idx="2">
                  <c:v>86.69189189189188</c:v>
                </c:pt>
                <c:pt idx="3">
                  <c:v>86.1410256410256</c:v>
                </c:pt>
                <c:pt idx="4">
                  <c:v>86.2641509433962</c:v>
                </c:pt>
                <c:pt idx="5">
                  <c:v>88.7246621621622</c:v>
                </c:pt>
                <c:pt idx="6">
                  <c:v>87.00407608695649</c:v>
                </c:pt>
                <c:pt idx="7">
                  <c:v>89.94631901840489</c:v>
                </c:pt>
                <c:pt idx="8">
                  <c:v>87.46153846153846</c:v>
                </c:pt>
                <c:pt idx="9">
                  <c:v>87.35389610389608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66F7-4640-8898-80743D25FEEF}"/>
            </c:ext>
          </c:extLst>
        </c:ser>
        <c:ser>
          <c:idx val="3"/>
          <c:order val="3"/>
          <c:tx>
            <c:strRef>
              <c:f>skupaj_prikazi!$A$42</c:f>
              <c:strCache>
                <c:ptCount val="1"/>
                <c:pt idx="0">
                  <c:v>mediana</c:v>
                </c:pt>
              </c:strCache>
            </c:strRef>
          </c:tx>
          <c:spPr>
            <a:ln w="28440">
              <a:solidFill>
                <a:srgbClr val="6E548D"/>
              </a:solidFill>
            </a:ln>
          </c:spPr>
          <c:marker>
            <c:symbol val="none"/>
          </c:marker>
          <c:cat>
            <c:numRef>
              <c:f>skupaj_prikazi!$B$38:$K$38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skupaj_prikazi!$B$42:$K$42</c:f>
              <c:numCache>
                <c:formatCode>#,##0.00</c:formatCode>
                <c:ptCount val="10"/>
                <c:pt idx="0">
                  <c:v>92.0</c:v>
                </c:pt>
                <c:pt idx="1">
                  <c:v>92.0</c:v>
                </c:pt>
                <c:pt idx="2">
                  <c:v>92.0</c:v>
                </c:pt>
                <c:pt idx="3">
                  <c:v>92.0</c:v>
                </c:pt>
                <c:pt idx="4">
                  <c:v>92.0</c:v>
                </c:pt>
                <c:pt idx="5">
                  <c:v>95.0</c:v>
                </c:pt>
                <c:pt idx="6">
                  <c:v>95.0</c:v>
                </c:pt>
                <c:pt idx="7">
                  <c:v>100.0</c:v>
                </c:pt>
                <c:pt idx="8">
                  <c:v>95.0</c:v>
                </c:pt>
                <c:pt idx="9">
                  <c:v>95.0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66F7-4640-8898-80743D25FEEF}"/>
            </c:ext>
          </c:extLst>
        </c:ser>
        <c:ser>
          <c:idx val="4"/>
          <c:order val="4"/>
          <c:tx>
            <c:strRef>
              <c:f>skupaj_prikazi!$A$43</c:f>
              <c:strCache>
                <c:ptCount val="1"/>
                <c:pt idx="0">
                  <c:v>najmanj</c:v>
                </c:pt>
              </c:strCache>
            </c:strRef>
          </c:tx>
          <c:spPr>
            <a:ln w="28440">
              <a:solidFill>
                <a:srgbClr val="3D96AE"/>
              </a:solidFill>
            </a:ln>
          </c:spPr>
          <c:marker>
            <c:symbol val="none"/>
          </c:marker>
          <c:cat>
            <c:numRef>
              <c:f>skupaj_prikazi!$B$38:$K$38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skupaj_prikazi!$B$43:$K$43</c:f>
              <c:numCache>
                <c:formatCode>#,##0.00</c:formatCode>
                <c:ptCount val="10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  <c:pt idx="7">
                  <c:v>0.0</c:v>
                </c:pt>
                <c:pt idx="8">
                  <c:v>0.0</c:v>
                </c:pt>
                <c:pt idx="9">
                  <c:v>0.0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66F7-4640-8898-80743D25FEEF}"/>
            </c:ext>
          </c:extLst>
        </c:ser>
        <c:ser>
          <c:idx val="5"/>
          <c:order val="5"/>
          <c:tx>
            <c:strRef>
              <c:f>skupaj_prikazi!$A$44</c:f>
              <c:strCache>
                <c:ptCount val="1"/>
                <c:pt idx="0">
                  <c:v>modus</c:v>
                </c:pt>
              </c:strCache>
            </c:strRef>
          </c:tx>
          <c:spPr>
            <a:ln w="28440">
              <a:solidFill>
                <a:srgbClr val="DA8137"/>
              </a:solidFill>
            </a:ln>
          </c:spPr>
          <c:marker>
            <c:symbol val="none"/>
          </c:marker>
          <c:cat>
            <c:numRef>
              <c:f>skupaj_prikazi!$B$38:$K$38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skupaj_prikazi!$B$44:$K$44</c:f>
              <c:numCache>
                <c:formatCode>#,##0.00</c:formatCode>
                <c:ptCount val="10"/>
                <c:pt idx="0">
                  <c:v>100.0</c:v>
                </c:pt>
                <c:pt idx="1">
                  <c:v>100.0</c:v>
                </c:pt>
                <c:pt idx="2">
                  <c:v>100.0</c:v>
                </c:pt>
                <c:pt idx="3">
                  <c:v>100.0</c:v>
                </c:pt>
                <c:pt idx="4">
                  <c:v>100.0</c:v>
                </c:pt>
                <c:pt idx="5">
                  <c:v>100.0</c:v>
                </c:pt>
                <c:pt idx="6">
                  <c:v>100.0</c:v>
                </c:pt>
                <c:pt idx="7">
                  <c:v>100.0</c:v>
                </c:pt>
                <c:pt idx="8">
                  <c:v>100.0</c:v>
                </c:pt>
                <c:pt idx="9">
                  <c:v>100.0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66F7-4640-8898-80743D25FE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38741824"/>
        <c:axId val="2138752368"/>
      </c:lineChart>
      <c:valAx>
        <c:axId val="2138752368"/>
        <c:scaling>
          <c:orientation val="minMax"/>
        </c:scaling>
        <c:delete val="0"/>
        <c:axPos val="l"/>
        <c:majorGridlines>
          <c:spPr>
            <a:ln w="9360">
              <a:solidFill>
                <a:srgbClr val="868686"/>
              </a:solidFill>
            </a:ln>
          </c:spPr>
        </c:majorGridlines>
        <c:numFmt formatCode="#,##0.00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138741824"/>
        <c:crosses val="autoZero"/>
        <c:crossBetween val="between"/>
      </c:valAx>
      <c:catAx>
        <c:axId val="21387418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138752368"/>
        <c:crosses val="autoZero"/>
        <c:auto val="1"/>
        <c:lblAlgn val="ctr"/>
        <c:lblOffset val="100"/>
        <c:noMultiLvlLbl val="0"/>
      </c:catAx>
      <c:spPr>
        <a:solidFill>
          <a:srgbClr val="FFFFFF"/>
        </a:solidFill>
        <a:ln>
          <a:noFill/>
        </a:ln>
      </c:spPr>
    </c:plotArea>
    <c:legend>
      <c:legendPos val="r"/>
      <c:layout/>
      <c:overlay val="0"/>
      <c:spPr>
        <a:noFill/>
        <a:ln>
          <a:noFill/>
        </a:ln>
      </c:spPr>
      <c:txPr>
        <a:bodyPr/>
        <a:lstStyle/>
        <a:p>
          <a:pPr>
            <a:defRPr sz="1000" b="0" baseline="0">
              <a:solidFill>
                <a:srgbClr val="000000"/>
              </a:solidFill>
              <a:latin typeface="Calibri"/>
            </a:defRPr>
          </a:pPr>
          <a:endParaRPr lang="en-US"/>
        </a:p>
      </c:txPr>
    </c:legend>
    <c:plotVisOnly val="1"/>
    <c:dispBlanksAs val="gap"/>
    <c:showDLblsOverMax val="0"/>
  </c:chart>
  <c:spPr>
    <a:ln w="9360">
      <a:solidFill>
        <a:srgbClr val="868686"/>
      </a:solidFill>
      <a:prstDash val="solid"/>
    </a:ln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xMode val="edge"/>
          <c:yMode val="edge"/>
          <c:x val="0.0554330829906131"/>
          <c:y val="0.0975065972246272"/>
          <c:w val="0.677480244418251"/>
          <c:h val="0.82742775861321"/>
        </c:manualLayout>
      </c:layout>
      <c:lineChart>
        <c:grouping val="standard"/>
        <c:varyColors val="0"/>
        <c:ser>
          <c:idx val="0"/>
          <c:order val="0"/>
          <c:tx>
            <c:strRef>
              <c:f>skupaj_prikazi!$A$29</c:f>
              <c:strCache>
                <c:ptCount val="1"/>
                <c:pt idx="0">
                  <c:v>možno</c:v>
                </c:pt>
              </c:strCache>
            </c:strRef>
          </c:tx>
          <c:spPr>
            <a:ln w="28440">
              <a:solidFill>
                <a:srgbClr val="416FA6"/>
              </a:solidFill>
            </a:ln>
          </c:spPr>
          <c:marker>
            <c:symbol val="none"/>
          </c:marker>
          <c:cat>
            <c:numRef>
              <c:f>skupaj_prikazi!$B$28:$K$28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skupaj_prikazi!$B$29:$K$29</c:f>
              <c:numCache>
                <c:formatCode>#,##0.00</c:formatCode>
                <c:ptCount val="10"/>
                <c:pt idx="0">
                  <c:v>100.0</c:v>
                </c:pt>
                <c:pt idx="1">
                  <c:v>100.0</c:v>
                </c:pt>
                <c:pt idx="2">
                  <c:v>100.0</c:v>
                </c:pt>
                <c:pt idx="3">
                  <c:v>100.0</c:v>
                </c:pt>
                <c:pt idx="4">
                  <c:v>100.0</c:v>
                </c:pt>
                <c:pt idx="5">
                  <c:v>100.0</c:v>
                </c:pt>
                <c:pt idx="6">
                  <c:v>100.0</c:v>
                </c:pt>
                <c:pt idx="7">
                  <c:v>100.0</c:v>
                </c:pt>
                <c:pt idx="8">
                  <c:v>100.0</c:v>
                </c:pt>
                <c:pt idx="9">
                  <c:v>100.0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8CB-4BB1-8DD2-6902000FB20F}"/>
            </c:ext>
          </c:extLst>
        </c:ser>
        <c:ser>
          <c:idx val="1"/>
          <c:order val="1"/>
          <c:tx>
            <c:strRef>
              <c:f>skupaj_prikazi!$A$30</c:f>
              <c:strCache>
                <c:ptCount val="1"/>
                <c:pt idx="0">
                  <c:v>največ</c:v>
                </c:pt>
              </c:strCache>
            </c:strRef>
          </c:tx>
          <c:spPr>
            <a:ln w="28440">
              <a:solidFill>
                <a:srgbClr val="A8423F"/>
              </a:solidFill>
            </a:ln>
          </c:spPr>
          <c:marker>
            <c:symbol val="none"/>
          </c:marker>
          <c:cat>
            <c:numRef>
              <c:f>skupaj_prikazi!$B$28:$K$28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skupaj_prikazi!$B$30:$K$30</c:f>
              <c:numCache>
                <c:formatCode>#,##0.00</c:formatCode>
                <c:ptCount val="10"/>
                <c:pt idx="0">
                  <c:v>94.6666666666667</c:v>
                </c:pt>
                <c:pt idx="1">
                  <c:v>89.33333333333329</c:v>
                </c:pt>
                <c:pt idx="2">
                  <c:v>94.6666666666667</c:v>
                </c:pt>
                <c:pt idx="3">
                  <c:v>94.6666666666667</c:v>
                </c:pt>
                <c:pt idx="4">
                  <c:v>93.33333333333329</c:v>
                </c:pt>
                <c:pt idx="5">
                  <c:v>98.12499999999998</c:v>
                </c:pt>
                <c:pt idx="6">
                  <c:v>93.75</c:v>
                </c:pt>
                <c:pt idx="7">
                  <c:v>100.0</c:v>
                </c:pt>
                <c:pt idx="8">
                  <c:v>98.75</c:v>
                </c:pt>
                <c:pt idx="9">
                  <c:v>96.25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8CB-4BB1-8DD2-6902000FB20F}"/>
            </c:ext>
          </c:extLst>
        </c:ser>
        <c:ser>
          <c:idx val="2"/>
          <c:order val="2"/>
          <c:tx>
            <c:strRef>
              <c:f>skupaj_prikazi!$A$31</c:f>
              <c:strCache>
                <c:ptCount val="1"/>
                <c:pt idx="0">
                  <c:v>povprečno</c:v>
                </c:pt>
              </c:strCache>
            </c:strRef>
          </c:tx>
          <c:spPr>
            <a:ln w="28440">
              <a:solidFill>
                <a:srgbClr val="86A44A"/>
              </a:solidFill>
            </a:ln>
          </c:spPr>
          <c:marker>
            <c:symbol val="none"/>
          </c:marker>
          <c:cat>
            <c:numRef>
              <c:f>skupaj_prikazi!$B$28:$K$28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skupaj_prikazi!$B$31:$K$31</c:f>
              <c:numCache>
                <c:formatCode>#,##0.00</c:formatCode>
                <c:ptCount val="10"/>
                <c:pt idx="0">
                  <c:v>55.18386714116249</c:v>
                </c:pt>
                <c:pt idx="1">
                  <c:v>60.4720194647202</c:v>
                </c:pt>
                <c:pt idx="2">
                  <c:v>61.5063063063063</c:v>
                </c:pt>
                <c:pt idx="3">
                  <c:v>50.2136752136752</c:v>
                </c:pt>
                <c:pt idx="4">
                  <c:v>62.1786163522013</c:v>
                </c:pt>
                <c:pt idx="5">
                  <c:v>59.53125</c:v>
                </c:pt>
                <c:pt idx="6">
                  <c:v>60.297214673913</c:v>
                </c:pt>
                <c:pt idx="7">
                  <c:v>63.78834355828219</c:v>
                </c:pt>
                <c:pt idx="8">
                  <c:v>62.67948717948717</c:v>
                </c:pt>
                <c:pt idx="9">
                  <c:v>64.1112012987013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B8CB-4BB1-8DD2-6902000FB20F}"/>
            </c:ext>
          </c:extLst>
        </c:ser>
        <c:ser>
          <c:idx val="3"/>
          <c:order val="3"/>
          <c:tx>
            <c:strRef>
              <c:f>skupaj_prikazi!$A$32</c:f>
              <c:strCache>
                <c:ptCount val="1"/>
                <c:pt idx="0">
                  <c:v>mediana</c:v>
                </c:pt>
              </c:strCache>
            </c:strRef>
          </c:tx>
          <c:spPr>
            <a:ln w="28440">
              <a:solidFill>
                <a:srgbClr val="6E548D"/>
              </a:solidFill>
            </a:ln>
          </c:spPr>
          <c:marker>
            <c:symbol val="none"/>
          </c:marker>
          <c:cat>
            <c:numRef>
              <c:f>skupaj_prikazi!$B$28:$K$28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skupaj_prikazi!$B$32:$K$32</c:f>
              <c:numCache>
                <c:formatCode>#,##0.00</c:formatCode>
                <c:ptCount val="10"/>
                <c:pt idx="0">
                  <c:v>56.0</c:v>
                </c:pt>
                <c:pt idx="1">
                  <c:v>60.66666666666669</c:v>
                </c:pt>
                <c:pt idx="2">
                  <c:v>61.3333333333333</c:v>
                </c:pt>
                <c:pt idx="3">
                  <c:v>48.0</c:v>
                </c:pt>
                <c:pt idx="4">
                  <c:v>64.0</c:v>
                </c:pt>
                <c:pt idx="5">
                  <c:v>59.0625</c:v>
                </c:pt>
                <c:pt idx="6">
                  <c:v>60.625</c:v>
                </c:pt>
                <c:pt idx="7">
                  <c:v>65.0</c:v>
                </c:pt>
                <c:pt idx="8">
                  <c:v>62.5</c:v>
                </c:pt>
                <c:pt idx="9">
                  <c:v>63.75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B8CB-4BB1-8DD2-6902000FB20F}"/>
            </c:ext>
          </c:extLst>
        </c:ser>
        <c:ser>
          <c:idx val="4"/>
          <c:order val="4"/>
          <c:tx>
            <c:strRef>
              <c:f>skupaj_prikazi!$A$33</c:f>
              <c:strCache>
                <c:ptCount val="1"/>
                <c:pt idx="0">
                  <c:v>najmanj</c:v>
                </c:pt>
              </c:strCache>
            </c:strRef>
          </c:tx>
          <c:spPr>
            <a:ln w="28440">
              <a:solidFill>
                <a:srgbClr val="3D96AE"/>
              </a:solidFill>
            </a:ln>
          </c:spPr>
          <c:marker>
            <c:symbol val="none"/>
          </c:marker>
          <c:cat>
            <c:numRef>
              <c:f>skupaj_prikazi!$B$28:$K$28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skupaj_prikazi!$B$33:$K$33</c:f>
              <c:numCache>
                <c:formatCode>#,##0.00</c:formatCode>
                <c:ptCount val="10"/>
                <c:pt idx="0">
                  <c:v>13.3333333333333</c:v>
                </c:pt>
                <c:pt idx="1">
                  <c:v>18.6666666666667</c:v>
                </c:pt>
                <c:pt idx="2">
                  <c:v>16.0</c:v>
                </c:pt>
                <c:pt idx="3">
                  <c:v>16.0</c:v>
                </c:pt>
                <c:pt idx="4">
                  <c:v>8.0</c:v>
                </c:pt>
                <c:pt idx="5">
                  <c:v>11.25</c:v>
                </c:pt>
                <c:pt idx="6">
                  <c:v>14.375</c:v>
                </c:pt>
                <c:pt idx="7">
                  <c:v>12.5</c:v>
                </c:pt>
                <c:pt idx="8">
                  <c:v>28.74999999999999</c:v>
                </c:pt>
                <c:pt idx="9">
                  <c:v>32.5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B8CB-4BB1-8DD2-6902000FB20F}"/>
            </c:ext>
          </c:extLst>
        </c:ser>
        <c:ser>
          <c:idx val="5"/>
          <c:order val="5"/>
          <c:tx>
            <c:strRef>
              <c:f>skupaj_prikazi!$A$34</c:f>
              <c:strCache>
                <c:ptCount val="1"/>
                <c:pt idx="0">
                  <c:v>modus</c:v>
                </c:pt>
              </c:strCache>
            </c:strRef>
          </c:tx>
          <c:spPr>
            <a:ln w="28440">
              <a:solidFill>
                <a:srgbClr val="DA8137"/>
              </a:solidFill>
            </a:ln>
          </c:spPr>
          <c:marker>
            <c:symbol val="none"/>
          </c:marker>
          <c:cat>
            <c:numRef>
              <c:f>skupaj_prikazi!$B$28:$K$28</c:f>
              <c:numCache>
                <c:formatCode>General</c:formatCode>
                <c:ptCount val="10"/>
                <c:pt idx="0">
                  <c:v>2007.0</c:v>
                </c:pt>
                <c:pt idx="1">
                  <c:v>2008.0</c:v>
                </c:pt>
                <c:pt idx="2">
                  <c:v>2009.0</c:v>
                </c:pt>
                <c:pt idx="3">
                  <c:v>2010.0</c:v>
                </c:pt>
                <c:pt idx="4">
                  <c:v>2011.0</c:v>
                </c:pt>
                <c:pt idx="5">
                  <c:v>2012.0</c:v>
                </c:pt>
                <c:pt idx="6">
                  <c:v>2013.0</c:v>
                </c:pt>
                <c:pt idx="7">
                  <c:v>2014.0</c:v>
                </c:pt>
                <c:pt idx="8">
                  <c:v>2015.0</c:v>
                </c:pt>
                <c:pt idx="9">
                  <c:v>2016.0</c:v>
                </c:pt>
              </c:numCache>
            </c:numRef>
          </c:cat>
          <c:val>
            <c:numRef>
              <c:f>skupaj_prikazi!$B$34:$K$34</c:f>
              <c:numCache>
                <c:formatCode>#,##0.00</c:formatCode>
                <c:ptCount val="10"/>
                <c:pt idx="0">
                  <c:v>46.66666666666669</c:v>
                </c:pt>
                <c:pt idx="1">
                  <c:v>64.0</c:v>
                </c:pt>
                <c:pt idx="2">
                  <c:v>57.3333333333333</c:v>
                </c:pt>
                <c:pt idx="3">
                  <c:v>45.3333333333333</c:v>
                </c:pt>
                <c:pt idx="4">
                  <c:v>66.6666666666667</c:v>
                </c:pt>
                <c:pt idx="5">
                  <c:v>80.0</c:v>
                </c:pt>
                <c:pt idx="6">
                  <c:v>50.625</c:v>
                </c:pt>
                <c:pt idx="7">
                  <c:v>72.5</c:v>
                </c:pt>
                <c:pt idx="8">
                  <c:v>57.5</c:v>
                </c:pt>
                <c:pt idx="9">
                  <c:v>60.0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B8CB-4BB1-8DD2-6902000FB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38623552"/>
        <c:axId val="2138633632"/>
      </c:lineChart>
      <c:valAx>
        <c:axId val="2138633632"/>
        <c:scaling>
          <c:orientation val="minMax"/>
        </c:scaling>
        <c:delete val="0"/>
        <c:axPos val="l"/>
        <c:majorGridlines>
          <c:spPr>
            <a:ln w="9360">
              <a:solidFill>
                <a:srgbClr val="868686"/>
              </a:solidFill>
            </a:ln>
          </c:spPr>
        </c:majorGridlines>
        <c:numFmt formatCode="#,##0.00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138623552"/>
        <c:crosses val="autoZero"/>
        <c:crossBetween val="between"/>
      </c:valAx>
      <c:catAx>
        <c:axId val="2138623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68686"/>
            </a:solidFill>
          </a:ln>
        </c:spPr>
        <c:txPr>
          <a:bodyPr/>
          <a:lstStyle/>
          <a:p>
            <a:pPr>
              <a:defRPr sz="1000" b="0" baseline="0">
                <a:solidFill>
                  <a:srgbClr val="000000"/>
                </a:solidFill>
                <a:latin typeface="Calibri"/>
              </a:defRPr>
            </a:pPr>
            <a:endParaRPr lang="en-US"/>
          </a:p>
        </c:txPr>
        <c:crossAx val="2138633632"/>
        <c:crosses val="autoZero"/>
        <c:auto val="1"/>
        <c:lblAlgn val="ctr"/>
        <c:lblOffset val="100"/>
        <c:noMultiLvlLbl val="0"/>
      </c:catAx>
      <c:spPr>
        <a:solidFill>
          <a:srgbClr val="FFFFFF"/>
        </a:solidFill>
        <a:ln>
          <a:noFill/>
        </a:ln>
      </c:spPr>
    </c:plotArea>
    <c:legend>
      <c:legendPos val="r"/>
      <c:layout/>
      <c:overlay val="0"/>
      <c:spPr>
        <a:noFill/>
        <a:ln>
          <a:noFill/>
        </a:ln>
      </c:spPr>
      <c:txPr>
        <a:bodyPr/>
        <a:lstStyle/>
        <a:p>
          <a:pPr>
            <a:defRPr sz="1000" b="0" baseline="0">
              <a:solidFill>
                <a:srgbClr val="000000"/>
              </a:solidFill>
              <a:latin typeface="Calibri"/>
            </a:defRPr>
          </a:pPr>
          <a:endParaRPr lang="en-US"/>
        </a:p>
      </c:txPr>
    </c:legend>
    <c:plotVisOnly val="1"/>
    <c:dispBlanksAs val="gap"/>
    <c:showDLblsOverMax val="0"/>
  </c:chart>
  <c:spPr>
    <a:ln w="9360">
      <a:solidFill>
        <a:srgbClr val="868686"/>
      </a:solidFill>
      <a:prstDash val="solid"/>
    </a:ln>
  </c:sp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ED378-C1B8-E94F-B29B-A656A132F0B7}" type="datetimeFigureOut">
              <a:rPr lang="en-US" smtClean="0"/>
              <a:t>8/23/16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5AC1CB-8F7B-EB4B-9DB2-3838E87BD51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1146824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E51DB-5B90-004C-B61E-A5AB1EE51D70}" type="datetimeFigureOut">
              <a:rPr lang="en-US" smtClean="0"/>
              <a:t>8/23/16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l-SI" smtClean="0"/>
              <a:t>Click to edit Master text styles</a:t>
            </a:r>
          </a:p>
          <a:p>
            <a:pPr lvl="1"/>
            <a:r>
              <a:rPr lang="sl-SI" smtClean="0"/>
              <a:t>Second level</a:t>
            </a:r>
          </a:p>
          <a:p>
            <a:pPr lvl="2"/>
            <a:r>
              <a:rPr lang="sl-SI" smtClean="0"/>
              <a:t>Third level</a:t>
            </a:r>
          </a:p>
          <a:p>
            <a:pPr lvl="3"/>
            <a:r>
              <a:rPr lang="sl-SI" smtClean="0"/>
              <a:t>Fourth level</a:t>
            </a:r>
          </a:p>
          <a:p>
            <a:pPr lvl="4"/>
            <a:r>
              <a:rPr lang="sl-SI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7E6F91-DFF3-CA45-99B0-DA5695F676C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0424422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slov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sl-SI" smtClean="0"/>
              <a:t>Uredite slog naslova matrice</a:t>
            </a:r>
            <a:endParaRPr kumimoji="0" lang="en-US"/>
          </a:p>
        </p:txBody>
      </p:sp>
      <p:sp>
        <p:nvSpPr>
          <p:cNvPr id="22" name="Podnaslov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sl-SI" smtClean="0"/>
              <a:t>Uredite slog podnaslova matrice</a:t>
            </a:r>
            <a:endParaRPr kumimoji="0" lang="en-US"/>
          </a:p>
        </p:txBody>
      </p:sp>
      <p:sp>
        <p:nvSpPr>
          <p:cNvPr id="7" name="Ograda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sl-SI" dirty="0" smtClean="0"/>
              <a:t>UL FRI, 23. 8. 2016</a:t>
            </a:r>
            <a:endParaRPr lang="sl-SI" dirty="0"/>
          </a:p>
        </p:txBody>
      </p:sp>
      <p:sp>
        <p:nvSpPr>
          <p:cNvPr id="20" name="Ograda nog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10" name="Ograda številke diapozitiv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  <p:sp>
        <p:nvSpPr>
          <p:cNvPr id="8" name="Elipsa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l-SI" smtClean="0"/>
              <a:t>Uredite slog naslova matrice</a:t>
            </a:r>
            <a:endParaRPr kumimoji="0" lang="en-US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sl-SI" smtClean="0"/>
              <a:t>Uredite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sl-SI" dirty="0" smtClean="0"/>
              <a:t>UL FRI, 23. 8. 2016</a:t>
            </a:r>
            <a:endParaRPr lang="sl-SI" dirty="0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sl-SI" smtClean="0"/>
              <a:t>Uredite slog naslova matrice</a:t>
            </a:r>
            <a:endParaRPr kumimoji="0" lang="en-US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sl-SI" smtClean="0"/>
              <a:t>Uredite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sl-SI" dirty="0" smtClean="0"/>
              <a:t>UL FRI, 23. 8. 2016</a:t>
            </a:r>
            <a:endParaRPr lang="sl-SI" dirty="0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l-SI" smtClean="0"/>
              <a:t>Uredite slog naslova matrice</a:t>
            </a:r>
            <a:endParaRPr kumimoji="0" lang="en-US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sl-SI" dirty="0" smtClean="0"/>
              <a:t>Uredite sloge besedila matrice</a:t>
            </a:r>
          </a:p>
          <a:p>
            <a:pPr lvl="1" eaLnBrk="1" latinLnBrk="0" hangingPunct="1"/>
            <a:r>
              <a:rPr lang="sl-SI" dirty="0" smtClean="0"/>
              <a:t>Druga raven</a:t>
            </a:r>
          </a:p>
          <a:p>
            <a:pPr lvl="2" eaLnBrk="1" latinLnBrk="0" hangingPunct="1"/>
            <a:r>
              <a:rPr lang="sl-SI" dirty="0" smtClean="0"/>
              <a:t>Tretja raven</a:t>
            </a:r>
          </a:p>
          <a:p>
            <a:pPr lvl="3" eaLnBrk="1" latinLnBrk="0" hangingPunct="1"/>
            <a:r>
              <a:rPr lang="sl-SI" dirty="0" smtClean="0"/>
              <a:t>Četrta raven</a:t>
            </a:r>
          </a:p>
          <a:p>
            <a:pPr lvl="4" eaLnBrk="1" latinLnBrk="0" hangingPunct="1"/>
            <a:r>
              <a:rPr lang="sl-SI" dirty="0" smtClean="0"/>
              <a:t>Peta raven</a:t>
            </a:r>
            <a:endParaRPr kumimoji="0" lang="en-US" dirty="0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sl-SI" dirty="0" smtClean="0"/>
              <a:t>UL FRI, 23. 8. 2016</a:t>
            </a:r>
            <a:endParaRPr lang="sl-SI" dirty="0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avokotnik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sl-SI" smtClean="0"/>
              <a:t>Uredite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sl-SI" smtClean="0"/>
              <a:t>Uredite sloge besedila matrice</a:t>
            </a:r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sl-SI" dirty="0" smtClean="0"/>
              <a:t>UL FRI, 23. 8. 2016</a:t>
            </a:r>
            <a:endParaRPr lang="sl-SI" dirty="0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  <p:sp>
        <p:nvSpPr>
          <p:cNvPr id="10" name="Pravokotnik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sl-SI" smtClean="0"/>
              <a:t>Uredite slog naslova matrice</a:t>
            </a:r>
            <a:endParaRPr kumimoji="0" lang="en-US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l-SI" smtClean="0"/>
              <a:t>Uredite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l-SI" smtClean="0"/>
              <a:t>Uredite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sl-SI" dirty="0" smtClean="0"/>
              <a:t>UL FRI, 23. 8. 2016</a:t>
            </a:r>
            <a:endParaRPr lang="sl-SI" dirty="0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sl-SI" smtClean="0"/>
              <a:t>Uredite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l-SI" smtClean="0"/>
              <a:t>Uredite sloge besedila matrice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l-SI" smtClean="0"/>
              <a:t>Uredite sloge besedila matrice</a:t>
            </a:r>
          </a:p>
        </p:txBody>
      </p:sp>
      <p:sp>
        <p:nvSpPr>
          <p:cNvPr id="5" name="Ograda vsebine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sl-SI" smtClean="0"/>
              <a:t>Uredite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sl-SI" smtClean="0"/>
              <a:t>Uredite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7" name="Ograda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sl-SI" dirty="0" smtClean="0"/>
              <a:t>UL FRI, 23. 8. 2016</a:t>
            </a:r>
            <a:endParaRPr lang="sl-SI" dirty="0"/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sl-SI" smtClean="0"/>
              <a:t>Uredite slog naslova matrice</a:t>
            </a:r>
            <a:endParaRPr kumimoji="0" lang="en-US"/>
          </a:p>
        </p:txBody>
      </p:sp>
      <p:sp>
        <p:nvSpPr>
          <p:cNvPr id="3" name="Ograda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sl-SI" dirty="0" smtClean="0"/>
              <a:t>UL FRI, 23. 8. 2016</a:t>
            </a:r>
            <a:endParaRPr lang="sl-SI" dirty="0"/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avokotnik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Ograda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sl-SI" dirty="0" smtClean="0"/>
              <a:t>UL FRI, 23. 8. 2016</a:t>
            </a:r>
            <a:endParaRPr lang="sl-SI" dirty="0"/>
          </a:p>
        </p:txBody>
      </p:sp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  <p:sp>
        <p:nvSpPr>
          <p:cNvPr id="6" name="Pravokotnik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sl-SI" smtClean="0"/>
              <a:t>Uredite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sl-SI" smtClean="0"/>
              <a:t>Uredite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sl-SI" smtClean="0"/>
              <a:t>Uredite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sl-SI" dirty="0" smtClean="0"/>
              <a:t>UL FRI, 23. 8. 2016</a:t>
            </a:r>
            <a:endParaRPr lang="sl-SI" dirty="0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sl-SI" smtClean="0"/>
              <a:t>Uredite slog naslova matrice</a:t>
            </a:r>
            <a:endParaRPr kumimoji="0" lang="en-US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sl-SI" dirty="0" smtClean="0"/>
              <a:t>UL FRI, 23. 8. 2016</a:t>
            </a:r>
            <a:endParaRPr lang="sl-SI" dirty="0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  <p:sp>
        <p:nvSpPr>
          <p:cNvPr id="8" name="Pravokotnik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sl-SI" smtClean="0"/>
              <a:t>Kliknite ikono, če želite dodati sliko</a:t>
            </a:r>
            <a:endParaRPr kumimoji="0" lang="en-US" dirty="0"/>
          </a:p>
        </p:txBody>
      </p:sp>
      <p:sp>
        <p:nvSpPr>
          <p:cNvPr id="9" name="Diagram poteka: proce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Diagram poteka: proce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sl-SI" smtClean="0"/>
              <a:t>Uredite sloge besedila matrice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orta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Krof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Pravokotnik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Ograda naslova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sl-SI" smtClean="0"/>
              <a:t>Uredite slog naslova matrice</a:t>
            </a:r>
            <a:endParaRPr kumimoji="0" lang="en-US"/>
          </a:p>
        </p:txBody>
      </p:sp>
      <p:sp>
        <p:nvSpPr>
          <p:cNvPr id="9" name="Ograda besedila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sl-SI" smtClean="0"/>
              <a:t>Uredite sloge besedila matrice</a:t>
            </a:r>
          </a:p>
          <a:p>
            <a:pPr lvl="1" eaLnBrk="1" latinLnBrk="0" hangingPunct="1"/>
            <a:r>
              <a:rPr kumimoji="0" lang="sl-SI" smtClean="0"/>
              <a:t>Druga raven</a:t>
            </a:r>
          </a:p>
          <a:p>
            <a:pPr lvl="2" eaLnBrk="1" latinLnBrk="0" hangingPunct="1"/>
            <a:r>
              <a:rPr kumimoji="0" lang="sl-SI" smtClean="0"/>
              <a:t>Tretja raven</a:t>
            </a:r>
          </a:p>
          <a:p>
            <a:pPr lvl="3" eaLnBrk="1" latinLnBrk="0" hangingPunct="1"/>
            <a:r>
              <a:rPr kumimoji="0" lang="sl-SI" smtClean="0"/>
              <a:t>Četrta raven</a:t>
            </a:r>
          </a:p>
          <a:p>
            <a:pPr lvl="4" eaLnBrk="1" latinLnBrk="0" hangingPunct="1"/>
            <a:r>
              <a:rPr kumimoji="0" lang="sl-SI" smtClean="0"/>
              <a:t>Peta raven</a:t>
            </a:r>
            <a:endParaRPr kumimoji="0" lang="en-US"/>
          </a:p>
        </p:txBody>
      </p:sp>
      <p:sp>
        <p:nvSpPr>
          <p:cNvPr id="24" name="Ograda datuma 23"/>
          <p:cNvSpPr>
            <a:spLocks noGrp="1"/>
          </p:cNvSpPr>
          <p:nvPr>
            <p:ph type="dt" sz="half" idx="2"/>
          </p:nvPr>
        </p:nvSpPr>
        <p:spPr>
          <a:xfrm>
            <a:off x="899592" y="6337126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r>
              <a:rPr lang="sl-SI" dirty="0" smtClean="0"/>
              <a:t>UL FRI, 23. 8. 2016</a:t>
            </a:r>
            <a:endParaRPr lang="sl-SI" dirty="0"/>
          </a:p>
        </p:txBody>
      </p:sp>
      <p:sp>
        <p:nvSpPr>
          <p:cNvPr id="10" name="Ograda noge 9"/>
          <p:cNvSpPr>
            <a:spLocks noGrp="1"/>
          </p:cNvSpPr>
          <p:nvPr>
            <p:ph type="ftr" sz="quarter" idx="3"/>
          </p:nvPr>
        </p:nvSpPr>
        <p:spPr>
          <a:xfrm>
            <a:off x="4355976" y="6305550"/>
            <a:ext cx="4254624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r>
              <a:rPr lang="sl-SI" dirty="0" smtClean="0"/>
              <a:t>Matura iz informatike – kot možnost za izboljšavo pouka</a:t>
            </a:r>
            <a:endParaRPr lang="sl-SI" dirty="0"/>
          </a:p>
        </p:txBody>
      </p:sp>
      <p:sp>
        <p:nvSpPr>
          <p:cNvPr id="22" name="Ograda številke diapozitiva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D83C4A8-2015-4426-BD1A-028BF21A8E0B}" type="slidenum">
              <a:rPr lang="sl-SI" smtClean="0"/>
              <a:t>‹#›</a:t>
            </a:fld>
            <a:endParaRPr lang="sl-SI"/>
          </a:p>
        </p:txBody>
      </p:sp>
      <p:sp>
        <p:nvSpPr>
          <p:cNvPr id="15" name="Pravokotnik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redmine.lusy.fri.uni-lj.si/documents/197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.xml"/><Relationship Id="rId3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475656" y="980728"/>
            <a:ext cx="7406640" cy="1472184"/>
          </a:xfrm>
        </p:spPr>
        <p:txBody>
          <a:bodyPr>
            <a:normAutofit/>
          </a:bodyPr>
          <a:lstStyle/>
          <a:p>
            <a:r>
              <a:rPr lang="sl-SI" dirty="0" smtClean="0"/>
              <a:t>Matura iz informatike – kot možnost za izboljšavo pouka</a:t>
            </a:r>
            <a:endParaRPr lang="sl-SI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944816" cy="1198984"/>
          </a:xfrm>
        </p:spPr>
        <p:txBody>
          <a:bodyPr>
            <a:normAutofit/>
          </a:bodyPr>
          <a:lstStyle/>
          <a:p>
            <a:r>
              <a:rPr lang="sl-SI" dirty="0" smtClean="0"/>
              <a:t>Študijsko </a:t>
            </a:r>
            <a:r>
              <a:rPr lang="sl-SI" dirty="0"/>
              <a:t>srečanje učiteljev informatike</a:t>
            </a:r>
          </a:p>
          <a:p>
            <a:r>
              <a:rPr lang="sl-SI" dirty="0" smtClean="0"/>
              <a:t>23. avgust 2016</a:t>
            </a:r>
          </a:p>
          <a:p>
            <a:endParaRPr lang="sl-SI" dirty="0"/>
          </a:p>
        </p:txBody>
      </p:sp>
      <p:sp>
        <p:nvSpPr>
          <p:cNvPr id="4" name="Podnaslov 2"/>
          <p:cNvSpPr txBox="1">
            <a:spLocks/>
          </p:cNvSpPr>
          <p:nvPr/>
        </p:nvSpPr>
        <p:spPr>
          <a:xfrm>
            <a:off x="1475656" y="4869160"/>
            <a:ext cx="6912768" cy="136815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l-SI" dirty="0" smtClean="0"/>
          </a:p>
          <a:p>
            <a:r>
              <a:rPr lang="sl-SI" dirty="0"/>
              <a:t>DRŽAVNA PREDMETNA </a:t>
            </a:r>
            <a:r>
              <a:rPr lang="sl-SI" dirty="0" smtClean="0"/>
              <a:t>KOMISIJA ZA </a:t>
            </a:r>
            <a:r>
              <a:rPr lang="sl-SI" dirty="0"/>
              <a:t>SPLOŠNO </a:t>
            </a:r>
            <a:r>
              <a:rPr lang="sl-SI" dirty="0" smtClean="0"/>
              <a:t>MATURO ZA </a:t>
            </a:r>
            <a:r>
              <a:rPr lang="sl-SI" dirty="0"/>
              <a:t>INFORMATIKO</a:t>
            </a:r>
          </a:p>
          <a:p>
            <a:r>
              <a:rPr lang="sl-SI" dirty="0" smtClean="0"/>
              <a:t>Andrej Brodnik,</a:t>
            </a:r>
            <a:r>
              <a:rPr lang="sl-SI" dirty="0"/>
              <a:t> Gregor Anželj, </a:t>
            </a:r>
            <a:r>
              <a:rPr lang="sl-SI" dirty="0" smtClean="0"/>
              <a:t>Marko Kikelj, Alenka Krapež</a:t>
            </a:r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2805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 smtClean="0"/>
              <a:t>Matura skozi številke – skupaj</a:t>
            </a:r>
            <a:endParaRPr lang="sl-SI" dirty="0"/>
          </a:p>
        </p:txBody>
      </p:sp>
      <p:graphicFrame>
        <p:nvGraphicFramePr>
          <p:cNvPr id="7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472139"/>
              </p:ext>
            </p:extLst>
          </p:nvPr>
        </p:nvGraphicFramePr>
        <p:xfrm>
          <a:off x="3754360" y="5229200"/>
          <a:ext cx="5087888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1972"/>
                <a:gridCol w="1271972"/>
                <a:gridCol w="1271972"/>
                <a:gridCol w="1271972"/>
              </a:tblGrid>
              <a:tr h="226824"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>
                          <a:solidFill>
                            <a:schemeClr val="tx1"/>
                          </a:solidFill>
                        </a:rPr>
                        <a:t>leto</a:t>
                      </a:r>
                      <a:endParaRPr lang="sl-SI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>
                          <a:solidFill>
                            <a:schemeClr val="tx1"/>
                          </a:solidFill>
                        </a:rPr>
                        <a:t>pola 1</a:t>
                      </a:r>
                      <a:endParaRPr lang="sl-SI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>
                          <a:solidFill>
                            <a:schemeClr val="tx1"/>
                          </a:solidFill>
                        </a:rPr>
                        <a:t>pola 2</a:t>
                      </a:r>
                      <a:endParaRPr lang="sl-SI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>
                          <a:solidFill>
                            <a:schemeClr val="tx1"/>
                          </a:solidFill>
                        </a:rPr>
                        <a:t>seminar</a:t>
                      </a:r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</a:tr>
              <a:tr h="226824"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2007 – 2011</a:t>
                      </a:r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30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45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25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</a:tr>
              <a:tr h="226824"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2012 – 2015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35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45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20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</a:tr>
              <a:tr h="226824"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2016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36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44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20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10</a:t>
            </a:fld>
            <a:endParaRPr lang="sl-S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dirty="0" smtClean="0"/>
              <a:t>UL FRI, 23. 8. 2016</a:t>
            </a:r>
            <a:endParaRPr lang="sl-SI" dirty="0"/>
          </a:p>
        </p:txBody>
      </p:sp>
      <p:graphicFrame>
        <p:nvGraphicFramePr>
          <p:cNvPr id="9" name="Grafikon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9459393"/>
              </p:ext>
            </p:extLst>
          </p:nvPr>
        </p:nvGraphicFramePr>
        <p:xfrm>
          <a:off x="1907704" y="1417638"/>
          <a:ext cx="6048672" cy="3811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9968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l-SI" dirty="0" smtClean="0"/>
              <a:t>Matura skozi številke – meje ocen</a:t>
            </a:r>
            <a:endParaRPr lang="sl-SI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11</a:t>
            </a:fld>
            <a:endParaRPr lang="sl-SI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dirty="0" smtClean="0"/>
              <a:t>UL FRI, 23. 8. 2016</a:t>
            </a:r>
            <a:endParaRPr lang="sl-SI" dirty="0"/>
          </a:p>
        </p:txBody>
      </p:sp>
      <p:graphicFrame>
        <p:nvGraphicFramePr>
          <p:cNvPr id="7" name="Grafikon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3730846"/>
              </p:ext>
            </p:extLst>
          </p:nvPr>
        </p:nvGraphicFramePr>
        <p:xfrm>
          <a:off x="1691680" y="1417638"/>
          <a:ext cx="6264696" cy="4603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4817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 smtClean="0"/>
              <a:t>Matura skozi številke – ocene</a:t>
            </a:r>
            <a:endParaRPr lang="sl-SI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12</a:t>
            </a:fld>
            <a:endParaRPr lang="sl-SI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dirty="0" smtClean="0"/>
              <a:t>UL FRI, 23. 8. 2016</a:t>
            </a:r>
            <a:endParaRPr lang="sl-SI" dirty="0"/>
          </a:p>
        </p:txBody>
      </p:sp>
      <p:graphicFrame>
        <p:nvGraphicFramePr>
          <p:cNvPr id="7" name="Grafikon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4530741"/>
              </p:ext>
            </p:extLst>
          </p:nvPr>
        </p:nvGraphicFramePr>
        <p:xfrm>
          <a:off x="1619672" y="1417638"/>
          <a:ext cx="6336704" cy="4747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5345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Spremembe v PIK </a:t>
            </a:r>
            <a:r>
              <a:rPr lang="sl-SI" dirty="0" smtClean="0"/>
              <a:t>2017</a:t>
            </a:r>
            <a:endParaRPr lang="sl-SI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0" lvl="1" indent="-283464">
              <a:spcBef>
                <a:spcPts val="600"/>
              </a:spcBef>
              <a:buSzPct val="80000"/>
              <a:buFont typeface="Wingdings 2"/>
              <a:buChar char=""/>
            </a:pPr>
            <a:r>
              <a:rPr lang="sl-SI" dirty="0" smtClean="0"/>
              <a:t>Sprememb </a:t>
            </a:r>
            <a:r>
              <a:rPr lang="sl-SI" dirty="0"/>
              <a:t>v PIK 2017 ne bo</a:t>
            </a:r>
          </a:p>
          <a:p>
            <a:pPr marL="365760" lvl="1" indent="-283464">
              <a:spcBef>
                <a:spcPts val="600"/>
              </a:spcBef>
              <a:buSzPct val="80000"/>
              <a:buFont typeface="Wingdings 2"/>
              <a:buChar char=""/>
            </a:pPr>
            <a:r>
              <a:rPr lang="sl-SI" dirty="0"/>
              <a:t>PIK 2017 ostaja enak kot PIK </a:t>
            </a:r>
            <a:r>
              <a:rPr lang="sl-SI" dirty="0" smtClean="0"/>
              <a:t>2016</a:t>
            </a:r>
          </a:p>
          <a:p>
            <a:pPr marL="365760" lvl="1" indent="-283464">
              <a:spcBef>
                <a:spcPts val="600"/>
              </a:spcBef>
              <a:buSzPct val="80000"/>
              <a:buFont typeface="Wingdings 2"/>
              <a:buChar char=""/>
            </a:pPr>
            <a:r>
              <a:rPr lang="sl-SI" dirty="0" smtClean="0"/>
              <a:t>Glavni spremembi ostajata:</a:t>
            </a:r>
          </a:p>
          <a:p>
            <a:pPr marL="704088" lvl="2" indent="-457200"/>
            <a:r>
              <a:rPr lang="sl-SI" dirty="0"/>
              <a:t>struktura nalog, </a:t>
            </a:r>
            <a:r>
              <a:rPr lang="sl-SI" dirty="0" smtClean="0"/>
              <a:t>ki </a:t>
            </a:r>
            <a:r>
              <a:rPr lang="sl-SI" dirty="0"/>
              <a:t>upošteva preverjanje</a:t>
            </a:r>
            <a:r>
              <a:rPr lang="sl-SI" dirty="0" smtClean="0"/>
              <a:t>:</a:t>
            </a:r>
            <a:br>
              <a:rPr lang="sl-SI" dirty="0" smtClean="0"/>
            </a:br>
            <a:r>
              <a:rPr lang="sl-SI" dirty="0" smtClean="0"/>
              <a:t>(</a:t>
            </a:r>
            <a:r>
              <a:rPr lang="sl-SI" dirty="0"/>
              <a:t>i.) temeljnega znanja informatike</a:t>
            </a:r>
            <a:r>
              <a:rPr lang="sl-SI" dirty="0" smtClean="0"/>
              <a:t>;</a:t>
            </a:r>
            <a:br>
              <a:rPr lang="sl-SI" dirty="0" smtClean="0"/>
            </a:br>
            <a:r>
              <a:rPr lang="sl-SI" dirty="0" smtClean="0"/>
              <a:t>(</a:t>
            </a:r>
            <a:r>
              <a:rPr lang="sl-SI" dirty="0"/>
              <a:t>ii.) uporabe IKT; </a:t>
            </a:r>
            <a:r>
              <a:rPr lang="sl-SI" dirty="0" smtClean="0"/>
              <a:t>in</a:t>
            </a:r>
            <a:br>
              <a:rPr lang="sl-SI" dirty="0" smtClean="0"/>
            </a:br>
            <a:r>
              <a:rPr lang="sl-SI" dirty="0" smtClean="0"/>
              <a:t>(iii</a:t>
            </a:r>
            <a:r>
              <a:rPr lang="sl-SI" dirty="0"/>
              <a:t>.) </a:t>
            </a:r>
            <a:r>
              <a:rPr lang="sl-SI" dirty="0" smtClean="0"/>
              <a:t>digitalne </a:t>
            </a:r>
            <a:r>
              <a:rPr lang="sl-SI" dirty="0"/>
              <a:t>pismenosti</a:t>
            </a:r>
          </a:p>
          <a:p>
            <a:pPr marL="704088" lvl="2" indent="-457200"/>
            <a:r>
              <a:rPr lang="sl-SI" dirty="0"/>
              <a:t>pri seminarskih nalogah</a:t>
            </a:r>
            <a:r>
              <a:rPr lang="sl-SI" dirty="0" smtClean="0"/>
              <a:t>:</a:t>
            </a:r>
            <a:br>
              <a:rPr lang="sl-SI" dirty="0" smtClean="0"/>
            </a:br>
            <a:r>
              <a:rPr lang="sl-SI" dirty="0" smtClean="0"/>
              <a:t>(</a:t>
            </a:r>
            <a:r>
              <a:rPr lang="sl-SI" dirty="0"/>
              <a:t>i.) poudarek na temeljnem znanju informatike; </a:t>
            </a:r>
            <a:r>
              <a:rPr lang="sl-SI" dirty="0" smtClean="0"/>
              <a:t>in</a:t>
            </a:r>
            <a:br>
              <a:rPr lang="sl-SI" dirty="0" smtClean="0"/>
            </a:br>
            <a:r>
              <a:rPr lang="sl-SI" dirty="0" smtClean="0"/>
              <a:t>(ii</a:t>
            </a:r>
            <a:r>
              <a:rPr lang="sl-SI" dirty="0"/>
              <a:t>.) kakovost znanja uporabe IKT pri izvedbi seminarske naloge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dirty="0" smtClean="0"/>
              <a:t>UL FRI, 23. 8. 2016</a:t>
            </a:r>
            <a:endParaRPr lang="sl-SI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13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0999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Analiza nalog na maturi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sl-SI" dirty="0" smtClean="0"/>
              <a:t>Za izboljšanje pouka in mesta ter vloge </a:t>
            </a:r>
            <a:r>
              <a:rPr lang="sl-SI" dirty="0"/>
              <a:t>predmeta informatike v </a:t>
            </a:r>
            <a:r>
              <a:rPr lang="sl-SI" dirty="0" smtClean="0"/>
              <a:t>šolah:</a:t>
            </a:r>
          </a:p>
          <a:p>
            <a:pPr marL="457200" lvl="1" indent="-457200"/>
            <a:r>
              <a:rPr lang="sl-SI" smtClean="0"/>
              <a:t>skoraj dokončana banka nalog z mature</a:t>
            </a:r>
            <a:endParaRPr lang="sl-SI" smtClean="0"/>
          </a:p>
          <a:p>
            <a:pPr marL="457200" lvl="1" indent="-457200"/>
            <a:r>
              <a:rPr lang="sl-SI" dirty="0" smtClean="0"/>
              <a:t>predstavitev </a:t>
            </a:r>
            <a:r>
              <a:rPr lang="sl-SI" dirty="0"/>
              <a:t>in </a:t>
            </a:r>
            <a:r>
              <a:rPr lang="sl-SI" dirty="0" smtClean="0"/>
              <a:t>razlaga </a:t>
            </a:r>
            <a:r>
              <a:rPr lang="sl-SI" dirty="0"/>
              <a:t>nalog, </a:t>
            </a:r>
            <a:r>
              <a:rPr lang="sl-SI" dirty="0" smtClean="0"/>
              <a:t>na </a:t>
            </a:r>
            <a:r>
              <a:rPr lang="sl-SI" dirty="0"/>
              <a:t>več </a:t>
            </a:r>
            <a:r>
              <a:rPr lang="sl-SI" dirty="0" smtClean="0"/>
              <a:t>ravneh:</a:t>
            </a:r>
            <a:r>
              <a:rPr lang="sl-SI" dirty="0"/>
              <a:t>	</a:t>
            </a:r>
            <a:endParaRPr lang="sl-SI" dirty="0" smtClean="0"/>
          </a:p>
          <a:p>
            <a:pPr marL="971550" lvl="1" indent="-514350">
              <a:buFont typeface="+mj-lt"/>
              <a:buAutoNum type="arabicPeriod"/>
            </a:pPr>
            <a:r>
              <a:rPr lang="sl-SI" dirty="0" smtClean="0"/>
              <a:t>Naloga z rešitvijo</a:t>
            </a:r>
          </a:p>
          <a:p>
            <a:pPr marL="971550" lvl="1" indent="-514350">
              <a:buFont typeface="+mj-lt"/>
              <a:buAutoNum type="arabicPeriod"/>
            </a:pPr>
            <a:r>
              <a:rPr lang="sl-SI" dirty="0" smtClean="0"/>
              <a:t>Področje po ACM </a:t>
            </a:r>
            <a:r>
              <a:rPr lang="sl-SI" dirty="0" err="1" smtClean="0"/>
              <a:t>kurikulumu</a:t>
            </a:r>
            <a:endParaRPr lang="sl-SI" dirty="0" smtClean="0"/>
          </a:p>
          <a:p>
            <a:pPr marL="971550" lvl="1" indent="-514350">
              <a:buFont typeface="+mj-lt"/>
              <a:buAutoNum type="arabicPeriod"/>
            </a:pPr>
            <a:r>
              <a:rPr lang="sl-SI" dirty="0" smtClean="0"/>
              <a:t>Razlaga naloge z ozadjem na treh področjih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14</a:t>
            </a:fld>
            <a:endParaRPr lang="sl-SI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dirty="0" smtClean="0"/>
              <a:t>UL FRI, 23. 8. 2016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73481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Analiza nalog na maturi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dirty="0" smtClean="0"/>
              <a:t>Za predstavitev:</a:t>
            </a:r>
          </a:p>
          <a:p>
            <a:pPr lvl="1"/>
            <a:r>
              <a:rPr lang="sl-SI" dirty="0" smtClean="0"/>
              <a:t>pola 1, naloga 9</a:t>
            </a:r>
          </a:p>
          <a:p>
            <a:pPr lvl="1"/>
            <a:r>
              <a:rPr lang="sl-SI" dirty="0" smtClean="0"/>
              <a:t>pola 1, naloga 16</a:t>
            </a:r>
          </a:p>
          <a:p>
            <a:pPr lvl="1"/>
            <a:r>
              <a:rPr lang="sl-SI" dirty="0" smtClean="0"/>
              <a:t>pola 1, naloga 17</a:t>
            </a:r>
          </a:p>
          <a:p>
            <a:pPr lvl="1"/>
            <a:r>
              <a:rPr lang="sl-SI" dirty="0" smtClean="0"/>
              <a:t>pola 2, naloga 2</a:t>
            </a:r>
          </a:p>
          <a:p>
            <a:pPr lvl="1"/>
            <a:r>
              <a:rPr lang="sl-SI" dirty="0" smtClean="0"/>
              <a:t>pola 2, naloga 5</a:t>
            </a:r>
          </a:p>
          <a:p>
            <a:r>
              <a:rPr lang="sl-SI" dirty="0" smtClean="0"/>
              <a:t>Gradivo z vsemi nalogami je dostopno na</a:t>
            </a:r>
          </a:p>
          <a:p>
            <a:pPr lvl="1">
              <a:buNone/>
            </a:pPr>
            <a:r>
              <a:rPr lang="sl-SI" dirty="0" smtClean="0">
                <a:hlinkClick r:id="rId2"/>
              </a:rPr>
              <a:t>https://redmine.lusy.fri.uni-lj.si/documents/197</a:t>
            </a:r>
            <a:endParaRPr lang="sl-SI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15</a:t>
            </a:fld>
            <a:endParaRPr lang="sl-SI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dirty="0" smtClean="0"/>
              <a:t>UL FRI, 23. 8. 2016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95843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Skupnost učiteljev RIN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 smtClean="0"/>
              <a:t>Projekt NAPOJ</a:t>
            </a:r>
            <a:br>
              <a:rPr lang="sl-SI" dirty="0" smtClean="0"/>
            </a:br>
            <a:r>
              <a:rPr lang="sl-SI" sz="2400" b="1" i="1" dirty="0" smtClean="0"/>
              <a:t>N</a:t>
            </a:r>
            <a:r>
              <a:rPr lang="sl-SI" sz="2400" i="1" dirty="0" smtClean="0"/>
              <a:t>ačrtovanje </a:t>
            </a:r>
            <a:r>
              <a:rPr lang="sl-SI" sz="2400" i="1" dirty="0"/>
              <a:t>poučevanja </a:t>
            </a:r>
            <a:r>
              <a:rPr lang="sl-SI" sz="2400" b="1" i="1" dirty="0" smtClean="0"/>
              <a:t>A</a:t>
            </a:r>
            <a:r>
              <a:rPr lang="sl-SI" sz="2400" i="1" dirty="0" smtClean="0"/>
              <a:t>lgoritmov in</a:t>
            </a:r>
            <a:br>
              <a:rPr lang="sl-SI" sz="2400" i="1" dirty="0" smtClean="0"/>
            </a:br>
            <a:r>
              <a:rPr lang="sl-SI" sz="2400" b="1" i="1" dirty="0" smtClean="0"/>
              <a:t>P</a:t>
            </a:r>
            <a:r>
              <a:rPr lang="sl-SI" sz="2400" i="1" dirty="0" smtClean="0"/>
              <a:t>rogramiranja </a:t>
            </a:r>
            <a:r>
              <a:rPr lang="sl-SI" sz="2400" i="1" dirty="0"/>
              <a:t>ter </a:t>
            </a:r>
            <a:r>
              <a:rPr lang="sl-SI" sz="2400" b="1" i="1" dirty="0" smtClean="0"/>
              <a:t>O</a:t>
            </a:r>
            <a:r>
              <a:rPr lang="sl-SI" sz="2400" i="1" dirty="0" smtClean="0"/>
              <a:t>rganizaci</a:t>
            </a:r>
            <a:r>
              <a:rPr lang="sl-SI" sz="2400" b="1" i="1" dirty="0" smtClean="0"/>
              <a:t>J</a:t>
            </a:r>
            <a:r>
              <a:rPr lang="sl-SI" sz="2400" i="1" dirty="0" smtClean="0"/>
              <a:t>a skupnosti</a:t>
            </a:r>
          </a:p>
          <a:p>
            <a:pPr marL="82296" indent="0">
              <a:buNone/>
            </a:pPr>
            <a:endParaRPr lang="sl-SI" sz="2400" dirty="0" smtClean="0"/>
          </a:p>
          <a:p>
            <a:pPr marL="82296" indent="0">
              <a:buNone/>
            </a:pPr>
            <a:endParaRPr lang="sl-SI" sz="2400" dirty="0" smtClean="0"/>
          </a:p>
          <a:p>
            <a:r>
              <a:rPr lang="sl-SI" dirty="0" smtClean="0"/>
              <a:t>Ustanavljanje delovne skupine </a:t>
            </a:r>
            <a:r>
              <a:rPr lang="sl-SI" smtClean="0"/>
              <a:t>na MIZŠ</a:t>
            </a:r>
          </a:p>
          <a:p>
            <a:pPr marL="82296" indent="0">
              <a:buNone/>
            </a:pPr>
            <a:endParaRPr lang="sl-SI" dirty="0" smtClean="0"/>
          </a:p>
          <a:p>
            <a:r>
              <a:rPr lang="sl-SI" dirty="0" smtClean="0"/>
              <a:t>Kje je skupnost učiteljev RIN?</a:t>
            </a:r>
          </a:p>
          <a:p>
            <a:endParaRPr lang="sl-S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UL FRI, 23. 8. 2016</a:t>
            </a:r>
            <a:endParaRPr lang="sl-S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16</a:t>
            </a:fld>
            <a:endParaRPr lang="sl-SI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1196752"/>
            <a:ext cx="1944216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8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578392" y="1124744"/>
            <a:ext cx="6400800" cy="266429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sl-SI" dirty="0" smtClean="0"/>
              <a:t>Informatika</a:t>
            </a:r>
            <a:br>
              <a:rPr lang="sl-SI" dirty="0" smtClean="0"/>
            </a:br>
            <a:r>
              <a:rPr lang="sl-SI" dirty="0" smtClean="0"/>
              <a:t>ali</a:t>
            </a:r>
            <a:br>
              <a:rPr lang="sl-SI" dirty="0" smtClean="0"/>
            </a:br>
            <a:r>
              <a:rPr lang="sl-SI" dirty="0" smtClean="0"/>
              <a:t>računalništvo in informatika </a:t>
            </a:r>
            <a:endParaRPr lang="sl-SI" dirty="0"/>
          </a:p>
        </p:txBody>
      </p:sp>
      <p:sp>
        <p:nvSpPr>
          <p:cNvPr id="3" name="Podnaslov 2"/>
          <p:cNvSpPr>
            <a:spLocks noGrp="1"/>
          </p:cNvSpPr>
          <p:nvPr>
            <p:ph type="body" idx="1"/>
          </p:nvPr>
        </p:nvSpPr>
        <p:spPr>
          <a:xfrm>
            <a:off x="2578392" y="4293096"/>
            <a:ext cx="6400800" cy="645616"/>
          </a:xfrm>
        </p:spPr>
        <p:txBody>
          <a:bodyPr>
            <a:normAutofit/>
          </a:bodyPr>
          <a:lstStyle/>
          <a:p>
            <a:r>
              <a:rPr lang="sl-SI" sz="3200" dirty="0" smtClean="0"/>
              <a:t>Pogled nazaj in veselo naprej</a:t>
            </a:r>
          </a:p>
        </p:txBody>
      </p:sp>
    </p:spTree>
    <p:extLst>
      <p:ext uri="{BB962C8B-B14F-4D97-AF65-F5344CB8AC3E}">
        <p14:creationId xmlns:p14="http://schemas.microsoft.com/office/powerpoint/2010/main" val="9865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Še pomnite …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l-SI" dirty="0" smtClean="0"/>
              <a:t>1991 2. reforma usmerjenega izobraževanja … </a:t>
            </a:r>
          </a:p>
          <a:p>
            <a:pPr lvl="1"/>
            <a:r>
              <a:rPr lang="sl-SI" dirty="0" smtClean="0"/>
              <a:t>Gimnazijski program in Splošna matura (1995)</a:t>
            </a:r>
          </a:p>
          <a:p>
            <a:pPr lvl="1"/>
            <a:r>
              <a:rPr lang="sl-SI" dirty="0" smtClean="0"/>
              <a:t>Maturitetni predmeti – obvezni in izbirni</a:t>
            </a:r>
          </a:p>
          <a:p>
            <a:pPr lvl="1"/>
            <a:r>
              <a:rPr lang="sl-SI" dirty="0" smtClean="0"/>
              <a:t>Ne-maturitetni obvezni gimnazijski predmeti:</a:t>
            </a:r>
          </a:p>
          <a:p>
            <a:pPr lvl="2"/>
            <a:r>
              <a:rPr lang="sl-SI" dirty="0" smtClean="0"/>
              <a:t>… športna vzgoja in </a:t>
            </a:r>
            <a:r>
              <a:rPr lang="sl-SI" b="1" dirty="0" smtClean="0"/>
              <a:t>računalništvo in informatika </a:t>
            </a:r>
            <a:r>
              <a:rPr lang="sl-SI" b="1" dirty="0" smtClean="0">
                <a:solidFill>
                  <a:schemeClr val="bg1">
                    <a:lumMod val="50000"/>
                  </a:schemeClr>
                </a:solidFill>
              </a:rPr>
              <a:t>(=izbiren predmet v višjih letnikih … kje se je izvajal?)</a:t>
            </a:r>
          </a:p>
          <a:p>
            <a:pPr lvl="3"/>
            <a:r>
              <a:rPr lang="sl-SI" b="1" dirty="0" smtClean="0"/>
              <a:t>Samo v 1. letniku poučevanje osredotočeno na opismenjevanje 15 – letnikov(!) </a:t>
            </a:r>
          </a:p>
          <a:p>
            <a:pPr lvl="3"/>
            <a:endParaRPr lang="sl-SI" sz="1200" b="1" dirty="0" smtClean="0"/>
          </a:p>
          <a:p>
            <a:pPr marL="890588" lvl="3" indent="0">
              <a:buNone/>
            </a:pPr>
            <a:r>
              <a:rPr lang="sl-SI" b="1" dirty="0" smtClean="0">
                <a:solidFill>
                  <a:schemeClr val="tx2"/>
                </a:solidFill>
              </a:rPr>
              <a:t>… razvoj računalništva in informatike pa je šel dalje …</a:t>
            </a:r>
          </a:p>
          <a:p>
            <a:pPr marL="890588" lvl="3" indent="0">
              <a:buNone/>
            </a:pPr>
            <a:endParaRPr lang="sl-SI" sz="1000" b="1" dirty="0" smtClean="0"/>
          </a:p>
        </p:txBody>
      </p:sp>
    </p:spTree>
    <p:extLst>
      <p:ext uri="{BB962C8B-B14F-4D97-AF65-F5344CB8AC3E}">
        <p14:creationId xmlns:p14="http://schemas.microsoft.com/office/powerpoint/2010/main" val="232976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Še pomnite …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1187624" y="1447800"/>
            <a:ext cx="7816912" cy="4800600"/>
          </a:xfrm>
        </p:spPr>
        <p:txBody>
          <a:bodyPr>
            <a:normAutofit fontScale="92500"/>
          </a:bodyPr>
          <a:lstStyle/>
          <a:p>
            <a:pPr lvl="1"/>
            <a:r>
              <a:rPr lang="sl-SI" dirty="0" smtClean="0"/>
              <a:t>Od 1993 prizadevanja za maturi iz RAI … menjava imena </a:t>
            </a:r>
            <a:r>
              <a:rPr lang="sl-SI" b="1" dirty="0" smtClean="0"/>
              <a:t>informatika</a:t>
            </a:r>
          </a:p>
          <a:p>
            <a:pPr lvl="2"/>
            <a:r>
              <a:rPr lang="sl-SI" b="1" dirty="0" smtClean="0"/>
              <a:t>2007 prva izvedba mature iz informatike (prekrivanje)</a:t>
            </a:r>
          </a:p>
          <a:p>
            <a:pPr lvl="2"/>
            <a:endParaRPr lang="sl-SI" sz="1100" b="1" dirty="0" smtClean="0"/>
          </a:p>
          <a:p>
            <a:pPr marL="452438" lvl="2" indent="0">
              <a:buNone/>
            </a:pPr>
            <a:r>
              <a:rPr lang="sl-SI" b="1" dirty="0" smtClean="0">
                <a:solidFill>
                  <a:schemeClr val="tx2"/>
                </a:solidFill>
              </a:rPr>
              <a:t>… razvoj računalništva in informatike pa je šel dalje …</a:t>
            </a:r>
          </a:p>
          <a:p>
            <a:pPr lvl="2"/>
            <a:endParaRPr lang="sl-SI" sz="1400" b="1" dirty="0"/>
          </a:p>
          <a:p>
            <a:pPr lvl="2"/>
            <a:r>
              <a:rPr lang="sl-SI" b="1" dirty="0" smtClean="0"/>
              <a:t>Prenove programov SSŠ, gimnazijskega  programa</a:t>
            </a:r>
          </a:p>
          <a:p>
            <a:pPr lvl="2"/>
            <a:r>
              <a:rPr lang="sl-SI" b="1" dirty="0" smtClean="0"/>
              <a:t>Integracija vsebin IKT v (</a:t>
            </a:r>
            <a:r>
              <a:rPr lang="sl-SI" b="1" dirty="0" err="1" smtClean="0"/>
              <a:t>pre</a:t>
            </a:r>
            <a:r>
              <a:rPr lang="sl-SI" b="1" dirty="0" smtClean="0"/>
              <a:t>)več SSŠ programov …  </a:t>
            </a:r>
          </a:p>
          <a:p>
            <a:pPr lvl="2"/>
            <a:endParaRPr lang="sl-SI" sz="1800" b="1" dirty="0" smtClean="0"/>
          </a:p>
          <a:p>
            <a:pPr marL="452438" lvl="2" indent="0">
              <a:buNone/>
            </a:pPr>
            <a:r>
              <a:rPr lang="sl-SI" b="1" dirty="0">
                <a:solidFill>
                  <a:schemeClr val="tx2"/>
                </a:solidFill>
              </a:rPr>
              <a:t>… razvoj računalništva </a:t>
            </a:r>
            <a:r>
              <a:rPr lang="sl-SI" b="1" dirty="0" smtClean="0">
                <a:solidFill>
                  <a:schemeClr val="tx2"/>
                </a:solidFill>
              </a:rPr>
              <a:t>in informatike pa je šel dalje …</a:t>
            </a:r>
          </a:p>
          <a:p>
            <a:pPr lvl="2"/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41527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Tema predstavitve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sl-SI" dirty="0" smtClean="0"/>
              <a:t>Matura iz informatike skozi številke</a:t>
            </a:r>
          </a:p>
          <a:p>
            <a:pPr marL="274320" lvl="1" indent="0">
              <a:buNone/>
            </a:pPr>
            <a:r>
              <a:rPr lang="sl-SI" dirty="0"/>
              <a:t>	</a:t>
            </a:r>
            <a:r>
              <a:rPr lang="sl-SI" dirty="0" smtClean="0"/>
              <a:t>Vir podatkov RIC</a:t>
            </a:r>
          </a:p>
          <a:p>
            <a:pPr marL="514350" indent="-514350">
              <a:buAutoNum type="arabicPeriod"/>
            </a:pPr>
            <a:r>
              <a:rPr lang="sl-SI" dirty="0" smtClean="0"/>
              <a:t>Spremembe v PIK 2017</a:t>
            </a:r>
          </a:p>
          <a:p>
            <a:pPr marL="514350" indent="-514350">
              <a:buAutoNum type="arabicPeriod"/>
            </a:pPr>
            <a:r>
              <a:rPr lang="sl-SI" dirty="0" smtClean="0"/>
              <a:t>Analiza maturitetnih nalog spomladanske mature 2016</a:t>
            </a:r>
          </a:p>
          <a:p>
            <a:pPr marL="514350" indent="-514350">
              <a:buAutoNum type="arabicPeriod"/>
            </a:pPr>
            <a:r>
              <a:rPr lang="sl-SI" dirty="0" smtClean="0"/>
              <a:t>Skupnost učiteljev računalništva in informatike</a:t>
            </a:r>
            <a:endParaRPr lang="sl-SI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860032" y="6305550"/>
            <a:ext cx="3750568" cy="476250"/>
          </a:xfrm>
        </p:spPr>
        <p:txBody>
          <a:bodyPr/>
          <a:lstStyle/>
          <a:p>
            <a:r>
              <a:rPr lang="sl-SI" dirty="0"/>
              <a:t>Matura iz informatike – kot možnost za izboljšavo pouka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2</a:t>
            </a:fld>
            <a:endParaRPr lang="sl-SI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dirty="0" smtClean="0"/>
              <a:t>UL FRI, 23. 8. 2016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07626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Trenutno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l-SI" dirty="0" smtClean="0"/>
              <a:t>Več kot 30 gimnazij izvaja maturo iz informatike – izbirni predmet je zaživel</a:t>
            </a:r>
          </a:p>
          <a:p>
            <a:pPr marL="0" lvl="2" indent="0">
              <a:buNone/>
            </a:pPr>
            <a:endParaRPr lang="sl-SI" b="1" dirty="0" smtClean="0">
              <a:solidFill>
                <a:schemeClr val="tx2"/>
              </a:solidFill>
            </a:endParaRPr>
          </a:p>
          <a:p>
            <a:pPr marL="0" lvl="2" indent="0">
              <a:buNone/>
            </a:pPr>
            <a:r>
              <a:rPr lang="sl-SI" b="1" dirty="0" smtClean="0">
                <a:solidFill>
                  <a:schemeClr val="tx2"/>
                </a:solidFill>
              </a:rPr>
              <a:t>… razvoj računalništva in informatike gre dalje … v tujini … kaj pa naši dijaki …</a:t>
            </a:r>
          </a:p>
          <a:p>
            <a:pPr marL="342900" lvl="2" indent="-342900"/>
            <a:endParaRPr lang="sl-SI" b="1" dirty="0">
              <a:solidFill>
                <a:schemeClr val="tx2"/>
              </a:solidFill>
            </a:endParaRPr>
          </a:p>
          <a:p>
            <a:r>
              <a:rPr lang="sl-SI" dirty="0" smtClean="0"/>
              <a:t>Imamo ACM sekcijo za učitelje</a:t>
            </a:r>
          </a:p>
          <a:p>
            <a:r>
              <a:rPr lang="sl-SI" dirty="0" smtClean="0"/>
              <a:t>Imamo podporo </a:t>
            </a:r>
            <a:r>
              <a:rPr lang="sl-SI" b="1" dirty="0" smtClean="0">
                <a:solidFill>
                  <a:schemeClr val="accent1">
                    <a:lumMod val="75000"/>
                  </a:schemeClr>
                </a:solidFill>
              </a:rPr>
              <a:t>treh slovenskih univerz </a:t>
            </a:r>
            <a:r>
              <a:rPr lang="sl-SI" dirty="0" smtClean="0"/>
              <a:t>in končno </a:t>
            </a:r>
            <a:r>
              <a:rPr lang="sl-SI" b="1" dirty="0" smtClean="0"/>
              <a:t>svoje</a:t>
            </a:r>
            <a:r>
              <a:rPr lang="sl-SI" dirty="0"/>
              <a:t> »matične« </a:t>
            </a:r>
            <a:r>
              <a:rPr lang="sl-SI" dirty="0" smtClean="0"/>
              <a:t>fakultete!</a:t>
            </a:r>
          </a:p>
          <a:p>
            <a:pPr marL="342900" lvl="2" indent="-342900"/>
            <a:endParaRPr lang="sl-SI" b="1" dirty="0" smtClean="0">
              <a:solidFill>
                <a:schemeClr val="tx2"/>
              </a:solidFill>
            </a:endParaRPr>
          </a:p>
          <a:p>
            <a:endParaRPr lang="sl-SI" dirty="0" smtClean="0"/>
          </a:p>
          <a:p>
            <a:endParaRPr lang="sl-SI" dirty="0" smtClean="0"/>
          </a:p>
          <a:p>
            <a:endParaRPr lang="sl-SI" dirty="0" smtClean="0"/>
          </a:p>
          <a:p>
            <a:endParaRPr lang="sl-SI" dirty="0" smtClean="0"/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79424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Trenutno …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1115616" y="1600200"/>
            <a:ext cx="7571184" cy="4853136"/>
          </a:xfrm>
        </p:spPr>
        <p:txBody>
          <a:bodyPr>
            <a:normAutofit fontScale="85000" lnSpcReduction="20000"/>
          </a:bodyPr>
          <a:lstStyle/>
          <a:p>
            <a:r>
              <a:rPr lang="sl-SI" dirty="0" smtClean="0"/>
              <a:t>Spremembe pri splošni maturi</a:t>
            </a:r>
          </a:p>
          <a:p>
            <a:pPr lvl="1"/>
            <a:r>
              <a:rPr lang="sl-SI" dirty="0" smtClean="0"/>
              <a:t>rešeno prekrivanje predmetov z 2018</a:t>
            </a:r>
          </a:p>
          <a:p>
            <a:pPr lvl="1"/>
            <a:r>
              <a:rPr lang="sl-SI" dirty="0" smtClean="0"/>
              <a:t>uvajanje </a:t>
            </a:r>
            <a:r>
              <a:rPr lang="sl-SI" b="1" dirty="0" smtClean="0">
                <a:solidFill>
                  <a:schemeClr val="accent1">
                    <a:lumMod val="75000"/>
                  </a:schemeClr>
                </a:solidFill>
              </a:rPr>
              <a:t>višjega nivoja </a:t>
            </a:r>
            <a:r>
              <a:rPr lang="sl-SI" dirty="0"/>
              <a:t>na maturi, </a:t>
            </a:r>
            <a:endParaRPr lang="sl-SI" dirty="0" smtClean="0"/>
          </a:p>
          <a:p>
            <a:r>
              <a:rPr lang="sl-SI" dirty="0" smtClean="0"/>
              <a:t>Podpora učiteljem (ZRSŠ, </a:t>
            </a:r>
            <a:r>
              <a:rPr lang="sl-SI" b="1" dirty="0" smtClean="0">
                <a:solidFill>
                  <a:schemeClr val="accent1">
                    <a:lumMod val="75000"/>
                  </a:schemeClr>
                </a:solidFill>
              </a:rPr>
              <a:t>fakultete</a:t>
            </a:r>
            <a:r>
              <a:rPr lang="sl-SI" dirty="0" smtClean="0"/>
              <a:t>!)</a:t>
            </a:r>
          </a:p>
          <a:p>
            <a:pPr lvl="1"/>
            <a:r>
              <a:rPr lang="sl-SI" b="1" dirty="0" smtClean="0">
                <a:solidFill>
                  <a:schemeClr val="accent1">
                    <a:lumMod val="75000"/>
                  </a:schemeClr>
                </a:solidFill>
              </a:rPr>
              <a:t>e-učbenik</a:t>
            </a:r>
            <a:r>
              <a:rPr lang="sl-SI" dirty="0" smtClean="0"/>
              <a:t> </a:t>
            </a:r>
            <a:r>
              <a:rPr lang="sl-SI" sz="2200" dirty="0" smtClean="0"/>
              <a:t>(strokovnjaki in praktiki)</a:t>
            </a:r>
            <a:r>
              <a:rPr lang="sl-SI" dirty="0" smtClean="0"/>
              <a:t>,</a:t>
            </a:r>
          </a:p>
          <a:p>
            <a:pPr lvl="1"/>
            <a:r>
              <a:rPr lang="sl-SI" dirty="0" smtClean="0"/>
              <a:t>Gradiva študijskih srečanj …</a:t>
            </a:r>
          </a:p>
          <a:p>
            <a:pPr lvl="1"/>
            <a:r>
              <a:rPr lang="sl-SI" dirty="0" smtClean="0"/>
              <a:t>Banka nalog za maturo</a:t>
            </a:r>
          </a:p>
          <a:p>
            <a:r>
              <a:rPr lang="sl-SI" dirty="0" smtClean="0"/>
              <a:t>V teku priprave za celovit </a:t>
            </a:r>
            <a:r>
              <a:rPr lang="sl-SI" dirty="0" err="1" smtClean="0"/>
              <a:t>kurikulum</a:t>
            </a:r>
            <a:r>
              <a:rPr lang="sl-SI" dirty="0" smtClean="0"/>
              <a:t> – spremembe na sistemski ravni (K12)</a:t>
            </a:r>
          </a:p>
          <a:p>
            <a:r>
              <a:rPr lang="sl-SI" dirty="0" smtClean="0"/>
              <a:t>Projekt </a:t>
            </a:r>
            <a:r>
              <a:rPr lang="sl-SI" b="1" dirty="0">
                <a:solidFill>
                  <a:schemeClr val="accent1">
                    <a:lumMod val="75000"/>
                  </a:schemeClr>
                </a:solidFill>
              </a:rPr>
              <a:t>NAPOJ </a:t>
            </a:r>
            <a:r>
              <a:rPr lang="sl-SI" dirty="0" smtClean="0"/>
              <a:t>– </a:t>
            </a:r>
            <a:r>
              <a:rPr lang="sl-SI" b="1" dirty="0" smtClean="0">
                <a:solidFill>
                  <a:schemeClr val="accent1">
                    <a:lumMod val="75000"/>
                  </a:schemeClr>
                </a:solidFill>
              </a:rPr>
              <a:t>N</a:t>
            </a:r>
            <a:r>
              <a:rPr lang="sl-SI" dirty="0" smtClean="0"/>
              <a:t>ačrtovanje poučevanja </a:t>
            </a:r>
            <a:r>
              <a:rPr lang="sl-SI" b="1" dirty="0" smtClean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sl-SI" dirty="0" smtClean="0"/>
              <a:t>lgoritmov in </a:t>
            </a:r>
            <a:r>
              <a:rPr lang="sl-SI" b="1" dirty="0" smtClean="0">
                <a:solidFill>
                  <a:schemeClr val="accent1">
                    <a:lumMod val="75000"/>
                  </a:schemeClr>
                </a:solidFill>
              </a:rPr>
              <a:t>P</a:t>
            </a:r>
            <a:r>
              <a:rPr lang="sl-SI" dirty="0" smtClean="0"/>
              <a:t>rogramiranja ter </a:t>
            </a:r>
            <a:r>
              <a:rPr lang="sl-SI" b="1" dirty="0" err="1" smtClean="0">
                <a:solidFill>
                  <a:schemeClr val="accent1">
                    <a:lumMod val="75000"/>
                  </a:schemeClr>
                </a:solidFill>
              </a:rPr>
              <a:t>O</a:t>
            </a:r>
            <a:r>
              <a:rPr lang="sl-SI" dirty="0" err="1" smtClean="0"/>
              <a:t>rganizaci</a:t>
            </a:r>
            <a:r>
              <a:rPr lang="sl-SI" b="1" dirty="0" err="1" smtClean="0">
                <a:solidFill>
                  <a:schemeClr val="accent1">
                    <a:lumMod val="75000"/>
                  </a:schemeClr>
                </a:solidFill>
              </a:rPr>
              <a:t>J</a:t>
            </a:r>
            <a:r>
              <a:rPr lang="sl-SI" dirty="0" err="1" smtClean="0"/>
              <a:t>a</a:t>
            </a:r>
            <a:r>
              <a:rPr lang="sl-SI" dirty="0" smtClean="0"/>
              <a:t> skupnosti (CS4HS - </a:t>
            </a:r>
            <a:r>
              <a:rPr lang="sl-SI" dirty="0" err="1" smtClean="0"/>
              <a:t>Computer</a:t>
            </a:r>
            <a:r>
              <a:rPr lang="sl-SI" dirty="0" smtClean="0"/>
              <a:t> Science </a:t>
            </a:r>
            <a:r>
              <a:rPr lang="sl-SI" dirty="0" err="1" smtClean="0"/>
              <a:t>for</a:t>
            </a:r>
            <a:r>
              <a:rPr lang="sl-SI" dirty="0" smtClean="0"/>
              <a:t> </a:t>
            </a:r>
            <a:r>
              <a:rPr lang="sl-SI" dirty="0" err="1" smtClean="0"/>
              <a:t>High</a:t>
            </a:r>
            <a:r>
              <a:rPr lang="sl-SI" dirty="0" smtClean="0"/>
              <a:t> </a:t>
            </a:r>
            <a:r>
              <a:rPr lang="sl-SI" dirty="0" err="1" smtClean="0"/>
              <a:t>School</a:t>
            </a:r>
            <a:r>
              <a:rPr lang="sl-SI" dirty="0" smtClean="0"/>
              <a:t>)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88506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In kako bo živelo …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1115616" y="1600200"/>
            <a:ext cx="7848872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sl-SI" dirty="0"/>
          </a:p>
          <a:p>
            <a:r>
              <a:rPr lang="sl-SI" dirty="0" smtClean="0"/>
              <a:t>Z učitelji informatike in računalništva</a:t>
            </a:r>
          </a:p>
          <a:p>
            <a:r>
              <a:rPr lang="sl-SI" dirty="0" smtClean="0"/>
              <a:t>aktivnostjo </a:t>
            </a:r>
            <a:r>
              <a:rPr lang="sl-SI" b="1" dirty="0" smtClean="0">
                <a:solidFill>
                  <a:schemeClr val="accent1">
                    <a:lumMod val="75000"/>
                  </a:schemeClr>
                </a:solidFill>
              </a:rPr>
              <a:t>vsakega posebej</a:t>
            </a:r>
          </a:p>
          <a:p>
            <a:r>
              <a:rPr lang="sl-SI" dirty="0" smtClean="0"/>
              <a:t>in </a:t>
            </a:r>
            <a:r>
              <a:rPr lang="sl-SI" b="1" dirty="0" smtClean="0">
                <a:solidFill>
                  <a:schemeClr val="accent1">
                    <a:lumMod val="75000"/>
                  </a:schemeClr>
                </a:solidFill>
              </a:rPr>
              <a:t>vseh skupaj</a:t>
            </a:r>
            <a:r>
              <a:rPr lang="sl-SI" dirty="0" smtClean="0"/>
              <a:t>… s podporo strokovnih institucij. </a:t>
            </a:r>
          </a:p>
          <a:p>
            <a:pPr marL="0" indent="0" algn="ctr">
              <a:buNone/>
            </a:pPr>
            <a:endParaRPr lang="sl-SI" dirty="0" smtClean="0"/>
          </a:p>
          <a:p>
            <a:pPr marL="0" indent="0" algn="ctr">
              <a:buNone/>
            </a:pPr>
            <a:r>
              <a:rPr lang="sl-SI" dirty="0" smtClean="0"/>
              <a:t>Potem se nam ni bati za prihodnost znanja naših dijakov/učencev in njihovo kreativno vlogo v prihodnosti.</a:t>
            </a:r>
          </a:p>
          <a:p>
            <a:endParaRPr lang="sl-SI" dirty="0"/>
          </a:p>
          <a:p>
            <a:endParaRPr lang="sl-SI" dirty="0" smtClean="0"/>
          </a:p>
          <a:p>
            <a:endParaRPr lang="sl-SI" dirty="0" smtClean="0"/>
          </a:p>
        </p:txBody>
      </p:sp>
    </p:spTree>
    <p:extLst>
      <p:ext uri="{BB962C8B-B14F-4D97-AF65-F5344CB8AC3E}">
        <p14:creationId xmlns:p14="http://schemas.microsoft.com/office/powerpoint/2010/main" val="329297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Matura skozi številke</a:t>
            </a:r>
            <a:endParaRPr lang="sl-SI" dirty="0"/>
          </a:p>
        </p:txBody>
      </p:sp>
      <p:graphicFrame>
        <p:nvGraphicFramePr>
          <p:cNvPr id="4" name="Grafikon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9742713"/>
              </p:ext>
            </p:extLst>
          </p:nvPr>
        </p:nvGraphicFramePr>
        <p:xfrm>
          <a:off x="1835696" y="2492896"/>
          <a:ext cx="5886400" cy="3430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PoljeZBesedilom 5"/>
          <p:cNvSpPr txBox="1"/>
          <p:nvPr/>
        </p:nvSpPr>
        <p:spPr>
          <a:xfrm>
            <a:off x="3604865" y="1700808"/>
            <a:ext cx="2159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sl-SI" b="1" dirty="0" smtClean="0">
                <a:solidFill>
                  <a:prstClr val="black"/>
                </a:solidFill>
              </a:rPr>
              <a:t>Število šol </a:t>
            </a:r>
            <a:r>
              <a:rPr lang="sl-SI" b="1" dirty="0">
                <a:solidFill>
                  <a:prstClr val="black"/>
                </a:solidFill>
              </a:rPr>
              <a:t>po letih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3</a:t>
            </a:fld>
            <a:endParaRPr lang="sl-S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dirty="0" smtClean="0"/>
              <a:t>UL FRI, 23. 8. 2016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71116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Matura skozi številke</a:t>
            </a:r>
            <a:endParaRPr lang="sl-SI" dirty="0"/>
          </a:p>
        </p:txBody>
      </p:sp>
      <p:sp>
        <p:nvSpPr>
          <p:cNvPr id="3" name="PoljeZBesedilom 2"/>
          <p:cNvSpPr txBox="1"/>
          <p:nvPr/>
        </p:nvSpPr>
        <p:spPr>
          <a:xfrm>
            <a:off x="3166251" y="1700808"/>
            <a:ext cx="3036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sl-SI" b="1" dirty="0" smtClean="0">
                <a:solidFill>
                  <a:prstClr val="black"/>
                </a:solidFill>
              </a:rPr>
              <a:t>Število kandidatov </a:t>
            </a:r>
            <a:r>
              <a:rPr lang="sl-SI" b="1" dirty="0">
                <a:solidFill>
                  <a:prstClr val="black"/>
                </a:solidFill>
              </a:rPr>
              <a:t>po letih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4</a:t>
            </a:fld>
            <a:endParaRPr lang="sl-S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dirty="0" smtClean="0"/>
              <a:t>UL FRI, 23. 8. 2016</a:t>
            </a:r>
            <a:endParaRPr lang="sl-SI" dirty="0"/>
          </a:p>
        </p:txBody>
      </p:sp>
      <p:graphicFrame>
        <p:nvGraphicFramePr>
          <p:cNvPr id="9" name="Grafikon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2807275"/>
              </p:ext>
            </p:extLst>
          </p:nvPr>
        </p:nvGraphicFramePr>
        <p:xfrm>
          <a:off x="2267744" y="2338462"/>
          <a:ext cx="5561773" cy="35256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9098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Matura skozi številke - kandidati</a:t>
            </a:r>
            <a:endParaRPr lang="sl-SI" dirty="0"/>
          </a:p>
        </p:txBody>
      </p:sp>
      <p:sp>
        <p:nvSpPr>
          <p:cNvPr id="8" name="PoljeZBesedilom 7"/>
          <p:cNvSpPr txBox="1"/>
          <p:nvPr/>
        </p:nvSpPr>
        <p:spPr>
          <a:xfrm>
            <a:off x="2267830" y="1772816"/>
            <a:ext cx="1452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sl-SI" b="1" dirty="0" smtClean="0">
                <a:solidFill>
                  <a:prstClr val="black"/>
                </a:solidFill>
              </a:rPr>
              <a:t>Informatika</a:t>
            </a:r>
            <a:endParaRPr lang="sl-SI" b="1" dirty="0">
              <a:solidFill>
                <a:prstClr val="black"/>
              </a:solidFill>
            </a:endParaRPr>
          </a:p>
        </p:txBody>
      </p:sp>
      <p:sp>
        <p:nvSpPr>
          <p:cNvPr id="9" name="PoljeZBesedilom 8"/>
          <p:cNvSpPr txBox="1"/>
          <p:nvPr/>
        </p:nvSpPr>
        <p:spPr>
          <a:xfrm>
            <a:off x="6085156" y="1777091"/>
            <a:ext cx="1882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sl-SI" b="1" dirty="0" smtClean="0">
                <a:solidFill>
                  <a:prstClr val="black"/>
                </a:solidFill>
              </a:rPr>
              <a:t>Celotna matura</a:t>
            </a:r>
            <a:endParaRPr lang="sl-SI" b="1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5</a:t>
            </a:fld>
            <a:endParaRPr lang="sl-SI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dirty="0" smtClean="0"/>
              <a:t>UL FRI, 23. 8. 2016</a:t>
            </a:r>
            <a:endParaRPr lang="sl-SI" dirty="0"/>
          </a:p>
        </p:txBody>
      </p:sp>
      <p:graphicFrame>
        <p:nvGraphicFramePr>
          <p:cNvPr id="11" name="Grafikon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4208232"/>
              </p:ext>
            </p:extLst>
          </p:nvPr>
        </p:nvGraphicFramePr>
        <p:xfrm>
          <a:off x="1691680" y="2420888"/>
          <a:ext cx="3312005" cy="2880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Grafikon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0316011"/>
              </p:ext>
            </p:extLst>
          </p:nvPr>
        </p:nvGraphicFramePr>
        <p:xfrm>
          <a:off x="5233069" y="2420889"/>
          <a:ext cx="3384377" cy="2880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8134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Matura skozi številke – pola 1</a:t>
            </a:r>
            <a:endParaRPr lang="sl-SI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6</a:t>
            </a:fld>
            <a:endParaRPr lang="sl-S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dirty="0" smtClean="0"/>
              <a:t>UL FRI, 23. 8. 2016</a:t>
            </a:r>
            <a:endParaRPr lang="sl-SI" dirty="0"/>
          </a:p>
        </p:txBody>
      </p:sp>
      <p:graphicFrame>
        <p:nvGraphicFramePr>
          <p:cNvPr id="8" name="Grafikon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3726302"/>
              </p:ext>
            </p:extLst>
          </p:nvPr>
        </p:nvGraphicFramePr>
        <p:xfrm>
          <a:off x="1619672" y="1556792"/>
          <a:ext cx="6336704" cy="4748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5832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Matura skozi številke – pola 2</a:t>
            </a:r>
            <a:endParaRPr lang="sl-SI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7</a:t>
            </a:fld>
            <a:endParaRPr lang="sl-S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dirty="0" smtClean="0"/>
              <a:t>UL FRI, 23. 8. 2016</a:t>
            </a:r>
            <a:endParaRPr lang="sl-SI" dirty="0"/>
          </a:p>
        </p:txBody>
      </p:sp>
      <p:graphicFrame>
        <p:nvGraphicFramePr>
          <p:cNvPr id="8" name="Grafikon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5609828"/>
              </p:ext>
            </p:extLst>
          </p:nvPr>
        </p:nvGraphicFramePr>
        <p:xfrm>
          <a:off x="1691680" y="1417638"/>
          <a:ext cx="6336704" cy="4919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2419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Matura skozi številke – pola 1+2</a:t>
            </a:r>
            <a:endParaRPr lang="sl-SI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dirty="0" smtClean="0"/>
              <a:t>Matura iz informatike – kot možnost za izboljšavo pouka</a:t>
            </a:r>
            <a:endParaRPr lang="sl-SI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8</a:t>
            </a:fld>
            <a:endParaRPr lang="sl-S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dirty="0" smtClean="0"/>
              <a:t>UL FRI, 23. 8. 2016</a:t>
            </a:r>
            <a:endParaRPr lang="sl-SI" dirty="0"/>
          </a:p>
        </p:txBody>
      </p:sp>
      <p:graphicFrame>
        <p:nvGraphicFramePr>
          <p:cNvPr id="9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6961175"/>
              </p:ext>
            </p:extLst>
          </p:nvPr>
        </p:nvGraphicFramePr>
        <p:xfrm>
          <a:off x="3754360" y="5250105"/>
          <a:ext cx="5087888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1972"/>
                <a:gridCol w="1271972"/>
                <a:gridCol w="1271972"/>
                <a:gridCol w="1271972"/>
              </a:tblGrid>
              <a:tr h="226824"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>
                          <a:solidFill>
                            <a:schemeClr val="tx1"/>
                          </a:solidFill>
                        </a:rPr>
                        <a:t>leto</a:t>
                      </a:r>
                      <a:endParaRPr lang="sl-SI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>
                          <a:solidFill>
                            <a:schemeClr val="tx1"/>
                          </a:solidFill>
                        </a:rPr>
                        <a:t>pola 1</a:t>
                      </a:r>
                      <a:endParaRPr lang="sl-SI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>
                          <a:solidFill>
                            <a:schemeClr val="tx1"/>
                          </a:solidFill>
                        </a:rPr>
                        <a:t>pola 2</a:t>
                      </a:r>
                      <a:endParaRPr lang="sl-SI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>
                          <a:solidFill>
                            <a:schemeClr val="tx1"/>
                          </a:solidFill>
                        </a:rPr>
                        <a:t>seminar</a:t>
                      </a:r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</a:tr>
              <a:tr h="226824"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2007 – 2011</a:t>
                      </a:r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30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45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25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</a:tr>
              <a:tr h="226824"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2012 – 2015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35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45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20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</a:tr>
              <a:tr h="226824"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2016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36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44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600" dirty="0" smtClean="0"/>
                        <a:t>20</a:t>
                      </a:r>
                      <a:endParaRPr lang="sl-SI" sz="1600" dirty="0"/>
                    </a:p>
                  </a:txBody>
                  <a:tcPr>
                    <a:solidFill>
                      <a:schemeClr val="accent1">
                        <a:alpha val="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Grafikon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5674967"/>
              </p:ext>
            </p:extLst>
          </p:nvPr>
        </p:nvGraphicFramePr>
        <p:xfrm>
          <a:off x="1907704" y="1417638"/>
          <a:ext cx="6069820" cy="3641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6483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l-SI" dirty="0" smtClean="0"/>
              <a:t>Matura skozi številke – seminarska</a:t>
            </a:r>
            <a:endParaRPr lang="sl-SI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Matura iz informatike – kot možnost za izboljšavo pouka</a:t>
            </a:r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3C4A8-2015-4426-BD1A-028BF21A8E0B}" type="slidenum">
              <a:rPr lang="sl-SI" smtClean="0"/>
              <a:t>9</a:t>
            </a:fld>
            <a:endParaRPr lang="sl-SI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dirty="0" smtClean="0"/>
              <a:t>UL FRI, 23. 8. 2016</a:t>
            </a:r>
            <a:endParaRPr lang="sl-SI" dirty="0"/>
          </a:p>
        </p:txBody>
      </p:sp>
      <p:graphicFrame>
        <p:nvGraphicFramePr>
          <p:cNvPr id="8" name="Grafikon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8812460"/>
              </p:ext>
            </p:extLst>
          </p:nvPr>
        </p:nvGraphicFramePr>
        <p:xfrm>
          <a:off x="1691680" y="1417638"/>
          <a:ext cx="6552728" cy="4603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560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ij">
  <a:themeElements>
    <a:clrScheme name="Solsticij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ij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ij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Pisarn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Pisarna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Pisarn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Pisarn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Pisarna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Pisarn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Pisarn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Pisarna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Pisarn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4773</TotalTime>
  <Words>818</Words>
  <Application>Microsoft Macintosh PowerPoint</Application>
  <PresentationFormat>On-screen Show (4:3)</PresentationFormat>
  <Paragraphs>182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Calibri</vt:lpstr>
      <vt:lpstr>Gill Sans MT</vt:lpstr>
      <vt:lpstr>Verdana</vt:lpstr>
      <vt:lpstr>Wingdings 2</vt:lpstr>
      <vt:lpstr>Arial</vt:lpstr>
      <vt:lpstr>Solsticij</vt:lpstr>
      <vt:lpstr>Matura iz informatike – kot možnost za izboljšavo pouka</vt:lpstr>
      <vt:lpstr>Tema predstavitve</vt:lpstr>
      <vt:lpstr>Matura skozi številke</vt:lpstr>
      <vt:lpstr>Matura skozi številke</vt:lpstr>
      <vt:lpstr>Matura skozi številke - kandidati</vt:lpstr>
      <vt:lpstr>Matura skozi številke – pola 1</vt:lpstr>
      <vt:lpstr>Matura skozi številke – pola 2</vt:lpstr>
      <vt:lpstr>Matura skozi številke – pola 1+2</vt:lpstr>
      <vt:lpstr>Matura skozi številke – seminarska</vt:lpstr>
      <vt:lpstr>Matura skozi številke – skupaj</vt:lpstr>
      <vt:lpstr>Matura skozi številke – meje ocen</vt:lpstr>
      <vt:lpstr>Matura skozi številke – ocene</vt:lpstr>
      <vt:lpstr>Spremembe v PIK 2017</vt:lpstr>
      <vt:lpstr>Analiza nalog na maturi</vt:lpstr>
      <vt:lpstr>Analiza nalog na maturi</vt:lpstr>
      <vt:lpstr>Skupnost učiteljev RIN</vt:lpstr>
      <vt:lpstr>Informatika ali računalništvo in informatika </vt:lpstr>
      <vt:lpstr>Še pomnite …</vt:lpstr>
      <vt:lpstr>Še pomnite …</vt:lpstr>
      <vt:lpstr>Trenutno</vt:lpstr>
      <vt:lpstr>Trenutno …</vt:lpstr>
      <vt:lpstr>In kako bo živelo …</vt:lpstr>
    </vt:vector>
  </TitlesOfParts>
  <LinksUpToDate>false</LinksUpToDate>
  <SharedDoc>false</SharedDoc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 1</dc:title>
  <dc:creator>markok</dc:creator>
  <cp:lastModifiedBy>Andrej (Andy) Brodnik</cp:lastModifiedBy>
  <cp:revision>112</cp:revision>
  <dcterms:created xsi:type="dcterms:W3CDTF">2013-08-21T06:41:12Z</dcterms:created>
  <dcterms:modified xsi:type="dcterms:W3CDTF">2016-08-23T09:56:36Z</dcterms:modified>
</cp:coreProperties>
</file>